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3"/>
  </p:notesMasterIdLst>
  <p:handoutMasterIdLst>
    <p:handoutMasterId r:id="rId74"/>
  </p:handoutMasterIdLst>
  <p:sldIdLst>
    <p:sldId id="256" r:id="rId2"/>
    <p:sldId id="380" r:id="rId3"/>
    <p:sldId id="328" r:id="rId4"/>
    <p:sldId id="329" r:id="rId5"/>
    <p:sldId id="257" r:id="rId6"/>
    <p:sldId id="307" r:id="rId7"/>
    <p:sldId id="272" r:id="rId8"/>
    <p:sldId id="258" r:id="rId9"/>
    <p:sldId id="318" r:id="rId10"/>
    <p:sldId id="319" r:id="rId11"/>
    <p:sldId id="317" r:id="rId12"/>
    <p:sldId id="321" r:id="rId13"/>
    <p:sldId id="378" r:id="rId14"/>
    <p:sldId id="320" r:id="rId15"/>
    <p:sldId id="351" r:id="rId16"/>
    <p:sldId id="352" r:id="rId17"/>
    <p:sldId id="354" r:id="rId18"/>
    <p:sldId id="357" r:id="rId19"/>
    <p:sldId id="353" r:id="rId20"/>
    <p:sldId id="325" r:id="rId21"/>
    <p:sldId id="334" r:id="rId22"/>
    <p:sldId id="333" r:id="rId23"/>
    <p:sldId id="359" r:id="rId24"/>
    <p:sldId id="260" r:id="rId25"/>
    <p:sldId id="261" r:id="rId26"/>
    <p:sldId id="360" r:id="rId27"/>
    <p:sldId id="270" r:id="rId28"/>
    <p:sldId id="361" r:id="rId29"/>
    <p:sldId id="271" r:id="rId30"/>
    <p:sldId id="362" r:id="rId31"/>
    <p:sldId id="363" r:id="rId32"/>
    <p:sldId id="273" r:id="rId33"/>
    <p:sldId id="263" r:id="rId34"/>
    <p:sldId id="366" r:id="rId35"/>
    <p:sldId id="335" r:id="rId36"/>
    <p:sldId id="365" r:id="rId37"/>
    <p:sldId id="275" r:id="rId38"/>
    <p:sldId id="347" r:id="rId39"/>
    <p:sldId id="348" r:id="rId40"/>
    <p:sldId id="349" r:id="rId41"/>
    <p:sldId id="379" r:id="rId42"/>
    <p:sldId id="350" r:id="rId43"/>
    <p:sldId id="276" r:id="rId44"/>
    <p:sldId id="279" r:id="rId45"/>
    <p:sldId id="367" r:id="rId46"/>
    <p:sldId id="277" r:id="rId47"/>
    <p:sldId id="368" r:id="rId48"/>
    <p:sldId id="336" r:id="rId49"/>
    <p:sldId id="314" r:id="rId50"/>
    <p:sldId id="337" r:id="rId51"/>
    <p:sldId id="369" r:id="rId52"/>
    <p:sldId id="283" r:id="rId53"/>
    <p:sldId id="284" r:id="rId54"/>
    <p:sldId id="338" r:id="rId55"/>
    <p:sldId id="371" r:id="rId56"/>
    <p:sldId id="339" r:id="rId57"/>
    <p:sldId id="295" r:id="rId58"/>
    <p:sldId id="296" r:id="rId59"/>
    <p:sldId id="372" r:id="rId60"/>
    <p:sldId id="340" r:id="rId61"/>
    <p:sldId id="300" r:id="rId62"/>
    <p:sldId id="301" r:id="rId63"/>
    <p:sldId id="373" r:id="rId64"/>
    <p:sldId id="374" r:id="rId65"/>
    <p:sldId id="309" r:id="rId66"/>
    <p:sldId id="308" r:id="rId67"/>
    <p:sldId id="376" r:id="rId68"/>
    <p:sldId id="375" r:id="rId69"/>
    <p:sldId id="311" r:id="rId70"/>
    <p:sldId id="381" r:id="rId71"/>
    <p:sldId id="274" r:id="rId72"/>
  </p:sldIdLst>
  <p:sldSz cx="9144000" cy="6858000" type="screen4x3"/>
  <p:notesSz cx="7010400" cy="9296400"/>
  <p:custDataLst>
    <p:tags r:id="rId7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sujanakumar" initials="sk"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09" autoAdjust="0"/>
    <p:restoredTop sz="94660"/>
  </p:normalViewPr>
  <p:slideViewPr>
    <p:cSldViewPr>
      <p:cViewPr varScale="1">
        <p:scale>
          <a:sx n="87" d="100"/>
          <a:sy n="87" d="100"/>
        </p:scale>
        <p:origin x="-87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A88B773A-2913-4D5D-B969-F972354F40B9}" type="datetimeFigureOut">
              <a:rPr lang="en-US" smtClean="0"/>
              <a:t>9/10/2017</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F0B15B98-A3F7-446D-A884-141BBCF772A8}" type="slidenum">
              <a:rPr lang="en-US" smtClean="0"/>
              <a:t>‹#›</a:t>
            </a:fld>
            <a:endParaRPr lang="en-US"/>
          </a:p>
        </p:txBody>
      </p:sp>
    </p:spTree>
    <p:extLst>
      <p:ext uri="{BB962C8B-B14F-4D97-AF65-F5344CB8AC3E}">
        <p14:creationId xmlns:p14="http://schemas.microsoft.com/office/powerpoint/2010/main" val="2535889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1AF0879-7E16-4C0F-BC73-A2053CC9982E}" type="datetimeFigureOut">
              <a:rPr lang="en-CA" smtClean="0"/>
              <a:pPr/>
              <a:t>2017-09-10</a:t>
            </a:fld>
            <a:endParaRPr lang="en-C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2149D81-20EC-4524-AA14-333D52A74C5B}" type="slidenum">
              <a:rPr lang="en-CA" smtClean="0"/>
              <a:pPr/>
              <a:t>‹#›</a:t>
            </a:fld>
            <a:endParaRPr lang="en-CA"/>
          </a:p>
        </p:txBody>
      </p:sp>
    </p:spTree>
    <p:extLst>
      <p:ext uri="{BB962C8B-B14F-4D97-AF65-F5344CB8AC3E}">
        <p14:creationId xmlns:p14="http://schemas.microsoft.com/office/powerpoint/2010/main" val="2332061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1</a:t>
            </a:fld>
            <a:endParaRPr lang="en-CA"/>
          </a:p>
        </p:txBody>
      </p:sp>
    </p:spTree>
    <p:extLst>
      <p:ext uri="{BB962C8B-B14F-4D97-AF65-F5344CB8AC3E}">
        <p14:creationId xmlns:p14="http://schemas.microsoft.com/office/powerpoint/2010/main" val="2877170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3</a:t>
            </a:fld>
            <a:endParaRPr lang="en-CA"/>
          </a:p>
        </p:txBody>
      </p:sp>
    </p:spTree>
    <p:extLst>
      <p:ext uri="{BB962C8B-B14F-4D97-AF65-F5344CB8AC3E}">
        <p14:creationId xmlns:p14="http://schemas.microsoft.com/office/powerpoint/2010/main" val="683846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4</a:t>
            </a:fld>
            <a:endParaRPr lang="en-CA"/>
          </a:p>
        </p:txBody>
      </p:sp>
    </p:spTree>
    <p:extLst>
      <p:ext uri="{BB962C8B-B14F-4D97-AF65-F5344CB8AC3E}">
        <p14:creationId xmlns:p14="http://schemas.microsoft.com/office/powerpoint/2010/main" val="1439351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5</a:t>
            </a:fld>
            <a:endParaRPr lang="en-CA"/>
          </a:p>
        </p:txBody>
      </p:sp>
    </p:spTree>
    <p:extLst>
      <p:ext uri="{BB962C8B-B14F-4D97-AF65-F5344CB8AC3E}">
        <p14:creationId xmlns:p14="http://schemas.microsoft.com/office/powerpoint/2010/main" val="4219454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6</a:t>
            </a:fld>
            <a:endParaRPr lang="en-CA"/>
          </a:p>
        </p:txBody>
      </p:sp>
    </p:spTree>
    <p:extLst>
      <p:ext uri="{BB962C8B-B14F-4D97-AF65-F5344CB8AC3E}">
        <p14:creationId xmlns:p14="http://schemas.microsoft.com/office/powerpoint/2010/main" val="3760614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7</a:t>
            </a:fld>
            <a:endParaRPr lang="en-CA"/>
          </a:p>
        </p:txBody>
      </p:sp>
    </p:spTree>
    <p:extLst>
      <p:ext uri="{BB962C8B-B14F-4D97-AF65-F5344CB8AC3E}">
        <p14:creationId xmlns:p14="http://schemas.microsoft.com/office/powerpoint/2010/main" val="4027656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8</a:t>
            </a:fld>
            <a:endParaRPr lang="en-CA"/>
          </a:p>
        </p:txBody>
      </p:sp>
    </p:spTree>
    <p:extLst>
      <p:ext uri="{BB962C8B-B14F-4D97-AF65-F5344CB8AC3E}">
        <p14:creationId xmlns:p14="http://schemas.microsoft.com/office/powerpoint/2010/main" val="869006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9</a:t>
            </a:fld>
            <a:endParaRPr lang="en-CA"/>
          </a:p>
        </p:txBody>
      </p:sp>
    </p:spTree>
    <p:extLst>
      <p:ext uri="{BB962C8B-B14F-4D97-AF65-F5344CB8AC3E}">
        <p14:creationId xmlns:p14="http://schemas.microsoft.com/office/powerpoint/2010/main" val="259093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10</a:t>
            </a:fld>
            <a:endParaRPr lang="en-CA"/>
          </a:p>
        </p:txBody>
      </p:sp>
    </p:spTree>
    <p:extLst>
      <p:ext uri="{BB962C8B-B14F-4D97-AF65-F5344CB8AC3E}">
        <p14:creationId xmlns:p14="http://schemas.microsoft.com/office/powerpoint/2010/main" val="674645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11</a:t>
            </a:fld>
            <a:endParaRPr lang="en-CA"/>
          </a:p>
        </p:txBody>
      </p:sp>
    </p:spTree>
    <p:extLst>
      <p:ext uri="{BB962C8B-B14F-4D97-AF65-F5344CB8AC3E}">
        <p14:creationId xmlns:p14="http://schemas.microsoft.com/office/powerpoint/2010/main" val="2632782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12</a:t>
            </a:fld>
            <a:endParaRPr lang="en-CA"/>
          </a:p>
        </p:txBody>
      </p:sp>
    </p:spTree>
    <p:extLst>
      <p:ext uri="{BB962C8B-B14F-4D97-AF65-F5344CB8AC3E}">
        <p14:creationId xmlns:p14="http://schemas.microsoft.com/office/powerpoint/2010/main" val="2726355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2149D81-20EC-4524-AA14-333D52A74C5B}" type="slidenum">
              <a:rPr lang="en-CA" smtClean="0"/>
              <a:pPr/>
              <a:t>14</a:t>
            </a:fld>
            <a:endParaRPr lang="en-CA"/>
          </a:p>
        </p:txBody>
      </p:sp>
    </p:spTree>
    <p:extLst>
      <p:ext uri="{BB962C8B-B14F-4D97-AF65-F5344CB8AC3E}">
        <p14:creationId xmlns:p14="http://schemas.microsoft.com/office/powerpoint/2010/main" val="60116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2149D81-20EC-4524-AA14-333D52A74C5B}" type="slidenum">
              <a:rPr lang="en-CA" smtClean="0"/>
              <a:pPr/>
              <a:t>15</a:t>
            </a:fld>
            <a:endParaRPr lang="en-CA"/>
          </a:p>
        </p:txBody>
      </p:sp>
    </p:spTree>
    <p:extLst>
      <p:ext uri="{BB962C8B-B14F-4D97-AF65-F5344CB8AC3E}">
        <p14:creationId xmlns:p14="http://schemas.microsoft.com/office/powerpoint/2010/main" val="1509009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2149D81-20EC-4524-AA14-333D52A74C5B}" type="slidenum">
              <a:rPr lang="en-CA" smtClean="0"/>
              <a:pPr/>
              <a:t>16</a:t>
            </a:fld>
            <a:endParaRPr lang="en-CA"/>
          </a:p>
        </p:txBody>
      </p:sp>
    </p:spTree>
    <p:extLst>
      <p:ext uri="{BB962C8B-B14F-4D97-AF65-F5344CB8AC3E}">
        <p14:creationId xmlns:p14="http://schemas.microsoft.com/office/powerpoint/2010/main" val="2488161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19</a:t>
            </a:fld>
            <a:endParaRPr lang="en-CA"/>
          </a:p>
        </p:txBody>
      </p:sp>
    </p:spTree>
    <p:extLst>
      <p:ext uri="{BB962C8B-B14F-4D97-AF65-F5344CB8AC3E}">
        <p14:creationId xmlns:p14="http://schemas.microsoft.com/office/powerpoint/2010/main" val="1144868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2149D81-20EC-4524-AA14-333D52A74C5B}" type="slidenum">
              <a:rPr lang="en-CA" smtClean="0"/>
              <a:pPr/>
              <a:t>20</a:t>
            </a:fld>
            <a:endParaRPr lang="en-CA"/>
          </a:p>
        </p:txBody>
      </p:sp>
    </p:spTree>
    <p:extLst>
      <p:ext uri="{BB962C8B-B14F-4D97-AF65-F5344CB8AC3E}">
        <p14:creationId xmlns:p14="http://schemas.microsoft.com/office/powerpoint/2010/main" val="1509009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21</a:t>
            </a:fld>
            <a:endParaRPr lang="en-CA"/>
          </a:p>
        </p:txBody>
      </p:sp>
    </p:spTree>
    <p:extLst>
      <p:ext uri="{BB962C8B-B14F-4D97-AF65-F5344CB8AC3E}">
        <p14:creationId xmlns:p14="http://schemas.microsoft.com/office/powerpoint/2010/main" val="2470990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22</a:t>
            </a:fld>
            <a:endParaRPr lang="en-CA"/>
          </a:p>
        </p:txBody>
      </p:sp>
    </p:spTree>
    <p:extLst>
      <p:ext uri="{BB962C8B-B14F-4D97-AF65-F5344CB8AC3E}">
        <p14:creationId xmlns:p14="http://schemas.microsoft.com/office/powerpoint/2010/main" val="1144868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24</a:t>
            </a:fld>
            <a:endParaRPr lang="en-CA"/>
          </a:p>
        </p:txBody>
      </p:sp>
    </p:spTree>
    <p:extLst>
      <p:ext uri="{BB962C8B-B14F-4D97-AF65-F5344CB8AC3E}">
        <p14:creationId xmlns:p14="http://schemas.microsoft.com/office/powerpoint/2010/main" val="1986916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25</a:t>
            </a:fld>
            <a:endParaRPr lang="en-CA"/>
          </a:p>
        </p:txBody>
      </p:sp>
    </p:spTree>
    <p:extLst>
      <p:ext uri="{BB962C8B-B14F-4D97-AF65-F5344CB8AC3E}">
        <p14:creationId xmlns:p14="http://schemas.microsoft.com/office/powerpoint/2010/main" val="2333385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26</a:t>
            </a:fld>
            <a:endParaRPr lang="en-CA"/>
          </a:p>
        </p:txBody>
      </p:sp>
    </p:spTree>
    <p:extLst>
      <p:ext uri="{BB962C8B-B14F-4D97-AF65-F5344CB8AC3E}">
        <p14:creationId xmlns:p14="http://schemas.microsoft.com/office/powerpoint/2010/main" val="1659744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27</a:t>
            </a:fld>
            <a:endParaRPr lang="en-CA"/>
          </a:p>
        </p:txBody>
      </p:sp>
    </p:spTree>
    <p:extLst>
      <p:ext uri="{BB962C8B-B14F-4D97-AF65-F5344CB8AC3E}">
        <p14:creationId xmlns:p14="http://schemas.microsoft.com/office/powerpoint/2010/main" val="16597443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28</a:t>
            </a:fld>
            <a:endParaRPr lang="en-CA"/>
          </a:p>
        </p:txBody>
      </p:sp>
    </p:spTree>
    <p:extLst>
      <p:ext uri="{BB962C8B-B14F-4D97-AF65-F5344CB8AC3E}">
        <p14:creationId xmlns:p14="http://schemas.microsoft.com/office/powerpoint/2010/main" val="30886356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29</a:t>
            </a:fld>
            <a:endParaRPr lang="en-CA"/>
          </a:p>
        </p:txBody>
      </p:sp>
    </p:spTree>
    <p:extLst>
      <p:ext uri="{BB962C8B-B14F-4D97-AF65-F5344CB8AC3E}">
        <p14:creationId xmlns:p14="http://schemas.microsoft.com/office/powerpoint/2010/main" val="30886356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30</a:t>
            </a:fld>
            <a:endParaRPr lang="en-CA"/>
          </a:p>
        </p:txBody>
      </p:sp>
    </p:spTree>
    <p:extLst>
      <p:ext uri="{BB962C8B-B14F-4D97-AF65-F5344CB8AC3E}">
        <p14:creationId xmlns:p14="http://schemas.microsoft.com/office/powerpoint/2010/main" val="30886356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31</a:t>
            </a:fld>
            <a:endParaRPr lang="en-CA"/>
          </a:p>
        </p:txBody>
      </p:sp>
    </p:spTree>
    <p:extLst>
      <p:ext uri="{BB962C8B-B14F-4D97-AF65-F5344CB8AC3E}">
        <p14:creationId xmlns:p14="http://schemas.microsoft.com/office/powerpoint/2010/main" val="30886356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32</a:t>
            </a:fld>
            <a:endParaRPr lang="en-CA"/>
          </a:p>
        </p:txBody>
      </p:sp>
    </p:spTree>
    <p:extLst>
      <p:ext uri="{BB962C8B-B14F-4D97-AF65-F5344CB8AC3E}">
        <p14:creationId xmlns:p14="http://schemas.microsoft.com/office/powerpoint/2010/main" val="7656740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33</a:t>
            </a:fld>
            <a:endParaRPr lang="en-CA"/>
          </a:p>
        </p:txBody>
      </p:sp>
    </p:spTree>
    <p:extLst>
      <p:ext uri="{BB962C8B-B14F-4D97-AF65-F5344CB8AC3E}">
        <p14:creationId xmlns:p14="http://schemas.microsoft.com/office/powerpoint/2010/main" val="16658955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34</a:t>
            </a:fld>
            <a:endParaRPr lang="en-CA"/>
          </a:p>
        </p:txBody>
      </p:sp>
    </p:spTree>
    <p:extLst>
      <p:ext uri="{BB962C8B-B14F-4D97-AF65-F5344CB8AC3E}">
        <p14:creationId xmlns:p14="http://schemas.microsoft.com/office/powerpoint/2010/main" val="34531885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35</a:t>
            </a:fld>
            <a:endParaRPr lang="en-CA"/>
          </a:p>
        </p:txBody>
      </p:sp>
    </p:spTree>
    <p:extLst>
      <p:ext uri="{BB962C8B-B14F-4D97-AF65-F5344CB8AC3E}">
        <p14:creationId xmlns:p14="http://schemas.microsoft.com/office/powerpoint/2010/main" val="34531885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36</a:t>
            </a:fld>
            <a:endParaRPr lang="en-CA"/>
          </a:p>
        </p:txBody>
      </p:sp>
    </p:spTree>
    <p:extLst>
      <p:ext uri="{BB962C8B-B14F-4D97-AF65-F5344CB8AC3E}">
        <p14:creationId xmlns:p14="http://schemas.microsoft.com/office/powerpoint/2010/main" val="34531885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37</a:t>
            </a:fld>
            <a:endParaRPr lang="en-CA"/>
          </a:p>
        </p:txBody>
      </p:sp>
    </p:spTree>
    <p:extLst>
      <p:ext uri="{BB962C8B-B14F-4D97-AF65-F5344CB8AC3E}">
        <p14:creationId xmlns:p14="http://schemas.microsoft.com/office/powerpoint/2010/main" val="1300485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38</a:t>
            </a:fld>
            <a:endParaRPr lang="en-CA"/>
          </a:p>
        </p:txBody>
      </p:sp>
    </p:spTree>
    <p:extLst>
      <p:ext uri="{BB962C8B-B14F-4D97-AF65-F5344CB8AC3E}">
        <p14:creationId xmlns:p14="http://schemas.microsoft.com/office/powerpoint/2010/main" val="23145764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39</a:t>
            </a:fld>
            <a:endParaRPr lang="en-CA"/>
          </a:p>
        </p:txBody>
      </p:sp>
    </p:spTree>
    <p:extLst>
      <p:ext uri="{BB962C8B-B14F-4D97-AF65-F5344CB8AC3E}">
        <p14:creationId xmlns:p14="http://schemas.microsoft.com/office/powerpoint/2010/main" val="7869863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2149D81-20EC-4524-AA14-333D52A74C5B}" type="slidenum">
              <a:rPr lang="en-CA" smtClean="0"/>
              <a:pPr/>
              <a:t>40</a:t>
            </a:fld>
            <a:endParaRPr lang="en-CA"/>
          </a:p>
        </p:txBody>
      </p:sp>
    </p:spTree>
    <p:extLst>
      <p:ext uri="{BB962C8B-B14F-4D97-AF65-F5344CB8AC3E}">
        <p14:creationId xmlns:p14="http://schemas.microsoft.com/office/powerpoint/2010/main" val="14170354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41</a:t>
            </a:fld>
            <a:endParaRPr lang="en-CA"/>
          </a:p>
        </p:txBody>
      </p:sp>
    </p:spTree>
    <p:extLst>
      <p:ext uri="{BB962C8B-B14F-4D97-AF65-F5344CB8AC3E}">
        <p14:creationId xmlns:p14="http://schemas.microsoft.com/office/powerpoint/2010/main" val="18809091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42</a:t>
            </a:fld>
            <a:endParaRPr lang="en-CA"/>
          </a:p>
        </p:txBody>
      </p:sp>
    </p:spTree>
    <p:extLst>
      <p:ext uri="{BB962C8B-B14F-4D97-AF65-F5344CB8AC3E}">
        <p14:creationId xmlns:p14="http://schemas.microsoft.com/office/powerpoint/2010/main" val="18809091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43</a:t>
            </a:fld>
            <a:endParaRPr lang="en-CA"/>
          </a:p>
        </p:txBody>
      </p:sp>
    </p:spTree>
    <p:extLst>
      <p:ext uri="{BB962C8B-B14F-4D97-AF65-F5344CB8AC3E}">
        <p14:creationId xmlns:p14="http://schemas.microsoft.com/office/powerpoint/2010/main" val="29716918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44</a:t>
            </a:fld>
            <a:endParaRPr lang="en-CA"/>
          </a:p>
        </p:txBody>
      </p:sp>
    </p:spTree>
    <p:extLst>
      <p:ext uri="{BB962C8B-B14F-4D97-AF65-F5344CB8AC3E}">
        <p14:creationId xmlns:p14="http://schemas.microsoft.com/office/powerpoint/2010/main" val="29477838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45</a:t>
            </a:fld>
            <a:endParaRPr lang="en-CA"/>
          </a:p>
        </p:txBody>
      </p:sp>
    </p:spTree>
    <p:extLst>
      <p:ext uri="{BB962C8B-B14F-4D97-AF65-F5344CB8AC3E}">
        <p14:creationId xmlns:p14="http://schemas.microsoft.com/office/powerpoint/2010/main" val="29477838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46</a:t>
            </a:fld>
            <a:endParaRPr lang="en-CA"/>
          </a:p>
        </p:txBody>
      </p:sp>
    </p:spTree>
    <p:extLst>
      <p:ext uri="{BB962C8B-B14F-4D97-AF65-F5344CB8AC3E}">
        <p14:creationId xmlns:p14="http://schemas.microsoft.com/office/powerpoint/2010/main" val="1066815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47</a:t>
            </a:fld>
            <a:endParaRPr lang="en-CA"/>
          </a:p>
        </p:txBody>
      </p:sp>
    </p:spTree>
    <p:extLst>
      <p:ext uri="{BB962C8B-B14F-4D97-AF65-F5344CB8AC3E}">
        <p14:creationId xmlns:p14="http://schemas.microsoft.com/office/powerpoint/2010/main" val="1066815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2149D81-20EC-4524-AA14-333D52A74C5B}" type="slidenum">
              <a:rPr lang="en-CA" smtClean="0"/>
              <a:pPr/>
              <a:t>48</a:t>
            </a:fld>
            <a:endParaRPr lang="en-CA"/>
          </a:p>
        </p:txBody>
      </p:sp>
    </p:spTree>
    <p:extLst>
      <p:ext uri="{BB962C8B-B14F-4D97-AF65-F5344CB8AC3E}">
        <p14:creationId xmlns:p14="http://schemas.microsoft.com/office/powerpoint/2010/main" val="14170354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49</a:t>
            </a:fld>
            <a:endParaRPr lang="en-CA"/>
          </a:p>
        </p:txBody>
      </p:sp>
    </p:spTree>
    <p:extLst>
      <p:ext uri="{BB962C8B-B14F-4D97-AF65-F5344CB8AC3E}">
        <p14:creationId xmlns:p14="http://schemas.microsoft.com/office/powerpoint/2010/main" val="23376685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50</a:t>
            </a:fld>
            <a:endParaRPr lang="en-CA"/>
          </a:p>
        </p:txBody>
      </p:sp>
    </p:spTree>
    <p:extLst>
      <p:ext uri="{BB962C8B-B14F-4D97-AF65-F5344CB8AC3E}">
        <p14:creationId xmlns:p14="http://schemas.microsoft.com/office/powerpoint/2010/main" val="17404097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51</a:t>
            </a:fld>
            <a:endParaRPr lang="en-CA"/>
          </a:p>
        </p:txBody>
      </p:sp>
    </p:spTree>
    <p:extLst>
      <p:ext uri="{BB962C8B-B14F-4D97-AF65-F5344CB8AC3E}">
        <p14:creationId xmlns:p14="http://schemas.microsoft.com/office/powerpoint/2010/main" val="17404097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52</a:t>
            </a:fld>
            <a:endParaRPr lang="en-CA"/>
          </a:p>
        </p:txBody>
      </p:sp>
    </p:spTree>
    <p:extLst>
      <p:ext uri="{BB962C8B-B14F-4D97-AF65-F5344CB8AC3E}">
        <p14:creationId xmlns:p14="http://schemas.microsoft.com/office/powerpoint/2010/main" val="19433625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53</a:t>
            </a:fld>
            <a:endParaRPr lang="en-CA"/>
          </a:p>
        </p:txBody>
      </p:sp>
    </p:spTree>
    <p:extLst>
      <p:ext uri="{BB962C8B-B14F-4D97-AF65-F5344CB8AC3E}">
        <p14:creationId xmlns:p14="http://schemas.microsoft.com/office/powerpoint/2010/main" val="26301692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54</a:t>
            </a:fld>
            <a:endParaRPr lang="en-CA"/>
          </a:p>
        </p:txBody>
      </p:sp>
    </p:spTree>
    <p:extLst>
      <p:ext uri="{BB962C8B-B14F-4D97-AF65-F5344CB8AC3E}">
        <p14:creationId xmlns:p14="http://schemas.microsoft.com/office/powerpoint/2010/main" val="27649503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55</a:t>
            </a:fld>
            <a:endParaRPr lang="en-CA"/>
          </a:p>
        </p:txBody>
      </p:sp>
    </p:spTree>
    <p:extLst>
      <p:ext uri="{BB962C8B-B14F-4D97-AF65-F5344CB8AC3E}">
        <p14:creationId xmlns:p14="http://schemas.microsoft.com/office/powerpoint/2010/main" val="27706184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56</a:t>
            </a:fld>
            <a:endParaRPr lang="en-CA"/>
          </a:p>
        </p:txBody>
      </p:sp>
    </p:spTree>
    <p:extLst>
      <p:ext uri="{BB962C8B-B14F-4D97-AF65-F5344CB8AC3E}">
        <p14:creationId xmlns:p14="http://schemas.microsoft.com/office/powerpoint/2010/main" val="27706184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57</a:t>
            </a:fld>
            <a:endParaRPr lang="en-CA"/>
          </a:p>
        </p:txBody>
      </p:sp>
    </p:spTree>
    <p:extLst>
      <p:ext uri="{BB962C8B-B14F-4D97-AF65-F5344CB8AC3E}">
        <p14:creationId xmlns:p14="http://schemas.microsoft.com/office/powerpoint/2010/main" val="32718342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58</a:t>
            </a:fld>
            <a:endParaRPr lang="en-CA"/>
          </a:p>
        </p:txBody>
      </p:sp>
    </p:spTree>
    <p:extLst>
      <p:ext uri="{BB962C8B-B14F-4D97-AF65-F5344CB8AC3E}">
        <p14:creationId xmlns:p14="http://schemas.microsoft.com/office/powerpoint/2010/main" val="25851242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59</a:t>
            </a:fld>
            <a:endParaRPr lang="en-CA"/>
          </a:p>
        </p:txBody>
      </p:sp>
    </p:spTree>
    <p:extLst>
      <p:ext uri="{BB962C8B-B14F-4D97-AF65-F5344CB8AC3E}">
        <p14:creationId xmlns:p14="http://schemas.microsoft.com/office/powerpoint/2010/main" val="30363147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60</a:t>
            </a:fld>
            <a:endParaRPr lang="en-CA"/>
          </a:p>
        </p:txBody>
      </p:sp>
    </p:spTree>
    <p:extLst>
      <p:ext uri="{BB962C8B-B14F-4D97-AF65-F5344CB8AC3E}">
        <p14:creationId xmlns:p14="http://schemas.microsoft.com/office/powerpoint/2010/main" val="30363147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61</a:t>
            </a:fld>
            <a:endParaRPr lang="en-CA"/>
          </a:p>
        </p:txBody>
      </p:sp>
    </p:spTree>
    <p:extLst>
      <p:ext uri="{BB962C8B-B14F-4D97-AF65-F5344CB8AC3E}">
        <p14:creationId xmlns:p14="http://schemas.microsoft.com/office/powerpoint/2010/main" val="13743215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62</a:t>
            </a:fld>
            <a:endParaRPr lang="en-CA"/>
          </a:p>
        </p:txBody>
      </p:sp>
    </p:spTree>
    <p:extLst>
      <p:ext uri="{BB962C8B-B14F-4D97-AF65-F5344CB8AC3E}">
        <p14:creationId xmlns:p14="http://schemas.microsoft.com/office/powerpoint/2010/main" val="36427376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63</a:t>
            </a:fld>
            <a:endParaRPr lang="en-CA"/>
          </a:p>
        </p:txBody>
      </p:sp>
    </p:spTree>
    <p:extLst>
      <p:ext uri="{BB962C8B-B14F-4D97-AF65-F5344CB8AC3E}">
        <p14:creationId xmlns:p14="http://schemas.microsoft.com/office/powerpoint/2010/main" val="38221734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64</a:t>
            </a:fld>
            <a:endParaRPr lang="en-CA"/>
          </a:p>
        </p:txBody>
      </p:sp>
    </p:spTree>
    <p:extLst>
      <p:ext uri="{BB962C8B-B14F-4D97-AF65-F5344CB8AC3E}">
        <p14:creationId xmlns:p14="http://schemas.microsoft.com/office/powerpoint/2010/main" val="38221734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65</a:t>
            </a:fld>
            <a:endParaRPr lang="en-CA"/>
          </a:p>
        </p:txBody>
      </p:sp>
    </p:spTree>
    <p:extLst>
      <p:ext uri="{BB962C8B-B14F-4D97-AF65-F5344CB8AC3E}">
        <p14:creationId xmlns:p14="http://schemas.microsoft.com/office/powerpoint/2010/main" val="40697189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66</a:t>
            </a:fld>
            <a:endParaRPr lang="en-CA"/>
          </a:p>
        </p:txBody>
      </p:sp>
    </p:spTree>
    <p:extLst>
      <p:ext uri="{BB962C8B-B14F-4D97-AF65-F5344CB8AC3E}">
        <p14:creationId xmlns:p14="http://schemas.microsoft.com/office/powerpoint/2010/main" val="381399691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67</a:t>
            </a:fld>
            <a:endParaRPr lang="en-CA"/>
          </a:p>
        </p:txBody>
      </p:sp>
    </p:spTree>
    <p:extLst>
      <p:ext uri="{BB962C8B-B14F-4D97-AF65-F5344CB8AC3E}">
        <p14:creationId xmlns:p14="http://schemas.microsoft.com/office/powerpoint/2010/main" val="17145680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68</a:t>
            </a:fld>
            <a:endParaRPr lang="en-CA"/>
          </a:p>
        </p:txBody>
      </p:sp>
    </p:spTree>
    <p:extLst>
      <p:ext uri="{BB962C8B-B14F-4D97-AF65-F5344CB8AC3E}">
        <p14:creationId xmlns:p14="http://schemas.microsoft.com/office/powerpoint/2010/main" val="171456806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69</a:t>
            </a:fld>
            <a:endParaRPr lang="en-CA"/>
          </a:p>
        </p:txBody>
      </p:sp>
    </p:spTree>
    <p:extLst>
      <p:ext uri="{BB962C8B-B14F-4D97-AF65-F5344CB8AC3E}">
        <p14:creationId xmlns:p14="http://schemas.microsoft.com/office/powerpoint/2010/main" val="25138048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149D81-20EC-4524-AA14-333D52A74C5B}" type="slidenum">
              <a:rPr lang="en-CA" smtClean="0"/>
              <a:pPr/>
              <a:t>71</a:t>
            </a:fld>
            <a:endParaRPr lang="en-CA"/>
          </a:p>
        </p:txBody>
      </p:sp>
    </p:spTree>
    <p:extLst>
      <p:ext uri="{BB962C8B-B14F-4D97-AF65-F5344CB8AC3E}">
        <p14:creationId xmlns:p14="http://schemas.microsoft.com/office/powerpoint/2010/main" val="36392257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94AE690A-4C3E-40F3-A051-524C463C30B6}" type="datetimeFigureOut">
              <a:rPr lang="en-CA" smtClean="0"/>
              <a:pPr/>
              <a:t>2017-09-10</a:t>
            </a:fld>
            <a:endParaRPr lang="en-CA"/>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CA"/>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D3D6A862-8828-42E3-93B6-17C6A027D6E9}" type="slidenum">
              <a:rPr lang="en-CA" smtClean="0"/>
              <a:pPr/>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4AE690A-4C3E-40F3-A051-524C463C30B6}" type="datetimeFigureOut">
              <a:rPr lang="en-CA" smtClean="0"/>
              <a:pPr/>
              <a:t>2017-09-10</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D3D6A862-8828-42E3-93B6-17C6A027D6E9}"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94AE690A-4C3E-40F3-A051-524C463C30B6}" type="datetimeFigureOut">
              <a:rPr lang="en-CA" smtClean="0"/>
              <a:pPr/>
              <a:t>2017-09-10</a:t>
            </a:fld>
            <a:endParaRPr lang="en-CA"/>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CA"/>
          </a:p>
        </p:txBody>
      </p:sp>
      <p:sp>
        <p:nvSpPr>
          <p:cNvPr id="6" name="Slide Number Placeholder 5"/>
          <p:cNvSpPr>
            <a:spLocks noGrp="1"/>
          </p:cNvSpPr>
          <p:nvPr>
            <p:ph type="sldNum" sz="quarter" idx="12"/>
          </p:nvPr>
        </p:nvSpPr>
        <p:spPr>
          <a:xfrm>
            <a:off x="6733952" y="6555112"/>
            <a:ext cx="588336" cy="228600"/>
          </a:xfrm>
        </p:spPr>
        <p:txBody>
          <a:bodyPr/>
          <a:lstStyle>
            <a:extLst/>
          </a:lstStyle>
          <a:p>
            <a:fld id="{D3D6A862-8828-42E3-93B6-17C6A027D6E9}" type="slidenum">
              <a:rPr lang="en-CA" smtClean="0"/>
              <a:pPr/>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4AE690A-4C3E-40F3-A051-524C463C30B6}" type="datetimeFigureOut">
              <a:rPr lang="en-CA" smtClean="0"/>
              <a:pPr/>
              <a:t>2017-09-10</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D3D6A862-8828-42E3-93B6-17C6A027D6E9}"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4AE690A-4C3E-40F3-A051-524C463C30B6}" type="datetimeFigureOut">
              <a:rPr lang="en-CA" smtClean="0"/>
              <a:pPr/>
              <a:t>2017-09-10</a:t>
            </a:fld>
            <a:endParaRPr lang="en-CA"/>
          </a:p>
        </p:txBody>
      </p:sp>
      <p:sp>
        <p:nvSpPr>
          <p:cNvPr id="8" name="Footer Placeholder 7"/>
          <p:cNvSpPr>
            <a:spLocks noGrp="1"/>
          </p:cNvSpPr>
          <p:nvPr>
            <p:ph type="ftr" sz="quarter" idx="11"/>
          </p:nvPr>
        </p:nvSpPr>
        <p:spPr/>
        <p:txBody>
          <a:bodyPr/>
          <a:lstStyle>
            <a:extLst/>
          </a:lstStyle>
          <a:p>
            <a:endParaRPr lang="en-CA"/>
          </a:p>
        </p:txBody>
      </p:sp>
      <p:sp>
        <p:nvSpPr>
          <p:cNvPr id="9" name="Slide Number Placeholder 8"/>
          <p:cNvSpPr>
            <a:spLocks noGrp="1"/>
          </p:cNvSpPr>
          <p:nvPr>
            <p:ph type="sldNum" sz="quarter" idx="12"/>
          </p:nvPr>
        </p:nvSpPr>
        <p:spPr/>
        <p:txBody>
          <a:bodyPr/>
          <a:lstStyle>
            <a:extLst/>
          </a:lstStyle>
          <a:p>
            <a:fld id="{D3D6A862-8828-42E3-93B6-17C6A027D6E9}"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4AE690A-4C3E-40F3-A051-524C463C30B6}" type="datetimeFigureOut">
              <a:rPr lang="en-CA" smtClean="0"/>
              <a:pPr/>
              <a:t>2017-09-10</a:t>
            </a:fld>
            <a:endParaRPr lang="en-CA"/>
          </a:p>
        </p:txBody>
      </p:sp>
      <p:sp>
        <p:nvSpPr>
          <p:cNvPr id="4" name="Footer Placeholder 3"/>
          <p:cNvSpPr>
            <a:spLocks noGrp="1"/>
          </p:cNvSpPr>
          <p:nvPr>
            <p:ph type="ftr" sz="quarter" idx="11"/>
          </p:nvPr>
        </p:nvSpPr>
        <p:spPr/>
        <p:txBody>
          <a:bodyPr/>
          <a:lstStyle>
            <a:extLst/>
          </a:lstStyle>
          <a:p>
            <a:endParaRPr lang="en-CA"/>
          </a:p>
        </p:txBody>
      </p:sp>
      <p:sp>
        <p:nvSpPr>
          <p:cNvPr id="5" name="Slide Number Placeholder 4"/>
          <p:cNvSpPr>
            <a:spLocks noGrp="1"/>
          </p:cNvSpPr>
          <p:nvPr>
            <p:ph type="sldNum" sz="quarter" idx="12"/>
          </p:nvPr>
        </p:nvSpPr>
        <p:spPr/>
        <p:txBody>
          <a:bodyPr/>
          <a:lstStyle>
            <a:extLst/>
          </a:lstStyle>
          <a:p>
            <a:fld id="{D3D6A862-8828-42E3-93B6-17C6A027D6E9}"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94AE690A-4C3E-40F3-A051-524C463C30B6}" type="datetimeFigureOut">
              <a:rPr lang="en-CA" smtClean="0"/>
              <a:pPr/>
              <a:t>2017-09-10</a:t>
            </a:fld>
            <a:endParaRPr lang="en-CA"/>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CA"/>
          </a:p>
        </p:txBody>
      </p:sp>
      <p:sp>
        <p:nvSpPr>
          <p:cNvPr id="4" name="Slide Number Placeholder 3"/>
          <p:cNvSpPr>
            <a:spLocks noGrp="1"/>
          </p:cNvSpPr>
          <p:nvPr>
            <p:ph type="sldNum" sz="quarter" idx="12"/>
          </p:nvPr>
        </p:nvSpPr>
        <p:spPr/>
        <p:txBody>
          <a:bodyPr/>
          <a:lstStyle>
            <a:extLst/>
          </a:lstStyle>
          <a:p>
            <a:fld id="{D3D6A862-8828-42E3-93B6-17C6A027D6E9}"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4AE690A-4C3E-40F3-A051-524C463C30B6}" type="datetimeFigureOut">
              <a:rPr lang="en-CA" smtClean="0"/>
              <a:pPr/>
              <a:t>2017-09-10</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D3D6A862-8828-42E3-93B6-17C6A027D6E9}"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94AE690A-4C3E-40F3-A051-524C463C30B6}" type="datetimeFigureOut">
              <a:rPr lang="en-CA" smtClean="0"/>
              <a:pPr/>
              <a:t>2017-09-10</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D3D6A862-8828-42E3-93B6-17C6A027D6E9}" type="slidenum">
              <a:rPr lang="en-CA" smtClean="0"/>
              <a:pPr/>
              <a:t>‹#›</a:t>
            </a:fld>
            <a:endParaRPr lang="en-CA"/>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4AE690A-4C3E-40F3-A051-524C463C30B6}" type="datetimeFigureOut">
              <a:rPr lang="en-CA" smtClean="0"/>
              <a:pPr/>
              <a:t>2017-09-10</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D3D6A862-8828-42E3-93B6-17C6A027D6E9}"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94AE690A-4C3E-40F3-A051-524C463C30B6}" type="datetimeFigureOut">
              <a:rPr lang="en-CA" smtClean="0"/>
              <a:pPr/>
              <a:t>2017-09-10</a:t>
            </a:fld>
            <a:endParaRPr lang="en-CA"/>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CA"/>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D3D6A862-8828-42E3-93B6-17C6A027D6E9}"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94AE690A-4C3E-40F3-A051-524C463C30B6}" type="datetimeFigureOut">
              <a:rPr lang="en-CA" smtClean="0"/>
              <a:pPr/>
              <a:t>2017-09-10</a:t>
            </a:fld>
            <a:endParaRPr lang="en-CA"/>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CA"/>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D3D6A862-8828-42E3-93B6-17C6A027D6E9}"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surveymonkey.com/r/Y5GP6P6"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69.xml"/><Relationship Id="rId3" Type="http://schemas.openxmlformats.org/officeDocument/2006/relationships/slide" Target="slide5.xml"/><Relationship Id="rId7" Type="http://schemas.openxmlformats.org/officeDocument/2006/relationships/slide" Target="slide5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24.xml"/><Relationship Id="rId5" Type="http://schemas.openxmlformats.org/officeDocument/2006/relationships/slide" Target="slide20.xml"/><Relationship Id="rId4" Type="http://schemas.openxmlformats.org/officeDocument/2006/relationships/slide" Target="slide7.xml"/><Relationship Id="rId9" Type="http://schemas.openxmlformats.org/officeDocument/2006/relationships/slide" Target="slide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slide" Target="slide12.xml"/><Relationship Id="rId5" Type="http://schemas.openxmlformats.org/officeDocument/2006/relationships/slide" Target="slide11.xml"/><Relationship Id="rId4" Type="http://schemas.openxmlformats.org/officeDocument/2006/relationships/slide" Target="slide10.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hyperlink" Target="http://guidelines.diabetes.ca/Browse/Chapter8"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https://www.surveymonkey.com/r/Y5GP6P6"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95736" y="1628800"/>
            <a:ext cx="6768752" cy="2593975"/>
          </a:xfrm>
        </p:spPr>
        <p:txBody>
          <a:bodyPr>
            <a:normAutofit fontScale="90000"/>
          </a:bodyPr>
          <a:lstStyle/>
          <a:p>
            <a:r>
              <a:rPr lang="en-CA" dirty="0" smtClean="0"/>
              <a:t>Adjusting Insulin in the Outpatient Setting for</a:t>
            </a:r>
            <a:br>
              <a:rPr lang="en-CA" dirty="0" smtClean="0"/>
            </a:br>
            <a:r>
              <a:rPr lang="en-CA" dirty="0" smtClean="0"/>
              <a:t>TYPE 2 DIABETES  </a:t>
            </a:r>
            <a:br>
              <a:rPr lang="en-CA" dirty="0" smtClean="0"/>
            </a:br>
            <a:endParaRPr lang="en-CA" dirty="0"/>
          </a:p>
        </p:txBody>
      </p:sp>
      <p:sp>
        <p:nvSpPr>
          <p:cNvPr id="3" name="Subtitle 2"/>
          <p:cNvSpPr>
            <a:spLocks noGrp="1"/>
          </p:cNvSpPr>
          <p:nvPr>
            <p:ph type="subTitle" idx="1"/>
          </p:nvPr>
        </p:nvSpPr>
        <p:spPr>
          <a:xfrm>
            <a:off x="2843808" y="4221088"/>
            <a:ext cx="6120680" cy="2448272"/>
          </a:xfrm>
        </p:spPr>
        <p:txBody>
          <a:bodyPr>
            <a:normAutofit fontScale="62500" lnSpcReduction="20000"/>
          </a:bodyPr>
          <a:lstStyle/>
          <a:p>
            <a:r>
              <a:rPr lang="en-CA" dirty="0" smtClean="0"/>
              <a:t>Dr. Narendra Singh (Resident) </a:t>
            </a:r>
          </a:p>
          <a:p>
            <a:r>
              <a:rPr lang="en-CA" dirty="0" smtClean="0"/>
              <a:t>Dr. Catherine Kelly (Staff Endocrinologist)</a:t>
            </a:r>
          </a:p>
          <a:p>
            <a:r>
              <a:rPr lang="en-CA" dirty="0" smtClean="0"/>
              <a:t>Dr. Shoba </a:t>
            </a:r>
            <a:r>
              <a:rPr lang="en-CA" dirty="0" err="1" smtClean="0"/>
              <a:t>Sujana</a:t>
            </a:r>
            <a:r>
              <a:rPr lang="en-CA" dirty="0"/>
              <a:t> </a:t>
            </a:r>
            <a:r>
              <a:rPr lang="en-CA" dirty="0" smtClean="0"/>
              <a:t>Kumar (Staff Endocrinologist)</a:t>
            </a:r>
          </a:p>
          <a:p>
            <a:r>
              <a:rPr lang="en-CA" dirty="0" smtClean="0"/>
              <a:t>Division of Endocrinology &amp; Metabolism</a:t>
            </a:r>
          </a:p>
          <a:p>
            <a:r>
              <a:rPr lang="en-CA" dirty="0" smtClean="0"/>
              <a:t> Department of Medicine</a:t>
            </a:r>
          </a:p>
          <a:p>
            <a:r>
              <a:rPr lang="en-CA" dirty="0" smtClean="0"/>
              <a:t>Women’s College Hospital</a:t>
            </a:r>
          </a:p>
          <a:p>
            <a:r>
              <a:rPr lang="en-CA" dirty="0" smtClean="0"/>
              <a:t>University of Toronto</a:t>
            </a:r>
          </a:p>
          <a:p>
            <a:endParaRPr lang="en-CA" dirty="0"/>
          </a:p>
          <a:p>
            <a:endParaRPr lang="en-CA" dirty="0" smtClean="0"/>
          </a:p>
          <a:p>
            <a:r>
              <a:rPr lang="en-CA" dirty="0" smtClean="0"/>
              <a:t>   </a:t>
            </a:r>
            <a:endParaRPr lang="en-CA" dirty="0"/>
          </a:p>
        </p:txBody>
      </p:sp>
    </p:spTree>
    <p:extLst>
      <p:ext uri="{BB962C8B-B14F-4D97-AF65-F5344CB8AC3E}">
        <p14:creationId xmlns:p14="http://schemas.microsoft.com/office/powerpoint/2010/main" val="31176399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Please click this link and enter the current time. This will allow us to track the average time it takes to complete the module.</a:t>
            </a:r>
          </a:p>
          <a:p>
            <a:endParaRPr lang="en-US" dirty="0"/>
          </a:p>
          <a:p>
            <a:pPr marL="0" indent="0">
              <a:buNone/>
            </a:pPr>
            <a:r>
              <a:rPr lang="en-US" dirty="0">
                <a:solidFill>
                  <a:srgbClr val="002060"/>
                </a:solidFill>
                <a:hlinkClick r:id="rId2"/>
              </a:rPr>
              <a:t>https://</a:t>
            </a:r>
            <a:r>
              <a:rPr lang="en-US" dirty="0" smtClean="0">
                <a:solidFill>
                  <a:srgbClr val="002060"/>
                </a:solidFill>
                <a:hlinkClick r:id="rId2"/>
              </a:rPr>
              <a:t>www.surveymonkey.com/r/Y5GP6P6</a:t>
            </a:r>
            <a:endParaRPr lang="en-US" dirty="0" smtClean="0">
              <a:solidFill>
                <a:srgbClr val="002060"/>
              </a:solidFill>
            </a:endParaRPr>
          </a:p>
          <a:p>
            <a:pPr marL="0" indent="0">
              <a:buNone/>
            </a:pPr>
            <a:endParaRPr lang="en-US" dirty="0" smtClean="0"/>
          </a:p>
          <a:p>
            <a:endParaRPr lang="en-US" dirty="0"/>
          </a:p>
          <a:p>
            <a:pPr marL="0" indent="0">
              <a:buNone/>
            </a:pPr>
            <a:r>
              <a:rPr lang="en-US" dirty="0" smtClean="0"/>
              <a:t> </a:t>
            </a:r>
            <a:endParaRPr lang="en-US" dirty="0"/>
          </a:p>
        </p:txBody>
      </p:sp>
    </p:spTree>
    <p:extLst>
      <p:ext uri="{BB962C8B-B14F-4D97-AF65-F5344CB8AC3E}">
        <p14:creationId xmlns:p14="http://schemas.microsoft.com/office/powerpoint/2010/main" val="4264748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Disclaimer </a:t>
            </a:r>
            <a:endParaRPr lang="en-CA" dirty="0"/>
          </a:p>
        </p:txBody>
      </p:sp>
      <p:sp>
        <p:nvSpPr>
          <p:cNvPr id="3" name="Content Placeholder 2"/>
          <p:cNvSpPr>
            <a:spLocks noGrp="1"/>
          </p:cNvSpPr>
          <p:nvPr>
            <p:ph idx="1"/>
          </p:nvPr>
        </p:nvSpPr>
        <p:spPr/>
        <p:txBody>
          <a:bodyPr>
            <a:normAutofit fontScale="70000" lnSpcReduction="20000"/>
          </a:bodyPr>
          <a:lstStyle/>
          <a:p>
            <a:pPr marL="114300" indent="0">
              <a:buNone/>
            </a:pPr>
            <a:r>
              <a:rPr lang="en-CA" dirty="0" smtClean="0"/>
              <a:t>This module is </a:t>
            </a:r>
            <a:r>
              <a:rPr lang="en-CA" dirty="0"/>
              <a:t>not peer reviewed and does not represent </a:t>
            </a:r>
            <a:r>
              <a:rPr lang="en-CA" dirty="0" smtClean="0"/>
              <a:t>a guideline, recommendation or statement of the Division of Endocrinology, Department of Medicine at the University of Toronto.  </a:t>
            </a:r>
          </a:p>
          <a:p>
            <a:pPr marL="114300" indent="0">
              <a:buNone/>
            </a:pPr>
            <a:endParaRPr lang="en-CA" dirty="0" smtClean="0"/>
          </a:p>
          <a:p>
            <a:pPr marL="114300" indent="0">
              <a:buNone/>
            </a:pPr>
            <a:r>
              <a:rPr lang="en-CA" dirty="0" smtClean="0"/>
              <a:t>This module is appropriate for educational purposes and represents one possible approach to diabetes management. Every effort has been made to ensure that the information in this module is up-to-date and accurate. However, as the individual circumstances of each patient cannot be accounted for, this module should never be substituted for independent clinical judgement. It is advised that readers always refer to the most recent and appropriate peer-reviewed content before making clinical decisions. </a:t>
            </a:r>
          </a:p>
          <a:p>
            <a:pPr marL="114300" indent="0">
              <a:buNone/>
            </a:pPr>
            <a:endParaRPr lang="en-CA" dirty="0"/>
          </a:p>
          <a:p>
            <a:pPr marL="114300" indent="0">
              <a:buNone/>
            </a:pPr>
            <a:r>
              <a:rPr lang="en-CA" dirty="0" smtClean="0"/>
              <a:t>The authors will not be liable for any adverse consequences that may result from the inappropriate use of this module. </a:t>
            </a:r>
          </a:p>
          <a:p>
            <a:pPr marL="114300" indent="0">
              <a:buNone/>
            </a:pPr>
            <a:endParaRPr lang="en-CA" dirty="0"/>
          </a:p>
          <a:p>
            <a:pPr marL="114300" indent="0">
              <a:buNone/>
            </a:pPr>
            <a:r>
              <a:rPr lang="en-CA" dirty="0" smtClean="0"/>
              <a:t> </a:t>
            </a:r>
          </a:p>
        </p:txBody>
      </p:sp>
    </p:spTree>
    <p:extLst>
      <p:ext uri="{BB962C8B-B14F-4D97-AF65-F5344CB8AC3E}">
        <p14:creationId xmlns:p14="http://schemas.microsoft.com/office/powerpoint/2010/main" val="22818439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CONTENT MENU</a:t>
            </a:r>
            <a:endParaRPr lang="en-CA" dirty="0"/>
          </a:p>
        </p:txBody>
      </p:sp>
      <p:sp>
        <p:nvSpPr>
          <p:cNvPr id="3" name="Content Placeholder 2"/>
          <p:cNvSpPr>
            <a:spLocks noGrp="1"/>
          </p:cNvSpPr>
          <p:nvPr>
            <p:ph idx="1"/>
          </p:nvPr>
        </p:nvSpPr>
        <p:spPr>
          <a:xfrm>
            <a:off x="467544" y="1412776"/>
            <a:ext cx="8280920" cy="4846320"/>
          </a:xfrm>
        </p:spPr>
        <p:txBody>
          <a:bodyPr>
            <a:normAutofit/>
          </a:bodyPr>
          <a:lstStyle/>
          <a:p>
            <a:pPr marL="292608" lvl="1" indent="0">
              <a:buNone/>
            </a:pPr>
            <a:r>
              <a:rPr lang="en-CA" dirty="0" smtClean="0"/>
              <a:t>Click the insulin vial on the left to go to a section:</a:t>
            </a:r>
          </a:p>
          <a:p>
            <a:r>
              <a:rPr lang="en-CA" dirty="0" smtClean="0"/>
              <a:t>LEARNING OBJECTIVES </a:t>
            </a:r>
          </a:p>
          <a:p>
            <a:r>
              <a:rPr lang="en-CA" dirty="0" smtClean="0"/>
              <a:t>SECTION I: Insulin Types and Properties</a:t>
            </a:r>
          </a:p>
          <a:p>
            <a:r>
              <a:rPr lang="en-CA" dirty="0" smtClean="0"/>
              <a:t>SECTION II: History-Taking for Insulin Adjustment</a:t>
            </a:r>
          </a:p>
          <a:p>
            <a:r>
              <a:rPr lang="en-CA" dirty="0" smtClean="0"/>
              <a:t>SECTION III: Glycemic Control in T2DM</a:t>
            </a:r>
          </a:p>
          <a:p>
            <a:r>
              <a:rPr lang="en-CA" dirty="0" smtClean="0"/>
              <a:t>SECTION IV: Starting Insulin Therapy in T2DM</a:t>
            </a:r>
          </a:p>
          <a:p>
            <a:r>
              <a:rPr lang="en-CA" dirty="0" smtClean="0"/>
              <a:t>SECTION V: Insulin Management Cases </a:t>
            </a:r>
          </a:p>
          <a:p>
            <a:r>
              <a:rPr lang="en-CA" dirty="0" smtClean="0"/>
              <a:t>SECTION VI: Summary</a:t>
            </a:r>
          </a:p>
          <a:p>
            <a:pPr marL="0" indent="0">
              <a:buNone/>
            </a:pPr>
            <a:endParaRPr lang="en-CA" dirty="0"/>
          </a:p>
        </p:txBody>
      </p:sp>
      <p:sp>
        <p:nvSpPr>
          <p:cNvPr id="4" name="Flowchart: Magnetic Disk 3">
            <a:hlinkClick r:id="rId3" action="ppaction://hlinksldjump"/>
          </p:cNvPr>
          <p:cNvSpPr/>
          <p:nvPr/>
        </p:nvSpPr>
        <p:spPr>
          <a:xfrm>
            <a:off x="539552" y="1916832"/>
            <a:ext cx="216024" cy="288032"/>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Flowchart: Magnetic Disk 4">
            <a:hlinkClick r:id="rId4" action="ppaction://hlinksldjump"/>
          </p:cNvPr>
          <p:cNvSpPr/>
          <p:nvPr/>
        </p:nvSpPr>
        <p:spPr>
          <a:xfrm>
            <a:off x="539552" y="2387888"/>
            <a:ext cx="216024" cy="288032"/>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Flowchart: Magnetic Disk 5">
            <a:hlinkClick r:id="rId5" action="ppaction://hlinksldjump"/>
          </p:cNvPr>
          <p:cNvSpPr/>
          <p:nvPr/>
        </p:nvSpPr>
        <p:spPr>
          <a:xfrm>
            <a:off x="539552" y="3356992"/>
            <a:ext cx="216024" cy="288032"/>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Flowchart: Magnetic Disk 6">
            <a:hlinkClick r:id="rId6" action="ppaction://hlinksldjump"/>
          </p:cNvPr>
          <p:cNvSpPr/>
          <p:nvPr/>
        </p:nvSpPr>
        <p:spPr>
          <a:xfrm>
            <a:off x="539552" y="3789040"/>
            <a:ext cx="216024" cy="288032"/>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Flowchart: Magnetic Disk 7">
            <a:hlinkClick r:id="rId7" action="ppaction://hlinksldjump"/>
          </p:cNvPr>
          <p:cNvSpPr/>
          <p:nvPr/>
        </p:nvSpPr>
        <p:spPr>
          <a:xfrm>
            <a:off x="539552" y="4293096"/>
            <a:ext cx="216024" cy="288032"/>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Flowchart: Magnetic Disk 8">
            <a:hlinkClick r:id="rId8" action="ppaction://hlinksldjump"/>
          </p:cNvPr>
          <p:cNvSpPr/>
          <p:nvPr/>
        </p:nvSpPr>
        <p:spPr>
          <a:xfrm>
            <a:off x="539552" y="4797152"/>
            <a:ext cx="216024" cy="288032"/>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Flowchart: Magnetic Disk 10">
            <a:hlinkClick r:id="rId9" action="ppaction://hlinksldjump"/>
          </p:cNvPr>
          <p:cNvSpPr/>
          <p:nvPr/>
        </p:nvSpPr>
        <p:spPr>
          <a:xfrm>
            <a:off x="539552" y="2852936"/>
            <a:ext cx="216024" cy="288032"/>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6158488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Learning Objectives</a:t>
            </a:r>
            <a:endParaRPr lang="en-CA" dirty="0"/>
          </a:p>
        </p:txBody>
      </p:sp>
      <p:sp>
        <p:nvSpPr>
          <p:cNvPr id="3" name="Content Placeholder 2"/>
          <p:cNvSpPr>
            <a:spLocks noGrp="1"/>
          </p:cNvSpPr>
          <p:nvPr>
            <p:ph idx="1"/>
          </p:nvPr>
        </p:nvSpPr>
        <p:spPr/>
        <p:txBody>
          <a:bodyPr>
            <a:normAutofit/>
          </a:bodyPr>
          <a:lstStyle/>
          <a:p>
            <a:pPr marL="0" indent="0">
              <a:buNone/>
            </a:pPr>
            <a:r>
              <a:rPr lang="en-CA" dirty="0" smtClean="0"/>
              <a:t>By the end of this module you should be able to:</a:t>
            </a:r>
          </a:p>
          <a:p>
            <a:pPr>
              <a:buFont typeface="Arial" charset="0"/>
              <a:buChar char="•"/>
            </a:pPr>
            <a:r>
              <a:rPr lang="en-CA" dirty="0" smtClean="0"/>
              <a:t>List different types of insulin and identify the pharmacologic properties of each.</a:t>
            </a:r>
          </a:p>
          <a:p>
            <a:pPr>
              <a:buFont typeface="Arial" charset="0"/>
              <a:buChar char="•"/>
            </a:pPr>
            <a:r>
              <a:rPr lang="en-CA" dirty="0" smtClean="0"/>
              <a:t>Identify glycemic targets for insulin therapy .</a:t>
            </a:r>
          </a:p>
          <a:p>
            <a:pPr>
              <a:buFont typeface="Arial" charset="0"/>
              <a:buChar char="•"/>
            </a:pPr>
            <a:r>
              <a:rPr lang="en-CA" dirty="0" smtClean="0"/>
              <a:t>Start a patient with T2DM on insulin.</a:t>
            </a:r>
          </a:p>
          <a:p>
            <a:pPr>
              <a:buFont typeface="Arial" charset="0"/>
              <a:buChar char="•"/>
            </a:pPr>
            <a:r>
              <a:rPr lang="en-CA" dirty="0" smtClean="0"/>
              <a:t>Adjust insulin dosage to optimize glycemic control.</a:t>
            </a:r>
          </a:p>
          <a:p>
            <a:pPr>
              <a:buFont typeface="Arial" charset="0"/>
              <a:buChar char="•"/>
            </a:pPr>
            <a:r>
              <a:rPr lang="en-CA" dirty="0" smtClean="0"/>
              <a:t>Discern subtle evidence for hypoglycemia.</a:t>
            </a:r>
          </a:p>
        </p:txBody>
      </p:sp>
    </p:spTree>
    <p:extLst>
      <p:ext uri="{BB962C8B-B14F-4D97-AF65-F5344CB8AC3E}">
        <p14:creationId xmlns:p14="http://schemas.microsoft.com/office/powerpoint/2010/main" val="425113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This module does </a:t>
            </a:r>
            <a:r>
              <a:rPr lang="en-CA" u="sng" dirty="0" smtClean="0"/>
              <a:t>not</a:t>
            </a:r>
            <a:r>
              <a:rPr lang="en-CA" dirty="0" smtClean="0"/>
              <a:t> cover:</a:t>
            </a:r>
            <a:endParaRPr lang="en-CA" dirty="0"/>
          </a:p>
        </p:txBody>
      </p:sp>
      <p:sp>
        <p:nvSpPr>
          <p:cNvPr id="3" name="Content Placeholder 2"/>
          <p:cNvSpPr>
            <a:spLocks noGrp="1"/>
          </p:cNvSpPr>
          <p:nvPr>
            <p:ph idx="1"/>
          </p:nvPr>
        </p:nvSpPr>
        <p:spPr/>
        <p:txBody>
          <a:bodyPr>
            <a:normAutofit/>
          </a:bodyPr>
          <a:lstStyle/>
          <a:p>
            <a:pPr>
              <a:buFont typeface="Arial" charset="0"/>
              <a:buChar char="•"/>
            </a:pPr>
            <a:r>
              <a:rPr lang="en-CA" dirty="0" smtClean="0"/>
              <a:t>Insulin adjustment in T1DM (additional module to follow).</a:t>
            </a:r>
          </a:p>
          <a:p>
            <a:pPr>
              <a:buFont typeface="Arial" charset="0"/>
              <a:buChar char="•"/>
            </a:pPr>
            <a:r>
              <a:rPr lang="en-CA" dirty="0" smtClean="0"/>
              <a:t>The use of oral anti-hyperglycemic agents in T2DM.</a:t>
            </a:r>
          </a:p>
          <a:p>
            <a:pPr>
              <a:buFont typeface="Arial" charset="0"/>
              <a:buChar char="•"/>
            </a:pPr>
            <a:r>
              <a:rPr lang="en-CA" dirty="0" smtClean="0"/>
              <a:t>How to make dietary changes in response to poor glycemic control (a very important component of diabetes management).</a:t>
            </a:r>
            <a:endParaRPr lang="en-CA" dirty="0"/>
          </a:p>
        </p:txBody>
      </p:sp>
      <p:sp>
        <p:nvSpPr>
          <p:cNvPr id="5" name="Rectangle 4">
            <a:hlinkClick r:id="rId3" action="ppaction://hlinksldjump"/>
          </p:cNvPr>
          <p:cNvSpPr/>
          <p:nvPr/>
        </p:nvSpPr>
        <p:spPr>
          <a:xfrm>
            <a:off x="8316416" y="20240"/>
            <a:ext cx="699229" cy="338554"/>
          </a:xfrm>
          <a:prstGeom prst="rect">
            <a:avLst/>
          </a:prstGeom>
          <a:noFill/>
        </p:spPr>
        <p:txBody>
          <a:bodyPr wrap="none" lIns="91440" tIns="45720" rIns="91440" bIns="45720">
            <a:spAutoFit/>
          </a:bodyPr>
          <a:lstStyle/>
          <a:p>
            <a:pPr algn="ctr"/>
            <a:r>
              <a:rPr lang="en-US" sz="1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Menu</a:t>
            </a:r>
            <a:endParaRPr lang="en-US" sz="1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070614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636912"/>
            <a:ext cx="8229600" cy="1143000"/>
          </a:xfrm>
        </p:spPr>
        <p:txBody>
          <a:bodyPr>
            <a:normAutofit fontScale="90000"/>
          </a:bodyPr>
          <a:lstStyle/>
          <a:p>
            <a:r>
              <a:rPr lang="en-CA" dirty="0" smtClean="0">
                <a:latin typeface="Andalus" panose="02020603050405020304" pitchFamily="18" charset="-78"/>
                <a:cs typeface="Andalus" panose="02020603050405020304" pitchFamily="18" charset="-78"/>
              </a:rPr>
              <a:t>Section I: Insulin Types and Pharmacologic Properties</a:t>
            </a:r>
            <a:r>
              <a:rPr lang="en-CA" dirty="0" smtClean="0"/>
              <a:t> </a:t>
            </a:r>
            <a:endParaRPr lang="en-CA" dirty="0"/>
          </a:p>
        </p:txBody>
      </p:sp>
      <p:sp>
        <p:nvSpPr>
          <p:cNvPr id="3" name="TextBox 2"/>
          <p:cNvSpPr txBox="1"/>
          <p:nvPr/>
        </p:nvSpPr>
        <p:spPr>
          <a:xfrm>
            <a:off x="0" y="6581001"/>
            <a:ext cx="3240360" cy="276999"/>
          </a:xfrm>
          <a:prstGeom prst="rect">
            <a:avLst/>
          </a:prstGeom>
          <a:noFill/>
        </p:spPr>
        <p:txBody>
          <a:bodyPr wrap="square" rtlCol="0">
            <a:spAutoFit/>
          </a:bodyPr>
          <a:lstStyle/>
          <a:p>
            <a:r>
              <a:rPr lang="en-CA" sz="1200" dirty="0" smtClean="0"/>
              <a:t>Section 1: Insulin Types</a:t>
            </a:r>
            <a:endParaRPr lang="en-CA" sz="1200" dirty="0"/>
          </a:p>
        </p:txBody>
      </p:sp>
      <p:sp>
        <p:nvSpPr>
          <p:cNvPr id="6" name="Rectangle 5">
            <a:hlinkClick r:id="rId3" action="ppaction://hlinksldjump"/>
          </p:cNvPr>
          <p:cNvSpPr/>
          <p:nvPr/>
        </p:nvSpPr>
        <p:spPr>
          <a:xfrm>
            <a:off x="8316416" y="20240"/>
            <a:ext cx="699229" cy="338554"/>
          </a:xfrm>
          <a:prstGeom prst="rect">
            <a:avLst/>
          </a:prstGeom>
          <a:noFill/>
        </p:spPr>
        <p:txBody>
          <a:bodyPr wrap="none" lIns="91440" tIns="45720" rIns="91440" bIns="45720">
            <a:spAutoFit/>
          </a:bodyPr>
          <a:lstStyle/>
          <a:p>
            <a:pPr algn="ctr"/>
            <a:r>
              <a:rPr lang="en-US" sz="1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Menu</a:t>
            </a:r>
            <a:endParaRPr lang="en-US" sz="1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6739568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Types of Insulin</a:t>
            </a:r>
            <a:endParaRPr lang="en-CA" dirty="0"/>
          </a:p>
        </p:txBody>
      </p:sp>
      <p:sp>
        <p:nvSpPr>
          <p:cNvPr id="3" name="Content Placeholder 2"/>
          <p:cNvSpPr>
            <a:spLocks noGrp="1"/>
          </p:cNvSpPr>
          <p:nvPr>
            <p:ph idx="1"/>
          </p:nvPr>
        </p:nvSpPr>
        <p:spPr/>
        <p:txBody>
          <a:bodyPr/>
          <a:lstStyle/>
          <a:p>
            <a:pPr marL="0" indent="0">
              <a:buNone/>
            </a:pPr>
            <a:r>
              <a:rPr lang="en-CA" dirty="0" smtClean="0"/>
              <a:t>Click on each arrow to learn more.</a:t>
            </a:r>
          </a:p>
          <a:p>
            <a:pPr marL="0" indent="0">
              <a:buNone/>
            </a:pPr>
            <a:endParaRPr lang="en-CA" dirty="0" smtClean="0">
              <a:solidFill>
                <a:srgbClr val="7030A0"/>
              </a:solidFill>
            </a:endParaRPr>
          </a:p>
          <a:p>
            <a:r>
              <a:rPr lang="en-CA" dirty="0" smtClean="0">
                <a:solidFill>
                  <a:schemeClr val="accent2">
                    <a:lumMod val="75000"/>
                  </a:schemeClr>
                </a:solidFill>
              </a:rPr>
              <a:t>Rapid-acting</a:t>
            </a:r>
            <a:r>
              <a:rPr lang="en-CA" dirty="0" smtClean="0"/>
              <a:t> </a:t>
            </a:r>
          </a:p>
          <a:p>
            <a:r>
              <a:rPr lang="en-CA" dirty="0" smtClean="0">
                <a:solidFill>
                  <a:schemeClr val="accent6"/>
                </a:solidFill>
              </a:rPr>
              <a:t>Short-acting</a:t>
            </a:r>
          </a:p>
          <a:p>
            <a:r>
              <a:rPr lang="en-CA" dirty="0" smtClean="0">
                <a:solidFill>
                  <a:srgbClr val="00B050"/>
                </a:solidFill>
              </a:rPr>
              <a:t>Intermediate</a:t>
            </a:r>
            <a:r>
              <a:rPr lang="en-CA" dirty="0" smtClean="0"/>
              <a:t> </a:t>
            </a:r>
          </a:p>
          <a:p>
            <a:r>
              <a:rPr lang="en-CA" dirty="0" smtClean="0">
                <a:solidFill>
                  <a:srgbClr val="FF0000"/>
                </a:solidFill>
              </a:rPr>
              <a:t>Long-acting </a:t>
            </a:r>
            <a:endParaRPr lang="en-CA" dirty="0">
              <a:solidFill>
                <a:srgbClr val="FF0000"/>
              </a:solidFill>
            </a:endParaRPr>
          </a:p>
        </p:txBody>
      </p:sp>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1: Insulin Types</a:t>
            </a:r>
            <a:endParaRPr lang="en-CA" sz="1200" dirty="0"/>
          </a:p>
        </p:txBody>
      </p:sp>
      <p:sp>
        <p:nvSpPr>
          <p:cNvPr id="7" name="Right Arrow 6">
            <a:hlinkClick r:id="rId3" action="ppaction://hlinksldjump"/>
          </p:cNvPr>
          <p:cNvSpPr/>
          <p:nvPr/>
        </p:nvSpPr>
        <p:spPr>
          <a:xfrm>
            <a:off x="2868660" y="2749312"/>
            <a:ext cx="216024" cy="288032"/>
          </a:xfrm>
          <a:prstGeom prs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ight Arrow 7">
            <a:hlinkClick r:id="rId4" action="ppaction://hlinksldjump"/>
          </p:cNvPr>
          <p:cNvSpPr/>
          <p:nvPr/>
        </p:nvSpPr>
        <p:spPr>
          <a:xfrm>
            <a:off x="2868660" y="3156992"/>
            <a:ext cx="479204" cy="288032"/>
          </a:xfrm>
          <a:prstGeom prst="right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ight Arrow 8">
            <a:hlinkClick r:id="rId5" action="ppaction://hlinksldjump"/>
          </p:cNvPr>
          <p:cNvSpPr/>
          <p:nvPr/>
        </p:nvSpPr>
        <p:spPr>
          <a:xfrm>
            <a:off x="2850082" y="3645024"/>
            <a:ext cx="780556" cy="288032"/>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ight Arrow 9">
            <a:hlinkClick r:id="rId6" action="ppaction://hlinksldjump"/>
          </p:cNvPr>
          <p:cNvSpPr/>
          <p:nvPr/>
        </p:nvSpPr>
        <p:spPr>
          <a:xfrm>
            <a:off x="2868660" y="4149080"/>
            <a:ext cx="1127276" cy="2880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164931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Rapid-Acting Insulin</a:t>
            </a:r>
            <a:endParaRPr lang="en-CA" dirty="0"/>
          </a:p>
        </p:txBody>
      </p:sp>
      <p:sp>
        <p:nvSpPr>
          <p:cNvPr id="7" name="Freeform 6"/>
          <p:cNvSpPr/>
          <p:nvPr/>
        </p:nvSpPr>
        <p:spPr>
          <a:xfrm>
            <a:off x="994459" y="2749445"/>
            <a:ext cx="1719943" cy="1488799"/>
          </a:xfrm>
          <a:custGeom>
            <a:avLst/>
            <a:gdLst>
              <a:gd name="connsiteX0" fmla="*/ 0 w 3439886"/>
              <a:gd name="connsiteY0" fmla="*/ 1488799 h 1488799"/>
              <a:gd name="connsiteX1" fmla="*/ 892629 w 3439886"/>
              <a:gd name="connsiteY1" fmla="*/ 8342 h 1488799"/>
              <a:gd name="connsiteX2" fmla="*/ 1654629 w 3439886"/>
              <a:gd name="connsiteY2" fmla="*/ 911856 h 1488799"/>
              <a:gd name="connsiteX3" fmla="*/ 3439886 w 3439886"/>
              <a:gd name="connsiteY3" fmla="*/ 1434371 h 1488799"/>
            </a:gdLst>
            <a:ahLst/>
            <a:cxnLst>
              <a:cxn ang="0">
                <a:pos x="connsiteX0" y="connsiteY0"/>
              </a:cxn>
              <a:cxn ang="0">
                <a:pos x="connsiteX1" y="connsiteY1"/>
              </a:cxn>
              <a:cxn ang="0">
                <a:pos x="connsiteX2" y="connsiteY2"/>
              </a:cxn>
              <a:cxn ang="0">
                <a:pos x="connsiteX3" y="connsiteY3"/>
              </a:cxn>
            </a:cxnLst>
            <a:rect l="l" t="t" r="r" b="b"/>
            <a:pathLst>
              <a:path w="3439886" h="1488799">
                <a:moveTo>
                  <a:pt x="0" y="1488799"/>
                </a:moveTo>
                <a:cubicBezTo>
                  <a:pt x="308429" y="796649"/>
                  <a:pt x="616858" y="104499"/>
                  <a:pt x="892629" y="8342"/>
                </a:cubicBezTo>
                <a:cubicBezTo>
                  <a:pt x="1168400" y="-87815"/>
                  <a:pt x="1230086" y="674184"/>
                  <a:pt x="1654629" y="911856"/>
                </a:cubicBezTo>
                <a:cubicBezTo>
                  <a:pt x="2079172" y="1149527"/>
                  <a:pt x="2759529" y="1291949"/>
                  <a:pt x="3439886" y="1434371"/>
                </a:cubicBezTo>
              </a:path>
            </a:pathLst>
          </a:cu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p:cNvSpPr txBox="1"/>
          <p:nvPr/>
        </p:nvSpPr>
        <p:spPr>
          <a:xfrm>
            <a:off x="285265" y="4610745"/>
            <a:ext cx="1717306" cy="923330"/>
          </a:xfrm>
          <a:prstGeom prst="rect">
            <a:avLst/>
          </a:prstGeom>
          <a:noFill/>
        </p:spPr>
        <p:txBody>
          <a:bodyPr wrap="square" rtlCol="0">
            <a:spAutoFit/>
          </a:bodyPr>
          <a:lstStyle/>
          <a:p>
            <a:r>
              <a:rPr lang="en-CA" b="1" dirty="0" smtClean="0"/>
              <a:t>Dose given.</a:t>
            </a:r>
          </a:p>
          <a:p>
            <a:r>
              <a:rPr lang="en-CA" dirty="0" smtClean="0"/>
              <a:t>Onset: ~ 10 – 15 minutes</a:t>
            </a:r>
          </a:p>
        </p:txBody>
      </p:sp>
      <p:sp>
        <p:nvSpPr>
          <p:cNvPr id="13" name="Up Arrow 12"/>
          <p:cNvSpPr/>
          <p:nvPr/>
        </p:nvSpPr>
        <p:spPr>
          <a:xfrm>
            <a:off x="971600" y="4250705"/>
            <a:ext cx="45719" cy="3600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2" name="Straight Arrow Connector 21"/>
          <p:cNvCxnSpPr/>
          <p:nvPr/>
        </p:nvCxnSpPr>
        <p:spPr>
          <a:xfrm>
            <a:off x="971600" y="4238244"/>
            <a:ext cx="272541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Down Arrow 2"/>
          <p:cNvSpPr/>
          <p:nvPr/>
        </p:nvSpPr>
        <p:spPr>
          <a:xfrm>
            <a:off x="1449367" y="2408120"/>
            <a:ext cx="45719"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Box 17"/>
          <p:cNvSpPr txBox="1"/>
          <p:nvPr/>
        </p:nvSpPr>
        <p:spPr>
          <a:xfrm>
            <a:off x="809396" y="1796361"/>
            <a:ext cx="1717306" cy="646331"/>
          </a:xfrm>
          <a:prstGeom prst="rect">
            <a:avLst/>
          </a:prstGeom>
          <a:noFill/>
        </p:spPr>
        <p:txBody>
          <a:bodyPr wrap="square" rtlCol="0">
            <a:spAutoFit/>
          </a:bodyPr>
          <a:lstStyle/>
          <a:p>
            <a:endParaRPr lang="en-CA" b="1" dirty="0" smtClean="0"/>
          </a:p>
          <a:p>
            <a:r>
              <a:rPr lang="en-CA" dirty="0" smtClean="0"/>
              <a:t>Peak ~ 1-2 h</a:t>
            </a:r>
          </a:p>
        </p:txBody>
      </p:sp>
      <p:sp>
        <p:nvSpPr>
          <p:cNvPr id="19" name="TextBox 18"/>
          <p:cNvSpPr txBox="1"/>
          <p:nvPr/>
        </p:nvSpPr>
        <p:spPr>
          <a:xfrm>
            <a:off x="2483768" y="4270901"/>
            <a:ext cx="1717306" cy="369332"/>
          </a:xfrm>
          <a:prstGeom prst="rect">
            <a:avLst/>
          </a:prstGeom>
          <a:noFill/>
        </p:spPr>
        <p:txBody>
          <a:bodyPr wrap="square" rtlCol="0">
            <a:spAutoFit/>
          </a:bodyPr>
          <a:lstStyle/>
          <a:p>
            <a:r>
              <a:rPr lang="en-CA" dirty="0" smtClean="0"/>
              <a:t>Duration ~ 3-5 h</a:t>
            </a:r>
          </a:p>
        </p:txBody>
      </p:sp>
      <p:sp>
        <p:nvSpPr>
          <p:cNvPr id="21" name="TextBox 20"/>
          <p:cNvSpPr txBox="1"/>
          <p:nvPr/>
        </p:nvSpPr>
        <p:spPr>
          <a:xfrm>
            <a:off x="0" y="6581001"/>
            <a:ext cx="3240360" cy="276999"/>
          </a:xfrm>
          <a:prstGeom prst="rect">
            <a:avLst/>
          </a:prstGeom>
          <a:noFill/>
        </p:spPr>
        <p:txBody>
          <a:bodyPr wrap="square" rtlCol="0">
            <a:spAutoFit/>
          </a:bodyPr>
          <a:lstStyle/>
          <a:p>
            <a:r>
              <a:rPr lang="en-CA" sz="1200" dirty="0" smtClean="0"/>
              <a:t>Section 1: Insulin Types</a:t>
            </a:r>
            <a:endParaRPr lang="en-CA" sz="1200" dirty="0"/>
          </a:p>
        </p:txBody>
      </p:sp>
      <p:sp>
        <p:nvSpPr>
          <p:cNvPr id="5" name="TextBox 4"/>
          <p:cNvSpPr txBox="1"/>
          <p:nvPr/>
        </p:nvSpPr>
        <p:spPr>
          <a:xfrm>
            <a:off x="5699079" y="2201528"/>
            <a:ext cx="1281832" cy="369332"/>
          </a:xfrm>
          <a:prstGeom prst="rect">
            <a:avLst/>
          </a:prstGeom>
          <a:noFill/>
        </p:spPr>
        <p:txBody>
          <a:bodyPr wrap="square" rtlCol="0">
            <a:spAutoFit/>
          </a:bodyPr>
          <a:lstStyle/>
          <a:p>
            <a:r>
              <a:rPr lang="en-CA" dirty="0" smtClean="0">
                <a:solidFill>
                  <a:schemeClr val="bg1"/>
                </a:solidFill>
                <a:latin typeface="Arial Black" panose="020B0A04020102020204" pitchFamily="34" charset="0"/>
              </a:rPr>
              <a:t>USE</a:t>
            </a:r>
            <a:r>
              <a:rPr lang="en-CA" dirty="0" smtClean="0">
                <a:latin typeface="Arial Black" panose="020B0A04020102020204" pitchFamily="34" charset="0"/>
              </a:rPr>
              <a:t> </a:t>
            </a:r>
            <a:endParaRPr lang="en-CA" dirty="0">
              <a:latin typeface="Arial Black" panose="020B0A04020102020204" pitchFamily="34" charset="0"/>
            </a:endParaRPr>
          </a:p>
        </p:txBody>
      </p:sp>
      <p:sp>
        <p:nvSpPr>
          <p:cNvPr id="6" name="Use Button">
            <a:hlinkClick r:id="" action="ppaction://noaction">
              <a:snd r:embed="rId3" name="click.wav"/>
            </a:hlinkClick>
          </p:cNvPr>
          <p:cNvSpPr txBox="1"/>
          <p:nvPr/>
        </p:nvSpPr>
        <p:spPr>
          <a:xfrm>
            <a:off x="4755414" y="2248246"/>
            <a:ext cx="1229579" cy="369332"/>
          </a:xfrm>
          <a:prstGeom prst="rect">
            <a:avLst/>
          </a:prstGeom>
          <a:solidFill>
            <a:schemeClr val="tx1"/>
          </a:solidFill>
          <a:ln w="28575">
            <a:solidFill>
              <a:schemeClr val="tx2"/>
            </a:solidFill>
          </a:ln>
          <a:effectLst>
            <a:glow rad="139700">
              <a:schemeClr val="accent2">
                <a:satMod val="175000"/>
                <a:alpha val="40000"/>
              </a:schemeClr>
            </a:glow>
          </a:effectLst>
          <a:scene3d>
            <a:camera prst="orthographicFront"/>
            <a:lightRig rig="threePt" dir="t"/>
          </a:scene3d>
          <a:sp3d>
            <a:bevelT/>
          </a:sp3d>
        </p:spPr>
        <p:txBody>
          <a:bodyPr wrap="square" rtlCol="0">
            <a:spAutoFit/>
          </a:bodyPr>
          <a:lstStyle/>
          <a:p>
            <a:pPr algn="ctr"/>
            <a:r>
              <a:rPr lang="en-CA" b="1" dirty="0" smtClean="0">
                <a:solidFill>
                  <a:schemeClr val="bg1"/>
                </a:solidFill>
              </a:rPr>
              <a:t>USE</a:t>
            </a:r>
            <a:endParaRPr lang="en-CA" b="1" dirty="0">
              <a:solidFill>
                <a:schemeClr val="bg1"/>
              </a:solidFill>
            </a:endParaRPr>
          </a:p>
        </p:txBody>
      </p:sp>
      <p:sp>
        <p:nvSpPr>
          <p:cNvPr id="26" name="Names button">
            <a:hlinkClick r:id="" action="ppaction://noaction">
              <a:snd r:embed="rId3" name="click.wav"/>
            </a:hlinkClick>
          </p:cNvPr>
          <p:cNvSpPr txBox="1"/>
          <p:nvPr/>
        </p:nvSpPr>
        <p:spPr>
          <a:xfrm>
            <a:off x="4755414" y="3054742"/>
            <a:ext cx="1229579" cy="369332"/>
          </a:xfrm>
          <a:prstGeom prst="rect">
            <a:avLst/>
          </a:prstGeom>
          <a:solidFill>
            <a:schemeClr val="tx1"/>
          </a:solidFill>
          <a:ln w="28575">
            <a:solidFill>
              <a:schemeClr val="tx2"/>
            </a:solidFill>
          </a:ln>
          <a:effectLst>
            <a:glow rad="139700">
              <a:schemeClr val="accent2">
                <a:satMod val="175000"/>
                <a:alpha val="40000"/>
              </a:schemeClr>
            </a:glow>
          </a:effectLst>
          <a:scene3d>
            <a:camera prst="orthographicFront"/>
            <a:lightRig rig="threePt" dir="t"/>
          </a:scene3d>
          <a:sp3d>
            <a:bevelT/>
          </a:sp3d>
        </p:spPr>
        <p:txBody>
          <a:bodyPr wrap="square" rtlCol="0">
            <a:spAutoFit/>
          </a:bodyPr>
          <a:lstStyle/>
          <a:p>
            <a:pPr algn="ctr"/>
            <a:r>
              <a:rPr lang="en-CA" b="1" dirty="0" smtClean="0">
                <a:solidFill>
                  <a:schemeClr val="bg1"/>
                </a:solidFill>
              </a:rPr>
              <a:t>NAMES</a:t>
            </a:r>
            <a:endParaRPr lang="en-CA" b="1" dirty="0">
              <a:solidFill>
                <a:schemeClr val="bg1"/>
              </a:solidFill>
            </a:endParaRPr>
          </a:p>
        </p:txBody>
      </p:sp>
      <p:sp>
        <p:nvSpPr>
          <p:cNvPr id="27" name="Cost button">
            <a:hlinkClick r:id="" action="ppaction://noaction" highlightClick="1">
              <a:snd r:embed="rId3" name="click.wav"/>
            </a:hlinkClick>
          </p:cNvPr>
          <p:cNvSpPr txBox="1"/>
          <p:nvPr/>
        </p:nvSpPr>
        <p:spPr>
          <a:xfrm>
            <a:off x="4740328" y="3871342"/>
            <a:ext cx="1229579" cy="369332"/>
          </a:xfrm>
          <a:prstGeom prst="rect">
            <a:avLst/>
          </a:prstGeom>
          <a:solidFill>
            <a:schemeClr val="tx1"/>
          </a:solidFill>
          <a:ln w="28575">
            <a:solidFill>
              <a:schemeClr val="tx2"/>
            </a:solidFill>
          </a:ln>
          <a:effectLst>
            <a:glow rad="139700">
              <a:schemeClr val="accent2">
                <a:satMod val="175000"/>
                <a:alpha val="40000"/>
              </a:schemeClr>
            </a:glow>
          </a:effectLst>
          <a:scene3d>
            <a:camera prst="orthographicFront"/>
            <a:lightRig rig="threePt" dir="t"/>
          </a:scene3d>
          <a:sp3d>
            <a:bevelT/>
          </a:sp3d>
        </p:spPr>
        <p:txBody>
          <a:bodyPr wrap="square" rtlCol="0">
            <a:spAutoFit/>
          </a:bodyPr>
          <a:lstStyle/>
          <a:p>
            <a:pPr algn="ctr"/>
            <a:r>
              <a:rPr lang="en-CA" b="1" dirty="0" smtClean="0">
                <a:solidFill>
                  <a:schemeClr val="bg1"/>
                </a:solidFill>
              </a:rPr>
              <a:t>COST</a:t>
            </a:r>
            <a:endParaRPr lang="en-CA" b="1" dirty="0">
              <a:solidFill>
                <a:schemeClr val="bg1"/>
              </a:solidFill>
            </a:endParaRPr>
          </a:p>
        </p:txBody>
      </p:sp>
      <p:sp>
        <p:nvSpPr>
          <p:cNvPr id="10" name="Line Callout 1 9"/>
          <p:cNvSpPr/>
          <p:nvPr/>
        </p:nvSpPr>
        <p:spPr>
          <a:xfrm>
            <a:off x="6173152" y="1124140"/>
            <a:ext cx="1584176" cy="995344"/>
          </a:xfrm>
          <a:prstGeom prst="borderCallout1">
            <a:avLst>
              <a:gd name="adj1" fmla="val 29978"/>
              <a:gd name="adj2" fmla="val 4"/>
              <a:gd name="adj3" fmla="val 112500"/>
              <a:gd name="adj4" fmla="val -3833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tx1"/>
                </a:solidFill>
              </a:rPr>
              <a:t>“Bolus” insulin</a:t>
            </a:r>
            <a:endParaRPr lang="en-CA" dirty="0">
              <a:solidFill>
                <a:schemeClr val="tx1"/>
              </a:solidFill>
            </a:endParaRPr>
          </a:p>
        </p:txBody>
      </p:sp>
      <p:sp>
        <p:nvSpPr>
          <p:cNvPr id="30" name="Line Callout 1 29"/>
          <p:cNvSpPr/>
          <p:nvPr/>
        </p:nvSpPr>
        <p:spPr>
          <a:xfrm>
            <a:off x="6533192" y="2463830"/>
            <a:ext cx="2448272" cy="1407512"/>
          </a:xfrm>
          <a:prstGeom prst="borderCallout1">
            <a:avLst>
              <a:gd name="adj1" fmla="val 29978"/>
              <a:gd name="adj2" fmla="val 4"/>
              <a:gd name="adj3" fmla="val 54495"/>
              <a:gd name="adj4" fmla="val -1832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8788" lvl="1" fontAlgn="base">
              <a:lnSpc>
                <a:spcPct val="80000"/>
              </a:lnSpc>
              <a:spcBef>
                <a:spcPct val="0"/>
              </a:spcBef>
              <a:spcAft>
                <a:spcPct val="20000"/>
              </a:spcAft>
            </a:pPr>
            <a:endParaRPr lang="en-CA" sz="1100" b="1" dirty="0">
              <a:solidFill>
                <a:schemeClr val="tx1"/>
              </a:solidFill>
            </a:endParaRPr>
          </a:p>
          <a:p>
            <a:pPr marL="801688" lvl="1" indent="-342900" fontAlgn="base">
              <a:lnSpc>
                <a:spcPct val="80000"/>
              </a:lnSpc>
              <a:spcBef>
                <a:spcPct val="0"/>
              </a:spcBef>
              <a:spcAft>
                <a:spcPct val="20000"/>
              </a:spcAft>
              <a:buAutoNum type="arabicParenR"/>
            </a:pPr>
            <a:endParaRPr lang="en-US" sz="1400" dirty="0" smtClean="0">
              <a:solidFill>
                <a:schemeClr val="tx1"/>
              </a:solidFill>
              <a:cs typeface="Arial"/>
            </a:endParaRPr>
          </a:p>
          <a:p>
            <a:pPr marL="801688" lvl="1" indent="-342900" fontAlgn="base">
              <a:lnSpc>
                <a:spcPct val="80000"/>
              </a:lnSpc>
              <a:spcBef>
                <a:spcPct val="0"/>
              </a:spcBef>
              <a:spcAft>
                <a:spcPct val="20000"/>
              </a:spcAft>
              <a:buAutoNum type="arabicParenR"/>
            </a:pPr>
            <a:endParaRPr lang="en-US" sz="1400" dirty="0">
              <a:solidFill>
                <a:schemeClr val="tx1"/>
              </a:solidFill>
              <a:cs typeface="Arial"/>
            </a:endParaRPr>
          </a:p>
          <a:p>
            <a:pPr marL="801688" lvl="1" indent="-342900" fontAlgn="base">
              <a:lnSpc>
                <a:spcPct val="80000"/>
              </a:lnSpc>
              <a:spcBef>
                <a:spcPct val="0"/>
              </a:spcBef>
              <a:spcAft>
                <a:spcPct val="20000"/>
              </a:spcAft>
              <a:buAutoNum type="arabicParenR"/>
            </a:pPr>
            <a:r>
              <a:rPr lang="en-US" sz="1400" dirty="0" smtClean="0">
                <a:solidFill>
                  <a:schemeClr val="tx1"/>
                </a:solidFill>
                <a:cs typeface="Arial"/>
              </a:rPr>
              <a:t>Humalog</a:t>
            </a:r>
            <a:r>
              <a:rPr lang="en-US" sz="1400" baseline="30000" dirty="0">
                <a:solidFill>
                  <a:schemeClr val="tx1"/>
                </a:solidFill>
                <a:cs typeface="Arial"/>
              </a:rPr>
              <a:t>®</a:t>
            </a:r>
            <a:r>
              <a:rPr lang="en-US" sz="1400" dirty="0">
                <a:solidFill>
                  <a:schemeClr val="tx1"/>
                </a:solidFill>
                <a:ea typeface="ＭＳ Ｐゴシック" pitchFamily="34" charset="-128"/>
                <a:cs typeface="Arial"/>
              </a:rPr>
              <a:t>: </a:t>
            </a:r>
            <a:r>
              <a:rPr lang="en-US" sz="1400" dirty="0">
                <a:solidFill>
                  <a:schemeClr val="tx1"/>
                </a:solidFill>
                <a:cs typeface="Arial"/>
              </a:rPr>
              <a:t>Insulin </a:t>
            </a:r>
            <a:r>
              <a:rPr lang="en-US" sz="1400" dirty="0" err="1" smtClean="0">
                <a:solidFill>
                  <a:schemeClr val="tx1"/>
                </a:solidFill>
                <a:cs typeface="Arial"/>
              </a:rPr>
              <a:t>lispro</a:t>
            </a:r>
            <a:endParaRPr lang="en-US" sz="1400" dirty="0">
              <a:solidFill>
                <a:schemeClr val="tx1"/>
              </a:solidFill>
              <a:cs typeface="Arial"/>
            </a:endParaRPr>
          </a:p>
          <a:p>
            <a:pPr marL="801688" lvl="1" indent="-342900" fontAlgn="base">
              <a:lnSpc>
                <a:spcPct val="80000"/>
              </a:lnSpc>
              <a:spcBef>
                <a:spcPct val="0"/>
              </a:spcBef>
              <a:spcAft>
                <a:spcPct val="20000"/>
              </a:spcAft>
              <a:buAutoNum type="arabicParenR"/>
            </a:pPr>
            <a:r>
              <a:rPr lang="en-US" sz="1400" dirty="0" err="1" smtClean="0">
                <a:solidFill>
                  <a:schemeClr val="tx1"/>
                </a:solidFill>
                <a:cs typeface="Arial"/>
              </a:rPr>
              <a:t>NovoRapid</a:t>
            </a:r>
            <a:r>
              <a:rPr lang="en-US" sz="1400" baseline="30000" dirty="0">
                <a:solidFill>
                  <a:schemeClr val="tx1"/>
                </a:solidFill>
                <a:cs typeface="Arial"/>
              </a:rPr>
              <a:t>®</a:t>
            </a:r>
            <a:r>
              <a:rPr lang="en-US" sz="1400" dirty="0">
                <a:solidFill>
                  <a:schemeClr val="tx1"/>
                </a:solidFill>
                <a:cs typeface="Arial"/>
              </a:rPr>
              <a:t>: Insulin </a:t>
            </a:r>
            <a:r>
              <a:rPr lang="en-US" sz="1400" dirty="0" err="1" smtClean="0">
                <a:solidFill>
                  <a:schemeClr val="tx1"/>
                </a:solidFill>
                <a:cs typeface="Arial"/>
              </a:rPr>
              <a:t>aspart</a:t>
            </a:r>
            <a:endParaRPr lang="en-US" sz="1400" dirty="0">
              <a:solidFill>
                <a:schemeClr val="tx1"/>
              </a:solidFill>
              <a:cs typeface="Arial"/>
            </a:endParaRPr>
          </a:p>
          <a:p>
            <a:pPr marL="801688" lvl="1" indent="-342900" fontAlgn="base">
              <a:lnSpc>
                <a:spcPct val="80000"/>
              </a:lnSpc>
              <a:spcBef>
                <a:spcPct val="0"/>
              </a:spcBef>
              <a:spcAft>
                <a:spcPct val="20000"/>
              </a:spcAft>
              <a:buAutoNum type="arabicParenR"/>
            </a:pPr>
            <a:r>
              <a:rPr lang="en-US" sz="1400" dirty="0" err="1" smtClean="0">
                <a:solidFill>
                  <a:schemeClr val="tx1"/>
                </a:solidFill>
                <a:cs typeface="Arial"/>
              </a:rPr>
              <a:t>Apidra</a:t>
            </a:r>
            <a:r>
              <a:rPr lang="en-US" sz="1400" dirty="0">
                <a:solidFill>
                  <a:schemeClr val="tx1"/>
                </a:solidFill>
                <a:cs typeface="Arial"/>
              </a:rPr>
              <a:t>™: Insulin </a:t>
            </a:r>
            <a:r>
              <a:rPr lang="en-US" sz="1400" dirty="0" err="1">
                <a:solidFill>
                  <a:schemeClr val="tx1"/>
                </a:solidFill>
                <a:cs typeface="Arial"/>
              </a:rPr>
              <a:t>glulisine</a:t>
            </a:r>
            <a:r>
              <a:rPr lang="en-US" sz="1400" dirty="0">
                <a:solidFill>
                  <a:schemeClr val="tx1"/>
                </a:solidFill>
                <a:cs typeface="Arial"/>
              </a:rPr>
              <a:t> </a:t>
            </a:r>
          </a:p>
          <a:p>
            <a:pPr algn="ctr"/>
            <a:endParaRPr lang="en-CA" dirty="0">
              <a:solidFill>
                <a:schemeClr val="tx1"/>
              </a:solidFill>
            </a:endParaRPr>
          </a:p>
        </p:txBody>
      </p:sp>
      <p:sp>
        <p:nvSpPr>
          <p:cNvPr id="31" name="Line Callout 1 30"/>
          <p:cNvSpPr/>
          <p:nvPr/>
        </p:nvSpPr>
        <p:spPr>
          <a:xfrm>
            <a:off x="5756775" y="4725144"/>
            <a:ext cx="2448272" cy="1407512"/>
          </a:xfrm>
          <a:prstGeom prst="borderCallout1">
            <a:avLst>
              <a:gd name="adj1" fmla="val 29978"/>
              <a:gd name="adj2" fmla="val 4"/>
              <a:gd name="adj3" fmla="val -35220"/>
              <a:gd name="adj4" fmla="val -2054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8788" lvl="1" fontAlgn="base">
              <a:lnSpc>
                <a:spcPct val="80000"/>
              </a:lnSpc>
              <a:spcBef>
                <a:spcPct val="0"/>
              </a:spcBef>
              <a:spcAft>
                <a:spcPct val="20000"/>
              </a:spcAft>
            </a:pPr>
            <a:endParaRPr lang="en-CA" sz="1100" b="1" dirty="0">
              <a:solidFill>
                <a:schemeClr val="tx1"/>
              </a:solidFill>
            </a:endParaRPr>
          </a:p>
          <a:p>
            <a:pPr algn="ctr"/>
            <a:r>
              <a:rPr lang="en-CA" dirty="0" smtClean="0">
                <a:solidFill>
                  <a:schemeClr val="tx1"/>
                </a:solidFill>
              </a:rPr>
              <a:t>Approximately $11/cartridge of 300 units</a:t>
            </a:r>
            <a:endParaRPr lang="en-CA" dirty="0">
              <a:solidFill>
                <a:schemeClr val="tx1"/>
              </a:solidFill>
            </a:endParaRPr>
          </a:p>
        </p:txBody>
      </p:sp>
    </p:spTree>
    <p:extLst>
      <p:ext uri="{BB962C8B-B14F-4D97-AF65-F5344CB8AC3E}">
        <p14:creationId xmlns:p14="http://schemas.microsoft.com/office/powerpoint/2010/main" val="24478008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11" restart="whenNotActive" fill="hold" evtFilter="cancelBubble" nodeType="interactiveSeq">
                <p:stCondLst>
                  <p:cond evt="onClick" delay="0">
                    <p:tgtEl>
                      <p:spTgt spid="26"/>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20" restart="whenNotActive" fill="hold" evtFilter="cancelBubble" nodeType="interactiveSeq">
                <p:stCondLst>
                  <p:cond evt="onClick" delay="0">
                    <p:tgtEl>
                      <p:spTgt spid="27"/>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bldLst>
      <p:bldP spid="10" grpId="0" animBg="1"/>
      <p:bldP spid="10" grpId="1" animBg="1"/>
      <p:bldP spid="30" grpId="0" animBg="1"/>
      <p:bldP spid="30" grpId="1" animBg="1"/>
      <p:bldP spid="31" grpId="0" animBg="1"/>
      <p:bldP spid="31"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Short-Acting Insulin</a:t>
            </a:r>
            <a:endParaRPr lang="en-CA" dirty="0"/>
          </a:p>
        </p:txBody>
      </p:sp>
      <p:sp>
        <p:nvSpPr>
          <p:cNvPr id="11" name="TextBox 10"/>
          <p:cNvSpPr txBox="1"/>
          <p:nvPr/>
        </p:nvSpPr>
        <p:spPr>
          <a:xfrm>
            <a:off x="285265" y="4610745"/>
            <a:ext cx="1717306" cy="923330"/>
          </a:xfrm>
          <a:prstGeom prst="rect">
            <a:avLst/>
          </a:prstGeom>
          <a:noFill/>
        </p:spPr>
        <p:txBody>
          <a:bodyPr wrap="square" rtlCol="0">
            <a:spAutoFit/>
          </a:bodyPr>
          <a:lstStyle/>
          <a:p>
            <a:r>
              <a:rPr lang="en-CA" b="1" dirty="0" smtClean="0"/>
              <a:t>Dose given.</a:t>
            </a:r>
          </a:p>
          <a:p>
            <a:r>
              <a:rPr lang="en-CA" dirty="0" smtClean="0"/>
              <a:t>Onset: ~ 30 minutes</a:t>
            </a:r>
          </a:p>
        </p:txBody>
      </p:sp>
      <p:sp>
        <p:nvSpPr>
          <p:cNvPr id="13" name="Up Arrow 12"/>
          <p:cNvSpPr/>
          <p:nvPr/>
        </p:nvSpPr>
        <p:spPr>
          <a:xfrm>
            <a:off x="971600" y="4250705"/>
            <a:ext cx="45719" cy="3600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2" name="Straight Arrow Connector 21"/>
          <p:cNvCxnSpPr/>
          <p:nvPr/>
        </p:nvCxnSpPr>
        <p:spPr>
          <a:xfrm>
            <a:off x="994459" y="4238244"/>
            <a:ext cx="316835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Down Arrow 2"/>
          <p:cNvSpPr/>
          <p:nvPr/>
        </p:nvSpPr>
        <p:spPr>
          <a:xfrm>
            <a:off x="1763688" y="2442692"/>
            <a:ext cx="45719"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Box 17"/>
          <p:cNvSpPr txBox="1"/>
          <p:nvPr/>
        </p:nvSpPr>
        <p:spPr>
          <a:xfrm>
            <a:off x="1040983" y="1796360"/>
            <a:ext cx="1717306" cy="646331"/>
          </a:xfrm>
          <a:prstGeom prst="rect">
            <a:avLst/>
          </a:prstGeom>
          <a:noFill/>
        </p:spPr>
        <p:txBody>
          <a:bodyPr wrap="square" rtlCol="0">
            <a:spAutoFit/>
          </a:bodyPr>
          <a:lstStyle/>
          <a:p>
            <a:endParaRPr lang="en-CA" b="1" dirty="0" smtClean="0"/>
          </a:p>
          <a:p>
            <a:r>
              <a:rPr lang="en-CA" dirty="0" smtClean="0"/>
              <a:t>Peak ~ 2-3h</a:t>
            </a:r>
          </a:p>
        </p:txBody>
      </p:sp>
      <p:sp>
        <p:nvSpPr>
          <p:cNvPr id="19" name="TextBox 18"/>
          <p:cNvSpPr txBox="1"/>
          <p:nvPr/>
        </p:nvSpPr>
        <p:spPr>
          <a:xfrm>
            <a:off x="2987824" y="4250705"/>
            <a:ext cx="2088232" cy="369332"/>
          </a:xfrm>
          <a:prstGeom prst="rect">
            <a:avLst/>
          </a:prstGeom>
          <a:noFill/>
        </p:spPr>
        <p:txBody>
          <a:bodyPr wrap="square" rtlCol="0">
            <a:spAutoFit/>
          </a:bodyPr>
          <a:lstStyle/>
          <a:p>
            <a:r>
              <a:rPr lang="en-CA" dirty="0" smtClean="0"/>
              <a:t>Duration: 6.5 h</a:t>
            </a:r>
          </a:p>
        </p:txBody>
      </p:sp>
      <p:sp>
        <p:nvSpPr>
          <p:cNvPr id="12" name="Freeform 11"/>
          <p:cNvSpPr/>
          <p:nvPr/>
        </p:nvSpPr>
        <p:spPr>
          <a:xfrm>
            <a:off x="971600" y="2794565"/>
            <a:ext cx="2857810" cy="1480455"/>
          </a:xfrm>
          <a:custGeom>
            <a:avLst/>
            <a:gdLst>
              <a:gd name="connsiteX0" fmla="*/ 0 w 3439886"/>
              <a:gd name="connsiteY0" fmla="*/ 1488799 h 1488799"/>
              <a:gd name="connsiteX1" fmla="*/ 892629 w 3439886"/>
              <a:gd name="connsiteY1" fmla="*/ 8342 h 1488799"/>
              <a:gd name="connsiteX2" fmla="*/ 1654629 w 3439886"/>
              <a:gd name="connsiteY2" fmla="*/ 911856 h 1488799"/>
              <a:gd name="connsiteX3" fmla="*/ 3439886 w 3439886"/>
              <a:gd name="connsiteY3" fmla="*/ 1434371 h 1488799"/>
            </a:gdLst>
            <a:ahLst/>
            <a:cxnLst>
              <a:cxn ang="0">
                <a:pos x="connsiteX0" y="connsiteY0"/>
              </a:cxn>
              <a:cxn ang="0">
                <a:pos x="connsiteX1" y="connsiteY1"/>
              </a:cxn>
              <a:cxn ang="0">
                <a:pos x="connsiteX2" y="connsiteY2"/>
              </a:cxn>
              <a:cxn ang="0">
                <a:pos x="connsiteX3" y="connsiteY3"/>
              </a:cxn>
            </a:cxnLst>
            <a:rect l="l" t="t" r="r" b="b"/>
            <a:pathLst>
              <a:path w="3439886" h="1488799">
                <a:moveTo>
                  <a:pt x="0" y="1488799"/>
                </a:moveTo>
                <a:cubicBezTo>
                  <a:pt x="308429" y="796649"/>
                  <a:pt x="616858" y="104499"/>
                  <a:pt x="892629" y="8342"/>
                </a:cubicBezTo>
                <a:cubicBezTo>
                  <a:pt x="1168400" y="-87815"/>
                  <a:pt x="1230086" y="674184"/>
                  <a:pt x="1654629" y="911856"/>
                </a:cubicBezTo>
                <a:cubicBezTo>
                  <a:pt x="2079172" y="1149527"/>
                  <a:pt x="2759529" y="1291949"/>
                  <a:pt x="3439886" y="1434371"/>
                </a:cubicBezTo>
              </a:path>
            </a:pathLst>
          </a:cu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Box 13"/>
          <p:cNvSpPr txBox="1"/>
          <p:nvPr/>
        </p:nvSpPr>
        <p:spPr>
          <a:xfrm>
            <a:off x="0" y="6608385"/>
            <a:ext cx="3240360" cy="276999"/>
          </a:xfrm>
          <a:prstGeom prst="rect">
            <a:avLst/>
          </a:prstGeom>
          <a:noFill/>
        </p:spPr>
        <p:txBody>
          <a:bodyPr wrap="square" rtlCol="0">
            <a:spAutoFit/>
          </a:bodyPr>
          <a:lstStyle/>
          <a:p>
            <a:r>
              <a:rPr lang="en-CA" sz="1200" dirty="0" smtClean="0"/>
              <a:t>Section 1: Insulin Types</a:t>
            </a:r>
            <a:endParaRPr lang="en-CA" sz="1200" dirty="0"/>
          </a:p>
        </p:txBody>
      </p:sp>
      <p:sp>
        <p:nvSpPr>
          <p:cNvPr id="16" name="Use Button">
            <a:hlinkClick r:id="" action="ppaction://noaction">
              <a:snd r:embed="rId3" name="click.wav"/>
            </a:hlinkClick>
          </p:cNvPr>
          <p:cNvSpPr txBox="1"/>
          <p:nvPr/>
        </p:nvSpPr>
        <p:spPr>
          <a:xfrm>
            <a:off x="4755414" y="2248246"/>
            <a:ext cx="1229579" cy="369332"/>
          </a:xfrm>
          <a:prstGeom prst="rect">
            <a:avLst/>
          </a:prstGeom>
          <a:solidFill>
            <a:schemeClr val="tx1"/>
          </a:solidFill>
          <a:ln w="28575">
            <a:solidFill>
              <a:schemeClr val="tx2"/>
            </a:solidFill>
          </a:ln>
          <a:effectLst>
            <a:glow rad="139700">
              <a:schemeClr val="accent2">
                <a:satMod val="175000"/>
                <a:alpha val="40000"/>
              </a:schemeClr>
            </a:glow>
          </a:effectLst>
          <a:scene3d>
            <a:camera prst="orthographicFront"/>
            <a:lightRig rig="threePt" dir="t"/>
          </a:scene3d>
          <a:sp3d>
            <a:bevelT/>
          </a:sp3d>
        </p:spPr>
        <p:txBody>
          <a:bodyPr wrap="square" rtlCol="0">
            <a:spAutoFit/>
          </a:bodyPr>
          <a:lstStyle/>
          <a:p>
            <a:pPr algn="ctr"/>
            <a:r>
              <a:rPr lang="en-CA" b="1" dirty="0" smtClean="0">
                <a:solidFill>
                  <a:schemeClr val="bg1"/>
                </a:solidFill>
              </a:rPr>
              <a:t>USE</a:t>
            </a:r>
            <a:endParaRPr lang="en-CA" b="1" dirty="0">
              <a:solidFill>
                <a:schemeClr val="bg1"/>
              </a:solidFill>
            </a:endParaRPr>
          </a:p>
        </p:txBody>
      </p:sp>
      <p:sp>
        <p:nvSpPr>
          <p:cNvPr id="17" name="Names button">
            <a:hlinkClick r:id="" action="ppaction://noaction">
              <a:snd r:embed="rId3" name="click.wav"/>
            </a:hlinkClick>
          </p:cNvPr>
          <p:cNvSpPr txBox="1"/>
          <p:nvPr/>
        </p:nvSpPr>
        <p:spPr>
          <a:xfrm>
            <a:off x="4755414" y="3054742"/>
            <a:ext cx="1229579" cy="369332"/>
          </a:xfrm>
          <a:prstGeom prst="rect">
            <a:avLst/>
          </a:prstGeom>
          <a:solidFill>
            <a:schemeClr val="tx1"/>
          </a:solidFill>
          <a:ln w="28575">
            <a:solidFill>
              <a:schemeClr val="tx2"/>
            </a:solidFill>
          </a:ln>
          <a:effectLst>
            <a:glow rad="139700">
              <a:schemeClr val="accent2">
                <a:satMod val="175000"/>
                <a:alpha val="40000"/>
              </a:schemeClr>
            </a:glow>
          </a:effectLst>
          <a:scene3d>
            <a:camera prst="orthographicFront"/>
            <a:lightRig rig="threePt" dir="t"/>
          </a:scene3d>
          <a:sp3d>
            <a:bevelT/>
          </a:sp3d>
        </p:spPr>
        <p:txBody>
          <a:bodyPr wrap="square" rtlCol="0">
            <a:spAutoFit/>
          </a:bodyPr>
          <a:lstStyle/>
          <a:p>
            <a:pPr algn="ctr"/>
            <a:r>
              <a:rPr lang="en-CA" b="1" dirty="0" smtClean="0">
                <a:solidFill>
                  <a:schemeClr val="bg1"/>
                </a:solidFill>
              </a:rPr>
              <a:t>NAMES</a:t>
            </a:r>
            <a:endParaRPr lang="en-CA" b="1" dirty="0">
              <a:solidFill>
                <a:schemeClr val="bg1"/>
              </a:solidFill>
            </a:endParaRPr>
          </a:p>
        </p:txBody>
      </p:sp>
      <p:sp>
        <p:nvSpPr>
          <p:cNvPr id="20" name="Cost button">
            <a:hlinkClick r:id="" action="ppaction://noaction" highlightClick="1">
              <a:snd r:embed="rId3" name="click.wav"/>
            </a:hlinkClick>
          </p:cNvPr>
          <p:cNvSpPr txBox="1"/>
          <p:nvPr/>
        </p:nvSpPr>
        <p:spPr>
          <a:xfrm>
            <a:off x="4740328" y="3871342"/>
            <a:ext cx="1229579" cy="369332"/>
          </a:xfrm>
          <a:prstGeom prst="rect">
            <a:avLst/>
          </a:prstGeom>
          <a:solidFill>
            <a:schemeClr val="tx1"/>
          </a:solidFill>
          <a:ln w="28575">
            <a:solidFill>
              <a:schemeClr val="tx2"/>
            </a:solidFill>
          </a:ln>
          <a:effectLst>
            <a:glow rad="139700">
              <a:schemeClr val="accent2">
                <a:satMod val="175000"/>
                <a:alpha val="40000"/>
              </a:schemeClr>
            </a:glow>
          </a:effectLst>
          <a:scene3d>
            <a:camera prst="orthographicFront"/>
            <a:lightRig rig="threePt" dir="t"/>
          </a:scene3d>
          <a:sp3d>
            <a:bevelT/>
          </a:sp3d>
        </p:spPr>
        <p:txBody>
          <a:bodyPr wrap="square" rtlCol="0">
            <a:spAutoFit/>
          </a:bodyPr>
          <a:lstStyle/>
          <a:p>
            <a:pPr algn="ctr"/>
            <a:r>
              <a:rPr lang="en-CA" b="1" dirty="0" smtClean="0">
                <a:solidFill>
                  <a:schemeClr val="bg1"/>
                </a:solidFill>
              </a:rPr>
              <a:t>COST</a:t>
            </a:r>
            <a:endParaRPr lang="en-CA" b="1" dirty="0">
              <a:solidFill>
                <a:schemeClr val="bg1"/>
              </a:solidFill>
            </a:endParaRPr>
          </a:p>
        </p:txBody>
      </p:sp>
      <p:sp>
        <p:nvSpPr>
          <p:cNvPr id="21" name="Line Callout 1 20"/>
          <p:cNvSpPr/>
          <p:nvPr/>
        </p:nvSpPr>
        <p:spPr>
          <a:xfrm>
            <a:off x="6173152" y="1124140"/>
            <a:ext cx="1584176" cy="995344"/>
          </a:xfrm>
          <a:prstGeom prst="borderCallout1">
            <a:avLst>
              <a:gd name="adj1" fmla="val 29978"/>
              <a:gd name="adj2" fmla="val 4"/>
              <a:gd name="adj3" fmla="val 112500"/>
              <a:gd name="adj4" fmla="val -3833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tx1"/>
                </a:solidFill>
              </a:rPr>
              <a:t>“Bolus” insulin</a:t>
            </a:r>
            <a:endParaRPr lang="en-CA" dirty="0">
              <a:solidFill>
                <a:schemeClr val="tx1"/>
              </a:solidFill>
            </a:endParaRPr>
          </a:p>
        </p:txBody>
      </p:sp>
      <p:sp>
        <p:nvSpPr>
          <p:cNvPr id="23" name="Line Callout 1 22"/>
          <p:cNvSpPr/>
          <p:nvPr/>
        </p:nvSpPr>
        <p:spPr>
          <a:xfrm>
            <a:off x="6533192" y="2350986"/>
            <a:ext cx="2448272" cy="1407512"/>
          </a:xfrm>
          <a:prstGeom prst="borderCallout1">
            <a:avLst>
              <a:gd name="adj1" fmla="val 29978"/>
              <a:gd name="adj2" fmla="val 4"/>
              <a:gd name="adj3" fmla="val 63002"/>
              <a:gd name="adj4" fmla="val -2099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fontAlgn="base">
              <a:lnSpc>
                <a:spcPct val="80000"/>
              </a:lnSpc>
              <a:spcBef>
                <a:spcPct val="0"/>
              </a:spcBef>
              <a:spcAft>
                <a:spcPct val="20000"/>
              </a:spcAft>
            </a:pPr>
            <a:endParaRPr lang="en-CA" sz="1100" b="1" dirty="0">
              <a:solidFill>
                <a:schemeClr val="tx1"/>
              </a:solidFill>
            </a:endParaRPr>
          </a:p>
          <a:p>
            <a:pPr marL="800100" lvl="1" indent="-342900" fontAlgn="base">
              <a:lnSpc>
                <a:spcPct val="80000"/>
              </a:lnSpc>
              <a:spcBef>
                <a:spcPct val="0"/>
              </a:spcBef>
              <a:spcAft>
                <a:spcPct val="20000"/>
              </a:spcAft>
              <a:buAutoNum type="arabicParenR"/>
            </a:pPr>
            <a:r>
              <a:rPr lang="en-US" sz="1400" dirty="0" err="1" smtClean="0">
                <a:solidFill>
                  <a:schemeClr val="tx1"/>
                </a:solidFill>
                <a:cs typeface="Arial"/>
              </a:rPr>
              <a:t>Humulin</a:t>
            </a:r>
            <a:r>
              <a:rPr lang="en-US" sz="1400" baseline="30000" dirty="0">
                <a:solidFill>
                  <a:schemeClr val="tx1"/>
                </a:solidFill>
                <a:cs typeface="Arial"/>
              </a:rPr>
              <a:t>®</a:t>
            </a:r>
            <a:r>
              <a:rPr lang="en-US" sz="1400" dirty="0">
                <a:solidFill>
                  <a:schemeClr val="tx1"/>
                </a:solidFill>
                <a:cs typeface="Arial"/>
              </a:rPr>
              <a:t> R: Insulin regular </a:t>
            </a:r>
            <a:endParaRPr lang="en-US" sz="1400" dirty="0" smtClean="0">
              <a:solidFill>
                <a:schemeClr val="tx1"/>
              </a:solidFill>
              <a:cs typeface="Arial"/>
            </a:endParaRPr>
          </a:p>
          <a:p>
            <a:pPr marL="800100" lvl="1" indent="-342900" fontAlgn="base">
              <a:lnSpc>
                <a:spcPct val="80000"/>
              </a:lnSpc>
              <a:spcBef>
                <a:spcPct val="0"/>
              </a:spcBef>
              <a:spcAft>
                <a:spcPct val="20000"/>
              </a:spcAft>
              <a:buAutoNum type="arabicParenR"/>
            </a:pPr>
            <a:r>
              <a:rPr lang="en-US" sz="1400" dirty="0" err="1" smtClean="0">
                <a:solidFill>
                  <a:schemeClr val="tx1"/>
                </a:solidFill>
                <a:cs typeface="Arial"/>
              </a:rPr>
              <a:t>Novolin</a:t>
            </a:r>
            <a:r>
              <a:rPr lang="en-US" sz="1400" baseline="30000" dirty="0">
                <a:solidFill>
                  <a:schemeClr val="tx1"/>
                </a:solidFill>
                <a:cs typeface="Arial"/>
              </a:rPr>
              <a:t>® </a:t>
            </a:r>
            <a:r>
              <a:rPr lang="en-US" sz="1400" dirty="0" err="1">
                <a:solidFill>
                  <a:schemeClr val="tx1"/>
                </a:solidFill>
                <a:cs typeface="Arial"/>
              </a:rPr>
              <a:t>ge</a:t>
            </a:r>
            <a:r>
              <a:rPr lang="en-US" sz="1400" dirty="0">
                <a:solidFill>
                  <a:schemeClr val="tx1"/>
                </a:solidFill>
                <a:cs typeface="Arial"/>
              </a:rPr>
              <a:t> Toronto: Insulin regular</a:t>
            </a:r>
          </a:p>
          <a:p>
            <a:pPr algn="ctr"/>
            <a:endParaRPr lang="en-CA" dirty="0">
              <a:solidFill>
                <a:schemeClr val="tx1"/>
              </a:solidFill>
            </a:endParaRPr>
          </a:p>
        </p:txBody>
      </p:sp>
      <p:sp>
        <p:nvSpPr>
          <p:cNvPr id="25" name="Line Callout 1 24"/>
          <p:cNvSpPr/>
          <p:nvPr/>
        </p:nvSpPr>
        <p:spPr>
          <a:xfrm>
            <a:off x="5984993" y="4725144"/>
            <a:ext cx="2448272" cy="1407512"/>
          </a:xfrm>
          <a:prstGeom prst="borderCallout1">
            <a:avLst>
              <a:gd name="adj1" fmla="val 29978"/>
              <a:gd name="adj2" fmla="val 4"/>
              <a:gd name="adj3" fmla="val -31353"/>
              <a:gd name="adj4" fmla="val -2410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8788" lvl="1" fontAlgn="base">
              <a:lnSpc>
                <a:spcPct val="80000"/>
              </a:lnSpc>
              <a:spcBef>
                <a:spcPct val="0"/>
              </a:spcBef>
              <a:spcAft>
                <a:spcPct val="20000"/>
              </a:spcAft>
            </a:pPr>
            <a:endParaRPr lang="en-CA" sz="1100" b="1" dirty="0">
              <a:solidFill>
                <a:schemeClr val="tx1"/>
              </a:solidFill>
            </a:endParaRPr>
          </a:p>
          <a:p>
            <a:pPr algn="ctr"/>
            <a:r>
              <a:rPr lang="en-CA" dirty="0" smtClean="0">
                <a:solidFill>
                  <a:schemeClr val="tx1"/>
                </a:solidFill>
              </a:rPr>
              <a:t>Approximately $8/cartridge of 300 units</a:t>
            </a:r>
            <a:endParaRPr lang="en-CA" dirty="0">
              <a:solidFill>
                <a:schemeClr val="tx1"/>
              </a:solidFill>
            </a:endParaRPr>
          </a:p>
        </p:txBody>
      </p:sp>
    </p:spTree>
    <p:extLst>
      <p:ext uri="{BB962C8B-B14F-4D97-AF65-F5344CB8AC3E}">
        <p14:creationId xmlns:p14="http://schemas.microsoft.com/office/powerpoint/2010/main" val="39208758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1" restart="whenNotActive" fill="hold" evtFilter="cancelBubble" nodeType="interactiveSeq">
                <p:stCondLst>
                  <p:cond evt="onClick" delay="0">
                    <p:tgtEl>
                      <p:spTgt spid="17"/>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20" restart="whenNotActive" fill="hold" evtFilter="cancelBubble" nodeType="interactiveSeq">
                <p:stCondLst>
                  <p:cond evt="onClick" delay="0">
                    <p:tgtEl>
                      <p:spTgt spid="20"/>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0"/>
                  </p:tgtEl>
                </p:cond>
              </p:nextCondLst>
            </p:seq>
          </p:childTnLst>
        </p:cTn>
      </p:par>
    </p:tnLst>
    <p:bldLst>
      <p:bldP spid="21" grpId="0" animBg="1"/>
      <p:bldP spid="21" grpId="1" animBg="1"/>
      <p:bldP spid="23" grpId="0" animBg="1"/>
      <p:bldP spid="23" grpId="1" animBg="1"/>
      <p:bldP spid="25" grpId="0" animBg="1"/>
      <p:bldP spid="25"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Intermediate-acting Insulin</a:t>
            </a:r>
            <a:endParaRPr lang="en-CA" dirty="0"/>
          </a:p>
        </p:txBody>
      </p:sp>
      <p:sp>
        <p:nvSpPr>
          <p:cNvPr id="9" name="Freeform 8"/>
          <p:cNvSpPr/>
          <p:nvPr/>
        </p:nvSpPr>
        <p:spPr>
          <a:xfrm>
            <a:off x="718457" y="2347092"/>
            <a:ext cx="6949887" cy="1030021"/>
          </a:xfrm>
          <a:custGeom>
            <a:avLst/>
            <a:gdLst>
              <a:gd name="connsiteX0" fmla="*/ 0 w 4590439"/>
              <a:gd name="connsiteY0" fmla="*/ 1016594 h 1030021"/>
              <a:gd name="connsiteX1" fmla="*/ 1730829 w 4590439"/>
              <a:gd name="connsiteY1" fmla="*/ 4222 h 1030021"/>
              <a:gd name="connsiteX2" fmla="*/ 3298372 w 4590439"/>
              <a:gd name="connsiteY2" fmla="*/ 668251 h 1030021"/>
              <a:gd name="connsiteX3" fmla="*/ 4463143 w 4590439"/>
              <a:gd name="connsiteY3" fmla="*/ 994822 h 1030021"/>
              <a:gd name="connsiteX4" fmla="*/ 4506686 w 4590439"/>
              <a:gd name="connsiteY4" fmla="*/ 1005708 h 1030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0439" h="1030021">
                <a:moveTo>
                  <a:pt x="0" y="1016594"/>
                </a:moveTo>
                <a:cubicBezTo>
                  <a:pt x="590550" y="539436"/>
                  <a:pt x="1181100" y="62279"/>
                  <a:pt x="1730829" y="4222"/>
                </a:cubicBezTo>
                <a:cubicBezTo>
                  <a:pt x="2280558" y="-53835"/>
                  <a:pt x="2842986" y="503151"/>
                  <a:pt x="3298372" y="668251"/>
                </a:cubicBezTo>
                <a:cubicBezTo>
                  <a:pt x="3753758" y="833351"/>
                  <a:pt x="4261757" y="938579"/>
                  <a:pt x="4463143" y="994822"/>
                </a:cubicBezTo>
                <a:cubicBezTo>
                  <a:pt x="4664529" y="1051065"/>
                  <a:pt x="4585607" y="1028386"/>
                  <a:pt x="4506686" y="1005708"/>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Up Arrow 12"/>
          <p:cNvSpPr/>
          <p:nvPr/>
        </p:nvSpPr>
        <p:spPr>
          <a:xfrm>
            <a:off x="672738" y="3429000"/>
            <a:ext cx="45719" cy="3600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2" name="Straight Arrow Connector 21"/>
          <p:cNvCxnSpPr/>
          <p:nvPr/>
        </p:nvCxnSpPr>
        <p:spPr>
          <a:xfrm flipV="1">
            <a:off x="653143" y="3341914"/>
            <a:ext cx="7231225"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263376" y="3429000"/>
            <a:ext cx="792088" cy="369332"/>
          </a:xfrm>
          <a:prstGeom prst="rect">
            <a:avLst/>
          </a:prstGeom>
          <a:noFill/>
        </p:spPr>
        <p:txBody>
          <a:bodyPr wrap="square" rtlCol="0">
            <a:spAutoFit/>
          </a:bodyPr>
          <a:lstStyle/>
          <a:p>
            <a:r>
              <a:rPr lang="en-CA" b="1" dirty="0" smtClean="0"/>
              <a:t>Time</a:t>
            </a:r>
            <a:r>
              <a:rPr lang="en-CA" dirty="0" smtClean="0"/>
              <a:t> </a:t>
            </a:r>
            <a:endParaRPr lang="en-CA" dirty="0"/>
          </a:p>
        </p:txBody>
      </p:sp>
      <p:sp>
        <p:nvSpPr>
          <p:cNvPr id="21" name="TextBox 20"/>
          <p:cNvSpPr txBox="1"/>
          <p:nvPr/>
        </p:nvSpPr>
        <p:spPr>
          <a:xfrm>
            <a:off x="2758289" y="1268759"/>
            <a:ext cx="1717306" cy="646331"/>
          </a:xfrm>
          <a:prstGeom prst="rect">
            <a:avLst/>
          </a:prstGeom>
          <a:noFill/>
        </p:spPr>
        <p:txBody>
          <a:bodyPr wrap="square" rtlCol="0">
            <a:spAutoFit/>
          </a:bodyPr>
          <a:lstStyle/>
          <a:p>
            <a:endParaRPr lang="en-CA" b="1" dirty="0" smtClean="0"/>
          </a:p>
          <a:p>
            <a:r>
              <a:rPr lang="en-CA" dirty="0" smtClean="0"/>
              <a:t>Peak ~ 5-8 h</a:t>
            </a:r>
          </a:p>
        </p:txBody>
      </p:sp>
      <p:sp>
        <p:nvSpPr>
          <p:cNvPr id="25" name="Down Arrow 24"/>
          <p:cNvSpPr/>
          <p:nvPr/>
        </p:nvSpPr>
        <p:spPr>
          <a:xfrm>
            <a:off x="3419872" y="1915091"/>
            <a:ext cx="45719"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extBox 25"/>
          <p:cNvSpPr txBox="1"/>
          <p:nvPr/>
        </p:nvSpPr>
        <p:spPr>
          <a:xfrm>
            <a:off x="179512" y="3804420"/>
            <a:ext cx="1717306" cy="646331"/>
          </a:xfrm>
          <a:prstGeom prst="rect">
            <a:avLst/>
          </a:prstGeom>
          <a:noFill/>
        </p:spPr>
        <p:txBody>
          <a:bodyPr wrap="square" rtlCol="0">
            <a:spAutoFit/>
          </a:bodyPr>
          <a:lstStyle/>
          <a:p>
            <a:r>
              <a:rPr lang="en-CA" b="1" dirty="0" smtClean="0"/>
              <a:t>Dose given.</a:t>
            </a:r>
          </a:p>
          <a:p>
            <a:r>
              <a:rPr lang="en-CA" dirty="0" smtClean="0"/>
              <a:t>Onset: ~ 1-3 h</a:t>
            </a:r>
          </a:p>
        </p:txBody>
      </p:sp>
      <p:sp>
        <p:nvSpPr>
          <p:cNvPr id="27" name="TextBox 26"/>
          <p:cNvSpPr txBox="1"/>
          <p:nvPr/>
        </p:nvSpPr>
        <p:spPr>
          <a:xfrm>
            <a:off x="4788024" y="3377113"/>
            <a:ext cx="2475352" cy="369332"/>
          </a:xfrm>
          <a:prstGeom prst="rect">
            <a:avLst/>
          </a:prstGeom>
          <a:noFill/>
        </p:spPr>
        <p:txBody>
          <a:bodyPr wrap="square" rtlCol="0">
            <a:spAutoFit/>
          </a:bodyPr>
          <a:lstStyle/>
          <a:p>
            <a:r>
              <a:rPr lang="en-CA" dirty="0" smtClean="0"/>
              <a:t>**Duration: Up to 18 hrs</a:t>
            </a:r>
          </a:p>
        </p:txBody>
      </p:sp>
      <p:sp>
        <p:nvSpPr>
          <p:cNvPr id="29" name="TextBox 28"/>
          <p:cNvSpPr txBox="1"/>
          <p:nvPr/>
        </p:nvSpPr>
        <p:spPr>
          <a:xfrm>
            <a:off x="0" y="6581001"/>
            <a:ext cx="3240360" cy="276999"/>
          </a:xfrm>
          <a:prstGeom prst="rect">
            <a:avLst/>
          </a:prstGeom>
          <a:noFill/>
        </p:spPr>
        <p:txBody>
          <a:bodyPr wrap="square" rtlCol="0">
            <a:spAutoFit/>
          </a:bodyPr>
          <a:lstStyle/>
          <a:p>
            <a:r>
              <a:rPr lang="en-CA" sz="1200" dirty="0" smtClean="0"/>
              <a:t>Section 1: Insulin Types</a:t>
            </a:r>
            <a:endParaRPr lang="en-CA" sz="1200" dirty="0"/>
          </a:p>
        </p:txBody>
      </p:sp>
      <p:sp>
        <p:nvSpPr>
          <p:cNvPr id="15" name="Use Button">
            <a:hlinkClick r:id="" action="ppaction://noaction">
              <a:snd r:embed="rId3" name="click.wav"/>
            </a:hlinkClick>
          </p:cNvPr>
          <p:cNvSpPr txBox="1"/>
          <p:nvPr/>
        </p:nvSpPr>
        <p:spPr>
          <a:xfrm>
            <a:off x="3223200" y="4581128"/>
            <a:ext cx="1229579" cy="369332"/>
          </a:xfrm>
          <a:prstGeom prst="rect">
            <a:avLst/>
          </a:prstGeom>
          <a:solidFill>
            <a:schemeClr val="tx1"/>
          </a:solidFill>
          <a:ln w="28575">
            <a:solidFill>
              <a:schemeClr val="tx2"/>
            </a:solidFill>
          </a:ln>
          <a:effectLst>
            <a:glow rad="139700">
              <a:schemeClr val="accent2">
                <a:satMod val="175000"/>
                <a:alpha val="40000"/>
              </a:schemeClr>
            </a:glow>
          </a:effectLst>
          <a:scene3d>
            <a:camera prst="orthographicFront"/>
            <a:lightRig rig="threePt" dir="t"/>
          </a:scene3d>
          <a:sp3d>
            <a:bevelT/>
          </a:sp3d>
        </p:spPr>
        <p:txBody>
          <a:bodyPr wrap="square" rtlCol="0">
            <a:spAutoFit/>
          </a:bodyPr>
          <a:lstStyle/>
          <a:p>
            <a:pPr algn="ctr"/>
            <a:r>
              <a:rPr lang="en-CA" b="1" dirty="0" smtClean="0">
                <a:solidFill>
                  <a:schemeClr val="bg1"/>
                </a:solidFill>
              </a:rPr>
              <a:t>USE</a:t>
            </a:r>
            <a:endParaRPr lang="en-CA" b="1" dirty="0">
              <a:solidFill>
                <a:schemeClr val="bg1"/>
              </a:solidFill>
            </a:endParaRPr>
          </a:p>
        </p:txBody>
      </p:sp>
      <p:sp>
        <p:nvSpPr>
          <p:cNvPr id="16" name="Names button">
            <a:hlinkClick r:id="" action="ppaction://noaction">
              <a:snd r:embed="rId3" name="click.wav"/>
            </a:hlinkClick>
          </p:cNvPr>
          <p:cNvSpPr txBox="1"/>
          <p:nvPr/>
        </p:nvSpPr>
        <p:spPr>
          <a:xfrm>
            <a:off x="3223200" y="5246320"/>
            <a:ext cx="1229579" cy="369332"/>
          </a:xfrm>
          <a:prstGeom prst="rect">
            <a:avLst/>
          </a:prstGeom>
          <a:solidFill>
            <a:schemeClr val="tx1"/>
          </a:solidFill>
          <a:ln w="28575">
            <a:solidFill>
              <a:schemeClr val="tx2"/>
            </a:solidFill>
          </a:ln>
          <a:effectLst>
            <a:glow rad="139700">
              <a:schemeClr val="accent2">
                <a:satMod val="175000"/>
                <a:alpha val="40000"/>
              </a:schemeClr>
            </a:glow>
          </a:effectLst>
          <a:scene3d>
            <a:camera prst="orthographicFront"/>
            <a:lightRig rig="threePt" dir="t"/>
          </a:scene3d>
          <a:sp3d>
            <a:bevelT/>
          </a:sp3d>
        </p:spPr>
        <p:txBody>
          <a:bodyPr wrap="square" rtlCol="0">
            <a:spAutoFit/>
          </a:bodyPr>
          <a:lstStyle/>
          <a:p>
            <a:pPr algn="ctr"/>
            <a:r>
              <a:rPr lang="en-CA" b="1" dirty="0" smtClean="0">
                <a:solidFill>
                  <a:schemeClr val="bg1"/>
                </a:solidFill>
              </a:rPr>
              <a:t>NAMES</a:t>
            </a:r>
            <a:endParaRPr lang="en-CA" b="1" dirty="0">
              <a:solidFill>
                <a:schemeClr val="bg1"/>
              </a:solidFill>
            </a:endParaRPr>
          </a:p>
        </p:txBody>
      </p:sp>
      <p:sp>
        <p:nvSpPr>
          <p:cNvPr id="17" name="Cost button">
            <a:hlinkClick r:id="" action="ppaction://noaction" highlightClick="1">
              <a:snd r:embed="rId3" name="click.wav"/>
            </a:hlinkClick>
          </p:cNvPr>
          <p:cNvSpPr txBox="1"/>
          <p:nvPr/>
        </p:nvSpPr>
        <p:spPr>
          <a:xfrm>
            <a:off x="3206823" y="5916742"/>
            <a:ext cx="1229579" cy="369332"/>
          </a:xfrm>
          <a:prstGeom prst="rect">
            <a:avLst/>
          </a:prstGeom>
          <a:solidFill>
            <a:schemeClr val="tx1"/>
          </a:solidFill>
          <a:ln w="28575">
            <a:solidFill>
              <a:schemeClr val="tx2"/>
            </a:solidFill>
          </a:ln>
          <a:effectLst>
            <a:glow rad="139700">
              <a:schemeClr val="accent2">
                <a:satMod val="175000"/>
                <a:alpha val="40000"/>
              </a:schemeClr>
            </a:glow>
          </a:effectLst>
          <a:scene3d>
            <a:camera prst="orthographicFront"/>
            <a:lightRig rig="threePt" dir="t"/>
          </a:scene3d>
          <a:sp3d>
            <a:bevelT/>
          </a:sp3d>
        </p:spPr>
        <p:txBody>
          <a:bodyPr wrap="square" rtlCol="0">
            <a:spAutoFit/>
          </a:bodyPr>
          <a:lstStyle/>
          <a:p>
            <a:pPr algn="ctr"/>
            <a:r>
              <a:rPr lang="en-CA" b="1" dirty="0" smtClean="0">
                <a:solidFill>
                  <a:schemeClr val="bg1"/>
                </a:solidFill>
              </a:rPr>
              <a:t>COST</a:t>
            </a:r>
            <a:endParaRPr lang="en-CA" b="1" dirty="0">
              <a:solidFill>
                <a:schemeClr val="bg1"/>
              </a:solidFill>
            </a:endParaRPr>
          </a:p>
        </p:txBody>
      </p:sp>
      <p:sp>
        <p:nvSpPr>
          <p:cNvPr id="18" name="Line Callout 1 17"/>
          <p:cNvSpPr/>
          <p:nvPr/>
        </p:nvSpPr>
        <p:spPr>
          <a:xfrm>
            <a:off x="5076056" y="3953078"/>
            <a:ext cx="2304256" cy="497672"/>
          </a:xfrm>
          <a:prstGeom prst="borderCallout1">
            <a:avLst>
              <a:gd name="adj1" fmla="val 29978"/>
              <a:gd name="adj2" fmla="val 4"/>
              <a:gd name="adj3" fmla="val 112500"/>
              <a:gd name="adj4" fmla="val -3833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tx1"/>
                </a:solidFill>
              </a:rPr>
              <a:t>“Basal” insulin</a:t>
            </a:r>
            <a:endParaRPr lang="en-CA" dirty="0">
              <a:solidFill>
                <a:schemeClr val="tx1"/>
              </a:solidFill>
            </a:endParaRPr>
          </a:p>
        </p:txBody>
      </p:sp>
      <p:sp>
        <p:nvSpPr>
          <p:cNvPr id="19" name="Line Callout 1 18"/>
          <p:cNvSpPr/>
          <p:nvPr/>
        </p:nvSpPr>
        <p:spPr>
          <a:xfrm>
            <a:off x="5435961" y="4450750"/>
            <a:ext cx="2448272" cy="1016205"/>
          </a:xfrm>
          <a:prstGeom prst="borderCallout1">
            <a:avLst>
              <a:gd name="adj1" fmla="val 29978"/>
              <a:gd name="adj2" fmla="val 4"/>
              <a:gd name="adj3" fmla="val 112500"/>
              <a:gd name="adj4" fmla="val -3833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fontAlgn="base">
              <a:lnSpc>
                <a:spcPct val="80000"/>
              </a:lnSpc>
              <a:spcBef>
                <a:spcPct val="0"/>
              </a:spcBef>
              <a:spcAft>
                <a:spcPct val="20000"/>
              </a:spcAft>
            </a:pPr>
            <a:r>
              <a:rPr lang="en-US" sz="1400" dirty="0">
                <a:solidFill>
                  <a:schemeClr val="tx1"/>
                </a:solidFill>
                <a:latin typeface="Arial"/>
                <a:cs typeface="Arial"/>
              </a:rPr>
              <a:t>Insulin NPH (</a:t>
            </a:r>
            <a:r>
              <a:rPr lang="en-US" sz="1400" dirty="0" err="1">
                <a:solidFill>
                  <a:schemeClr val="tx1"/>
                </a:solidFill>
                <a:latin typeface="Arial"/>
                <a:cs typeface="Arial"/>
              </a:rPr>
              <a:t>Humulin</a:t>
            </a:r>
            <a:r>
              <a:rPr lang="en-US" sz="1400" baseline="30000" dirty="0">
                <a:solidFill>
                  <a:schemeClr val="tx1"/>
                </a:solidFill>
                <a:latin typeface="Arial"/>
                <a:cs typeface="Arial"/>
              </a:rPr>
              <a:t>®</a:t>
            </a:r>
            <a:r>
              <a:rPr lang="en-US" sz="1400" dirty="0">
                <a:solidFill>
                  <a:schemeClr val="tx1"/>
                </a:solidFill>
                <a:latin typeface="Arial"/>
                <a:cs typeface="Arial"/>
              </a:rPr>
              <a:t> N or </a:t>
            </a:r>
            <a:r>
              <a:rPr lang="en-US" sz="1400" dirty="0" err="1">
                <a:solidFill>
                  <a:schemeClr val="tx1"/>
                </a:solidFill>
                <a:latin typeface="Arial"/>
                <a:cs typeface="Arial"/>
              </a:rPr>
              <a:t>Novolin</a:t>
            </a:r>
            <a:r>
              <a:rPr lang="en-US" sz="1400" baseline="30000" dirty="0" err="1">
                <a:solidFill>
                  <a:schemeClr val="tx1"/>
                </a:solidFill>
                <a:latin typeface="Arial"/>
                <a:cs typeface="Arial"/>
              </a:rPr>
              <a:t>®</a:t>
            </a:r>
            <a:r>
              <a:rPr lang="en-US" sz="1400" dirty="0" err="1">
                <a:solidFill>
                  <a:schemeClr val="tx1"/>
                </a:solidFill>
                <a:latin typeface="Arial"/>
                <a:cs typeface="Arial"/>
              </a:rPr>
              <a:t>ge</a:t>
            </a:r>
            <a:r>
              <a:rPr lang="en-US" sz="1400" dirty="0">
                <a:solidFill>
                  <a:schemeClr val="tx1"/>
                </a:solidFill>
                <a:latin typeface="Arial"/>
                <a:cs typeface="Arial"/>
              </a:rPr>
              <a:t> NPH)</a:t>
            </a:r>
          </a:p>
          <a:p>
            <a:pPr lvl="1" fontAlgn="base">
              <a:lnSpc>
                <a:spcPct val="80000"/>
              </a:lnSpc>
              <a:spcBef>
                <a:spcPct val="0"/>
              </a:spcBef>
              <a:spcAft>
                <a:spcPct val="20000"/>
              </a:spcAft>
            </a:pPr>
            <a:endParaRPr lang="en-CA" sz="1100" b="1" dirty="0">
              <a:solidFill>
                <a:schemeClr val="tx1"/>
              </a:solidFill>
            </a:endParaRPr>
          </a:p>
        </p:txBody>
      </p:sp>
      <p:sp>
        <p:nvSpPr>
          <p:cNvPr id="20" name="Line Callout 1 19"/>
          <p:cNvSpPr/>
          <p:nvPr/>
        </p:nvSpPr>
        <p:spPr>
          <a:xfrm>
            <a:off x="5436096" y="5397652"/>
            <a:ext cx="2448272" cy="1407512"/>
          </a:xfrm>
          <a:prstGeom prst="borderCallout1">
            <a:avLst>
              <a:gd name="adj1" fmla="val 29978"/>
              <a:gd name="adj2" fmla="val 4"/>
              <a:gd name="adj3" fmla="val 47534"/>
              <a:gd name="adj4" fmla="val -3922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8788" lvl="1" fontAlgn="base">
              <a:lnSpc>
                <a:spcPct val="80000"/>
              </a:lnSpc>
              <a:spcBef>
                <a:spcPct val="0"/>
              </a:spcBef>
              <a:spcAft>
                <a:spcPct val="20000"/>
              </a:spcAft>
            </a:pPr>
            <a:endParaRPr lang="en-CA" sz="1100" b="1" dirty="0">
              <a:solidFill>
                <a:schemeClr val="tx1"/>
              </a:solidFill>
            </a:endParaRPr>
          </a:p>
          <a:p>
            <a:pPr algn="ctr"/>
            <a:r>
              <a:rPr lang="en-CA" dirty="0" smtClean="0">
                <a:solidFill>
                  <a:schemeClr val="tx1"/>
                </a:solidFill>
              </a:rPr>
              <a:t>Approximately $9/cartridge of 300 units</a:t>
            </a:r>
            <a:endParaRPr lang="en-CA" dirty="0">
              <a:solidFill>
                <a:schemeClr val="tx1"/>
              </a:solidFill>
            </a:endParaRPr>
          </a:p>
        </p:txBody>
      </p:sp>
    </p:spTree>
    <p:extLst>
      <p:ext uri="{BB962C8B-B14F-4D97-AF65-F5344CB8AC3E}">
        <p14:creationId xmlns:p14="http://schemas.microsoft.com/office/powerpoint/2010/main" val="27975860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1" restart="whenNotActive" fill="hold" evtFilter="cancelBubble" nodeType="interactiveSeq">
                <p:stCondLst>
                  <p:cond evt="onClick" delay="0">
                    <p:tgtEl>
                      <p:spTgt spid="16"/>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20" restart="whenNotActive" fill="hold" evtFilter="cancelBubble" nodeType="interactiveSeq">
                <p:stCondLst>
                  <p:cond evt="onClick" delay="0">
                    <p:tgtEl>
                      <p:spTgt spid="17"/>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bldLst>
      <p:bldP spid="18" grpId="0" animBg="1"/>
      <p:bldP spid="18" grpId="1" animBg="1"/>
      <p:bldP spid="19" grpId="0" animBg="1"/>
      <p:bldP spid="19" grpId="1" animBg="1"/>
      <p:bldP spid="20" grpId="0" animBg="1"/>
      <p:bldP spid="20"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Long-acting Insulin</a:t>
            </a:r>
            <a:endParaRPr lang="en-CA" dirty="0"/>
          </a:p>
        </p:txBody>
      </p:sp>
      <p:sp>
        <p:nvSpPr>
          <p:cNvPr id="9" name="Freeform 8"/>
          <p:cNvSpPr/>
          <p:nvPr/>
        </p:nvSpPr>
        <p:spPr>
          <a:xfrm>
            <a:off x="699052" y="3033763"/>
            <a:ext cx="8029499" cy="308153"/>
          </a:xfrm>
          <a:custGeom>
            <a:avLst/>
            <a:gdLst>
              <a:gd name="connsiteX0" fmla="*/ 0 w 4590439"/>
              <a:gd name="connsiteY0" fmla="*/ 1016594 h 1030021"/>
              <a:gd name="connsiteX1" fmla="*/ 1730829 w 4590439"/>
              <a:gd name="connsiteY1" fmla="*/ 4222 h 1030021"/>
              <a:gd name="connsiteX2" fmla="*/ 3298372 w 4590439"/>
              <a:gd name="connsiteY2" fmla="*/ 668251 h 1030021"/>
              <a:gd name="connsiteX3" fmla="*/ 4463143 w 4590439"/>
              <a:gd name="connsiteY3" fmla="*/ 994822 h 1030021"/>
              <a:gd name="connsiteX4" fmla="*/ 4506686 w 4590439"/>
              <a:gd name="connsiteY4" fmla="*/ 1005708 h 1030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0439" h="1030021">
                <a:moveTo>
                  <a:pt x="0" y="1016594"/>
                </a:moveTo>
                <a:cubicBezTo>
                  <a:pt x="590550" y="539436"/>
                  <a:pt x="1181100" y="62279"/>
                  <a:pt x="1730829" y="4222"/>
                </a:cubicBezTo>
                <a:cubicBezTo>
                  <a:pt x="2280558" y="-53835"/>
                  <a:pt x="2842986" y="503151"/>
                  <a:pt x="3298372" y="668251"/>
                </a:cubicBezTo>
                <a:cubicBezTo>
                  <a:pt x="3753758" y="833351"/>
                  <a:pt x="4261757" y="938579"/>
                  <a:pt x="4463143" y="994822"/>
                </a:cubicBezTo>
                <a:cubicBezTo>
                  <a:pt x="4664529" y="1051065"/>
                  <a:pt x="4585607" y="1028386"/>
                  <a:pt x="4506686" y="100570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6"/>
              </a:solidFill>
            </a:endParaRPr>
          </a:p>
        </p:txBody>
      </p:sp>
      <p:sp>
        <p:nvSpPr>
          <p:cNvPr id="13" name="Up Arrow 12"/>
          <p:cNvSpPr/>
          <p:nvPr/>
        </p:nvSpPr>
        <p:spPr>
          <a:xfrm>
            <a:off x="672738" y="3429000"/>
            <a:ext cx="45719" cy="3600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2" name="Straight Arrow Connector 21"/>
          <p:cNvCxnSpPr/>
          <p:nvPr/>
        </p:nvCxnSpPr>
        <p:spPr>
          <a:xfrm flipV="1">
            <a:off x="653143" y="3341914"/>
            <a:ext cx="8239337" cy="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8351912" y="3407229"/>
            <a:ext cx="792088" cy="369332"/>
          </a:xfrm>
          <a:prstGeom prst="rect">
            <a:avLst/>
          </a:prstGeom>
          <a:noFill/>
        </p:spPr>
        <p:txBody>
          <a:bodyPr wrap="square" rtlCol="0">
            <a:spAutoFit/>
          </a:bodyPr>
          <a:lstStyle/>
          <a:p>
            <a:r>
              <a:rPr lang="en-CA" b="1" dirty="0" smtClean="0"/>
              <a:t>Time</a:t>
            </a:r>
            <a:r>
              <a:rPr lang="en-CA" dirty="0" smtClean="0"/>
              <a:t> </a:t>
            </a:r>
            <a:endParaRPr lang="en-CA" dirty="0"/>
          </a:p>
        </p:txBody>
      </p:sp>
      <p:sp>
        <p:nvSpPr>
          <p:cNvPr id="26" name="TextBox 25"/>
          <p:cNvSpPr txBox="1"/>
          <p:nvPr/>
        </p:nvSpPr>
        <p:spPr>
          <a:xfrm>
            <a:off x="179512" y="3804420"/>
            <a:ext cx="1717306" cy="646331"/>
          </a:xfrm>
          <a:prstGeom prst="rect">
            <a:avLst/>
          </a:prstGeom>
          <a:noFill/>
        </p:spPr>
        <p:txBody>
          <a:bodyPr wrap="square" rtlCol="0">
            <a:spAutoFit/>
          </a:bodyPr>
          <a:lstStyle/>
          <a:p>
            <a:r>
              <a:rPr lang="en-CA" b="1" dirty="0" smtClean="0"/>
              <a:t>Dose given.</a:t>
            </a:r>
          </a:p>
          <a:p>
            <a:r>
              <a:rPr lang="en-CA" dirty="0" smtClean="0"/>
              <a:t>Onset: ~ 1-3 h</a:t>
            </a:r>
          </a:p>
        </p:txBody>
      </p:sp>
      <p:sp>
        <p:nvSpPr>
          <p:cNvPr id="27" name="TextBox 26"/>
          <p:cNvSpPr txBox="1"/>
          <p:nvPr/>
        </p:nvSpPr>
        <p:spPr>
          <a:xfrm>
            <a:off x="1896818" y="3358267"/>
            <a:ext cx="3251246" cy="1200329"/>
          </a:xfrm>
          <a:prstGeom prst="rect">
            <a:avLst/>
          </a:prstGeom>
          <a:noFill/>
        </p:spPr>
        <p:txBody>
          <a:bodyPr wrap="square" rtlCol="0">
            <a:spAutoFit/>
          </a:bodyPr>
          <a:lstStyle/>
          <a:p>
            <a:r>
              <a:rPr lang="en-CA" dirty="0" smtClean="0"/>
              <a:t>*Duration: </a:t>
            </a:r>
          </a:p>
          <a:p>
            <a:r>
              <a:rPr lang="en-CA" dirty="0" err="1" smtClean="0"/>
              <a:t>Levemir</a:t>
            </a:r>
            <a:r>
              <a:rPr lang="en-CA" dirty="0" smtClean="0"/>
              <a:t>: 12-18 hrs</a:t>
            </a:r>
          </a:p>
          <a:p>
            <a:r>
              <a:rPr lang="en-CA" dirty="0" smtClean="0"/>
              <a:t>Lantus: up to 24 hrs</a:t>
            </a:r>
          </a:p>
          <a:p>
            <a:endParaRPr lang="en-CA" dirty="0" smtClean="0"/>
          </a:p>
        </p:txBody>
      </p:sp>
      <p:sp>
        <p:nvSpPr>
          <p:cNvPr id="4" name="TextBox 3"/>
          <p:cNvSpPr txBox="1"/>
          <p:nvPr/>
        </p:nvSpPr>
        <p:spPr>
          <a:xfrm>
            <a:off x="143520" y="6073815"/>
            <a:ext cx="2223324" cy="369332"/>
          </a:xfrm>
          <a:prstGeom prst="rect">
            <a:avLst/>
          </a:prstGeom>
          <a:noFill/>
        </p:spPr>
        <p:txBody>
          <a:bodyPr wrap="square" rtlCol="0">
            <a:spAutoFit/>
          </a:bodyPr>
          <a:lstStyle/>
          <a:p>
            <a:r>
              <a:rPr lang="en-CA" dirty="0" smtClean="0"/>
              <a:t>* No defined peak</a:t>
            </a:r>
            <a:endParaRPr lang="en-CA" dirty="0"/>
          </a:p>
        </p:txBody>
      </p:sp>
      <p:sp>
        <p:nvSpPr>
          <p:cNvPr id="11" name="TextBox 10"/>
          <p:cNvSpPr txBox="1"/>
          <p:nvPr/>
        </p:nvSpPr>
        <p:spPr>
          <a:xfrm>
            <a:off x="0" y="6581001"/>
            <a:ext cx="3240360" cy="276999"/>
          </a:xfrm>
          <a:prstGeom prst="rect">
            <a:avLst/>
          </a:prstGeom>
          <a:noFill/>
        </p:spPr>
        <p:txBody>
          <a:bodyPr wrap="square" rtlCol="0">
            <a:spAutoFit/>
          </a:bodyPr>
          <a:lstStyle/>
          <a:p>
            <a:r>
              <a:rPr lang="en-CA" sz="1200" dirty="0" smtClean="0"/>
              <a:t>Section 1: Insulin Types</a:t>
            </a:r>
            <a:endParaRPr lang="en-CA" sz="1200" dirty="0"/>
          </a:p>
        </p:txBody>
      </p:sp>
      <p:sp>
        <p:nvSpPr>
          <p:cNvPr id="14" name="Use Button">
            <a:hlinkClick r:id="" action="ppaction://noaction">
              <a:snd r:embed="rId3" name="click.wav"/>
            </a:hlinkClick>
          </p:cNvPr>
          <p:cNvSpPr txBox="1"/>
          <p:nvPr/>
        </p:nvSpPr>
        <p:spPr>
          <a:xfrm>
            <a:off x="3223200" y="4581128"/>
            <a:ext cx="1229579" cy="369332"/>
          </a:xfrm>
          <a:prstGeom prst="rect">
            <a:avLst/>
          </a:prstGeom>
          <a:solidFill>
            <a:schemeClr val="tx1"/>
          </a:solidFill>
          <a:ln w="28575">
            <a:solidFill>
              <a:schemeClr val="tx2"/>
            </a:solidFill>
          </a:ln>
          <a:effectLst>
            <a:glow rad="139700">
              <a:schemeClr val="accent2">
                <a:satMod val="175000"/>
                <a:alpha val="40000"/>
              </a:schemeClr>
            </a:glow>
          </a:effectLst>
          <a:scene3d>
            <a:camera prst="orthographicFront"/>
            <a:lightRig rig="threePt" dir="t"/>
          </a:scene3d>
          <a:sp3d>
            <a:bevelT/>
          </a:sp3d>
        </p:spPr>
        <p:txBody>
          <a:bodyPr wrap="square" rtlCol="0">
            <a:spAutoFit/>
          </a:bodyPr>
          <a:lstStyle/>
          <a:p>
            <a:pPr algn="ctr"/>
            <a:r>
              <a:rPr lang="en-CA" b="1" dirty="0" smtClean="0">
                <a:solidFill>
                  <a:schemeClr val="bg1"/>
                </a:solidFill>
              </a:rPr>
              <a:t>USE</a:t>
            </a:r>
            <a:endParaRPr lang="en-CA" b="1" dirty="0">
              <a:solidFill>
                <a:schemeClr val="bg1"/>
              </a:solidFill>
            </a:endParaRPr>
          </a:p>
        </p:txBody>
      </p:sp>
      <p:sp>
        <p:nvSpPr>
          <p:cNvPr id="15" name="Names button">
            <a:hlinkClick r:id="" action="ppaction://noaction">
              <a:snd r:embed="rId3" name="click.wav"/>
            </a:hlinkClick>
          </p:cNvPr>
          <p:cNvSpPr txBox="1"/>
          <p:nvPr/>
        </p:nvSpPr>
        <p:spPr>
          <a:xfrm>
            <a:off x="3223200" y="5246320"/>
            <a:ext cx="1229579" cy="369332"/>
          </a:xfrm>
          <a:prstGeom prst="rect">
            <a:avLst/>
          </a:prstGeom>
          <a:solidFill>
            <a:schemeClr val="tx1"/>
          </a:solidFill>
          <a:ln w="28575">
            <a:solidFill>
              <a:schemeClr val="tx2"/>
            </a:solidFill>
          </a:ln>
          <a:effectLst>
            <a:glow rad="139700">
              <a:schemeClr val="accent2">
                <a:satMod val="175000"/>
                <a:alpha val="40000"/>
              </a:schemeClr>
            </a:glow>
          </a:effectLst>
          <a:scene3d>
            <a:camera prst="orthographicFront"/>
            <a:lightRig rig="threePt" dir="t"/>
          </a:scene3d>
          <a:sp3d>
            <a:bevelT/>
          </a:sp3d>
        </p:spPr>
        <p:txBody>
          <a:bodyPr wrap="square" rtlCol="0">
            <a:spAutoFit/>
          </a:bodyPr>
          <a:lstStyle/>
          <a:p>
            <a:pPr algn="ctr"/>
            <a:r>
              <a:rPr lang="en-CA" b="1" dirty="0" smtClean="0">
                <a:solidFill>
                  <a:schemeClr val="bg1"/>
                </a:solidFill>
              </a:rPr>
              <a:t>NAMES</a:t>
            </a:r>
            <a:endParaRPr lang="en-CA" b="1" dirty="0">
              <a:solidFill>
                <a:schemeClr val="bg1"/>
              </a:solidFill>
            </a:endParaRPr>
          </a:p>
        </p:txBody>
      </p:sp>
      <p:sp>
        <p:nvSpPr>
          <p:cNvPr id="16" name="Cost button">
            <a:hlinkClick r:id="" action="ppaction://noaction" highlightClick="1">
              <a:snd r:embed="rId3" name="click.wav"/>
            </a:hlinkClick>
          </p:cNvPr>
          <p:cNvSpPr txBox="1"/>
          <p:nvPr/>
        </p:nvSpPr>
        <p:spPr>
          <a:xfrm>
            <a:off x="3206823" y="5916742"/>
            <a:ext cx="1229579" cy="369332"/>
          </a:xfrm>
          <a:prstGeom prst="rect">
            <a:avLst/>
          </a:prstGeom>
          <a:solidFill>
            <a:schemeClr val="tx1"/>
          </a:solidFill>
          <a:ln w="28575">
            <a:solidFill>
              <a:schemeClr val="tx2"/>
            </a:solidFill>
          </a:ln>
          <a:effectLst>
            <a:glow rad="139700">
              <a:schemeClr val="accent2">
                <a:satMod val="175000"/>
                <a:alpha val="40000"/>
              </a:schemeClr>
            </a:glow>
          </a:effectLst>
          <a:scene3d>
            <a:camera prst="orthographicFront"/>
            <a:lightRig rig="threePt" dir="t"/>
          </a:scene3d>
          <a:sp3d>
            <a:bevelT/>
          </a:sp3d>
        </p:spPr>
        <p:txBody>
          <a:bodyPr wrap="square" rtlCol="0">
            <a:spAutoFit/>
          </a:bodyPr>
          <a:lstStyle/>
          <a:p>
            <a:pPr algn="ctr"/>
            <a:r>
              <a:rPr lang="en-CA" b="1" dirty="0" smtClean="0">
                <a:solidFill>
                  <a:schemeClr val="bg1"/>
                </a:solidFill>
              </a:rPr>
              <a:t>COST</a:t>
            </a:r>
            <a:endParaRPr lang="en-CA" b="1" dirty="0">
              <a:solidFill>
                <a:schemeClr val="bg1"/>
              </a:solidFill>
            </a:endParaRPr>
          </a:p>
        </p:txBody>
      </p:sp>
      <p:sp>
        <p:nvSpPr>
          <p:cNvPr id="17" name="Line Callout 1 16"/>
          <p:cNvSpPr/>
          <p:nvPr/>
        </p:nvSpPr>
        <p:spPr>
          <a:xfrm>
            <a:off x="6669304" y="3911722"/>
            <a:ext cx="2452722" cy="309366"/>
          </a:xfrm>
          <a:prstGeom prst="borderCallout1">
            <a:avLst>
              <a:gd name="adj1" fmla="val 29978"/>
              <a:gd name="adj2" fmla="val 4"/>
              <a:gd name="adj3" fmla="val 213782"/>
              <a:gd name="adj4" fmla="val -11877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tx1"/>
                </a:solidFill>
              </a:rPr>
              <a:t>“Basal” insulin</a:t>
            </a:r>
            <a:endParaRPr lang="en-CA" dirty="0">
              <a:solidFill>
                <a:schemeClr val="tx1"/>
              </a:solidFill>
            </a:endParaRPr>
          </a:p>
        </p:txBody>
      </p:sp>
      <p:sp>
        <p:nvSpPr>
          <p:cNvPr id="18" name="Line Callout 1 17"/>
          <p:cNvSpPr/>
          <p:nvPr/>
        </p:nvSpPr>
        <p:spPr>
          <a:xfrm>
            <a:off x="5683069" y="4293096"/>
            <a:ext cx="3064887" cy="1001297"/>
          </a:xfrm>
          <a:prstGeom prst="borderCallout1">
            <a:avLst>
              <a:gd name="adj1" fmla="val 29978"/>
              <a:gd name="adj2" fmla="val 4"/>
              <a:gd name="adj3" fmla="val 112500"/>
              <a:gd name="adj4" fmla="val -3833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85800" lvl="1" indent="-228600" fontAlgn="base">
              <a:lnSpc>
                <a:spcPct val="80000"/>
              </a:lnSpc>
              <a:spcBef>
                <a:spcPct val="0"/>
              </a:spcBef>
              <a:spcAft>
                <a:spcPct val="20000"/>
              </a:spcAft>
              <a:buAutoNum type="arabicParenR"/>
            </a:pPr>
            <a:r>
              <a:rPr lang="en-US" sz="1400" dirty="0" err="1">
                <a:solidFill>
                  <a:schemeClr val="tx1"/>
                </a:solidFill>
                <a:latin typeface="Arial"/>
                <a:cs typeface="Arial"/>
              </a:rPr>
              <a:t>Levemir</a:t>
            </a:r>
            <a:r>
              <a:rPr lang="en-US" sz="1400" baseline="30000" dirty="0">
                <a:solidFill>
                  <a:schemeClr val="tx1"/>
                </a:solidFill>
                <a:latin typeface="Arial"/>
                <a:cs typeface="Arial"/>
              </a:rPr>
              <a:t>®</a:t>
            </a:r>
            <a:r>
              <a:rPr lang="en-US" sz="1400" dirty="0">
                <a:solidFill>
                  <a:schemeClr val="tx1"/>
                </a:solidFill>
                <a:latin typeface="Arial"/>
                <a:cs typeface="Arial"/>
              </a:rPr>
              <a:t>: Insulin </a:t>
            </a:r>
            <a:r>
              <a:rPr lang="en-US" sz="1400" dirty="0" err="1" smtClean="0">
                <a:solidFill>
                  <a:schemeClr val="tx1"/>
                </a:solidFill>
                <a:latin typeface="Arial"/>
                <a:cs typeface="Arial"/>
              </a:rPr>
              <a:t>detemir</a:t>
            </a:r>
            <a:endParaRPr lang="en-US" sz="1400" dirty="0" smtClean="0">
              <a:solidFill>
                <a:schemeClr val="tx1"/>
              </a:solidFill>
              <a:latin typeface="Arial"/>
              <a:cs typeface="Arial"/>
            </a:endParaRPr>
          </a:p>
          <a:p>
            <a:pPr marL="685800" lvl="1" indent="-228600" fontAlgn="base">
              <a:lnSpc>
                <a:spcPct val="80000"/>
              </a:lnSpc>
              <a:spcBef>
                <a:spcPct val="0"/>
              </a:spcBef>
              <a:spcAft>
                <a:spcPct val="20000"/>
              </a:spcAft>
              <a:buAutoNum type="arabicParenR"/>
            </a:pPr>
            <a:r>
              <a:rPr lang="en-US" sz="1400" dirty="0" smtClean="0">
                <a:solidFill>
                  <a:schemeClr val="tx1"/>
                </a:solidFill>
                <a:latin typeface="Arial"/>
                <a:cs typeface="Arial"/>
              </a:rPr>
              <a:t>Lantus</a:t>
            </a:r>
            <a:r>
              <a:rPr lang="en-US" sz="1400" baseline="30000" dirty="0" smtClean="0">
                <a:solidFill>
                  <a:schemeClr val="tx1"/>
                </a:solidFill>
                <a:latin typeface="Arial"/>
                <a:cs typeface="Arial"/>
              </a:rPr>
              <a:t>® </a:t>
            </a:r>
            <a:r>
              <a:rPr lang="en-US" sz="1400" dirty="0" smtClean="0">
                <a:solidFill>
                  <a:schemeClr val="tx1"/>
                </a:solidFill>
                <a:latin typeface="Arial"/>
                <a:cs typeface="Arial"/>
              </a:rPr>
              <a:t>: Insulin glargine</a:t>
            </a:r>
          </a:p>
        </p:txBody>
      </p:sp>
      <p:sp>
        <p:nvSpPr>
          <p:cNvPr id="19" name="Line Callout 1 18"/>
          <p:cNvSpPr/>
          <p:nvPr/>
        </p:nvSpPr>
        <p:spPr>
          <a:xfrm>
            <a:off x="5796136" y="5246320"/>
            <a:ext cx="3238569" cy="1563607"/>
          </a:xfrm>
          <a:prstGeom prst="borderCallout1">
            <a:avLst>
              <a:gd name="adj1" fmla="val 29978"/>
              <a:gd name="adj2" fmla="val 4"/>
              <a:gd name="adj3" fmla="val 55936"/>
              <a:gd name="adj4" fmla="val -4024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8788" lvl="1" fontAlgn="base">
              <a:lnSpc>
                <a:spcPct val="80000"/>
              </a:lnSpc>
              <a:spcBef>
                <a:spcPct val="0"/>
              </a:spcBef>
              <a:spcAft>
                <a:spcPct val="20000"/>
              </a:spcAft>
            </a:pPr>
            <a:endParaRPr lang="en-CA" sz="1350" b="1" dirty="0">
              <a:solidFill>
                <a:schemeClr val="tx1"/>
              </a:solidFill>
            </a:endParaRPr>
          </a:p>
          <a:p>
            <a:pPr marL="685800" lvl="1" indent="-228600" fontAlgn="base">
              <a:lnSpc>
                <a:spcPct val="80000"/>
              </a:lnSpc>
              <a:spcBef>
                <a:spcPct val="0"/>
              </a:spcBef>
              <a:spcAft>
                <a:spcPct val="20000"/>
              </a:spcAft>
              <a:buAutoNum type="arabicParenR"/>
            </a:pPr>
            <a:r>
              <a:rPr lang="en-US" sz="1350" dirty="0" err="1">
                <a:solidFill>
                  <a:schemeClr val="tx1"/>
                </a:solidFill>
                <a:latin typeface="Arial"/>
                <a:cs typeface="Arial"/>
              </a:rPr>
              <a:t>Levemir</a:t>
            </a:r>
            <a:r>
              <a:rPr lang="en-US" sz="1350" baseline="30000" dirty="0">
                <a:solidFill>
                  <a:schemeClr val="tx1"/>
                </a:solidFill>
                <a:latin typeface="Arial"/>
                <a:cs typeface="Arial"/>
              </a:rPr>
              <a:t>®</a:t>
            </a:r>
            <a:r>
              <a:rPr lang="en-US" sz="1350" dirty="0">
                <a:solidFill>
                  <a:schemeClr val="tx1"/>
                </a:solidFill>
                <a:latin typeface="Arial"/>
                <a:cs typeface="Arial"/>
              </a:rPr>
              <a:t>: Insulin </a:t>
            </a:r>
            <a:r>
              <a:rPr lang="en-US" sz="1350" dirty="0" err="1">
                <a:solidFill>
                  <a:schemeClr val="tx1"/>
                </a:solidFill>
                <a:latin typeface="Arial"/>
                <a:cs typeface="Arial"/>
              </a:rPr>
              <a:t>detemir</a:t>
            </a:r>
            <a:r>
              <a:rPr lang="en-US" sz="1350" dirty="0">
                <a:solidFill>
                  <a:schemeClr val="tx1"/>
                </a:solidFill>
                <a:latin typeface="Arial"/>
                <a:cs typeface="Arial"/>
              </a:rPr>
              <a:t> </a:t>
            </a:r>
            <a:r>
              <a:rPr lang="en-US" sz="1350" dirty="0" smtClean="0">
                <a:solidFill>
                  <a:schemeClr val="tx1"/>
                </a:solidFill>
                <a:latin typeface="Arial"/>
                <a:cs typeface="Arial"/>
              </a:rPr>
              <a:t>(</a:t>
            </a:r>
            <a:r>
              <a:rPr lang="en-US" sz="1350" b="1" dirty="0" smtClean="0">
                <a:solidFill>
                  <a:schemeClr val="tx1"/>
                </a:solidFill>
                <a:latin typeface="Arial"/>
                <a:cs typeface="Arial"/>
              </a:rPr>
              <a:t>approximately $21/cartridge</a:t>
            </a:r>
            <a:r>
              <a:rPr lang="en-US" sz="1350" dirty="0" smtClean="0">
                <a:solidFill>
                  <a:schemeClr val="tx1"/>
                </a:solidFill>
                <a:latin typeface="Arial"/>
                <a:cs typeface="Arial"/>
              </a:rPr>
              <a:t>) </a:t>
            </a:r>
            <a:endParaRPr lang="en-US" sz="1350" dirty="0">
              <a:solidFill>
                <a:schemeClr val="tx1"/>
              </a:solidFill>
              <a:latin typeface="Arial"/>
              <a:cs typeface="Arial"/>
            </a:endParaRPr>
          </a:p>
          <a:p>
            <a:pPr marL="685800" lvl="1" indent="-228600" fontAlgn="base">
              <a:lnSpc>
                <a:spcPct val="80000"/>
              </a:lnSpc>
              <a:spcBef>
                <a:spcPct val="0"/>
              </a:spcBef>
              <a:spcAft>
                <a:spcPct val="20000"/>
              </a:spcAft>
              <a:buAutoNum type="arabicParenR"/>
            </a:pPr>
            <a:r>
              <a:rPr lang="en-US" sz="1350" dirty="0">
                <a:solidFill>
                  <a:schemeClr val="tx1"/>
                </a:solidFill>
                <a:latin typeface="Arial"/>
                <a:cs typeface="Arial"/>
              </a:rPr>
              <a:t>Lantus</a:t>
            </a:r>
            <a:r>
              <a:rPr lang="en-US" sz="1350" baseline="30000" dirty="0">
                <a:solidFill>
                  <a:schemeClr val="tx1"/>
                </a:solidFill>
                <a:latin typeface="Arial"/>
                <a:cs typeface="Arial"/>
              </a:rPr>
              <a:t>®</a:t>
            </a:r>
            <a:r>
              <a:rPr lang="en-US" sz="1350" dirty="0">
                <a:solidFill>
                  <a:schemeClr val="tx1"/>
                </a:solidFill>
                <a:latin typeface="Arial"/>
                <a:cs typeface="Arial"/>
              </a:rPr>
              <a:t>: Insulin glargine </a:t>
            </a:r>
            <a:r>
              <a:rPr lang="en-US" sz="1350" dirty="0" smtClean="0">
                <a:solidFill>
                  <a:schemeClr val="tx1"/>
                </a:solidFill>
                <a:latin typeface="Arial"/>
                <a:cs typeface="Arial"/>
              </a:rPr>
              <a:t>(</a:t>
            </a:r>
            <a:r>
              <a:rPr lang="en-US" sz="1350" b="1" dirty="0" smtClean="0">
                <a:solidFill>
                  <a:schemeClr val="tx1"/>
                </a:solidFill>
                <a:latin typeface="Arial"/>
                <a:cs typeface="Arial"/>
              </a:rPr>
              <a:t>approximately $</a:t>
            </a:r>
            <a:r>
              <a:rPr lang="en-US" sz="1350" b="1" smtClean="0">
                <a:solidFill>
                  <a:schemeClr val="tx1"/>
                </a:solidFill>
                <a:latin typeface="Arial"/>
                <a:cs typeface="Arial"/>
              </a:rPr>
              <a:t>19/cartridge</a:t>
            </a:r>
            <a:r>
              <a:rPr lang="en-US" sz="1350" smtClean="0">
                <a:solidFill>
                  <a:schemeClr val="tx1"/>
                </a:solidFill>
                <a:latin typeface="Arial"/>
                <a:cs typeface="Arial"/>
              </a:rPr>
              <a:t>)</a:t>
            </a:r>
            <a:endParaRPr lang="en-CA" sz="1350" dirty="0">
              <a:solidFill>
                <a:schemeClr val="tx1"/>
              </a:solidFill>
            </a:endParaRPr>
          </a:p>
        </p:txBody>
      </p:sp>
    </p:spTree>
    <p:extLst>
      <p:ext uri="{BB962C8B-B14F-4D97-AF65-F5344CB8AC3E}">
        <p14:creationId xmlns:p14="http://schemas.microsoft.com/office/powerpoint/2010/main" val="420709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1" restart="whenNotActive" fill="hold" evtFilter="cancelBubble" nodeType="interactiveSeq">
                <p:stCondLst>
                  <p:cond evt="onClick" delay="0">
                    <p:tgtEl>
                      <p:spTgt spid="15"/>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17" grpId="0" animBg="1"/>
      <p:bldP spid="17" grpId="1" animBg="1"/>
      <p:bldP spid="18" grpId="0" animBg="1"/>
      <p:bldP spid="18" grpId="1" animBg="1"/>
      <p:bldP spid="19" grpId="0" animBg="1"/>
      <p:bldP spid="19"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p:cNvSpPr/>
          <p:nvPr/>
        </p:nvSpPr>
        <p:spPr>
          <a:xfrm rot="21443489">
            <a:off x="5285441" y="3794032"/>
            <a:ext cx="461908" cy="3676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21443489">
            <a:off x="3678063" y="3426582"/>
            <a:ext cx="461908" cy="735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rot="21443489">
            <a:off x="2081050" y="2911866"/>
            <a:ext cx="461908" cy="12993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pPr algn="ctr"/>
            <a:r>
              <a:rPr lang="en-US" dirty="0" smtClean="0"/>
              <a:t>Concentrated Insulins</a:t>
            </a:r>
            <a:endParaRPr lang="en-US" dirty="0"/>
          </a:p>
        </p:txBody>
      </p:sp>
      <p:pic>
        <p:nvPicPr>
          <p:cNvPr id="7" name="Picture 2" descr="C:\Users\Narendra\AppData\Local\Microsoft\Windows\INetCache\IE\XCXRZ7KM\remigho-syring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8779683">
            <a:off x="2693218" y="2016799"/>
            <a:ext cx="2308757" cy="238776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Narendra\AppData\Local\Microsoft\Windows\INetCache\IE\XCXRZ7KM\remigho-syring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8779683">
            <a:off x="4285966" y="2016799"/>
            <a:ext cx="2308757" cy="238776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Narendra\AppData\Local\Microsoft\Windows\INetCache\IE\XCXRZ7KM\remigho-syringe[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8779683">
            <a:off x="1060337" y="2046295"/>
            <a:ext cx="2376866" cy="238776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763688" y="1552204"/>
            <a:ext cx="4176464" cy="369332"/>
          </a:xfrm>
          <a:prstGeom prst="rect">
            <a:avLst/>
          </a:prstGeom>
          <a:noFill/>
          <a:ln>
            <a:solidFill>
              <a:srgbClr val="00B050"/>
            </a:solidFill>
          </a:ln>
        </p:spPr>
        <p:txBody>
          <a:bodyPr wrap="square" rtlCol="0">
            <a:spAutoFit/>
          </a:bodyPr>
          <a:lstStyle/>
          <a:p>
            <a:r>
              <a:rPr lang="en-US" b="1" dirty="0" smtClean="0">
                <a:solidFill>
                  <a:srgbClr val="00B050"/>
                </a:solidFill>
                <a:sym typeface="Wingdings" panose="05000000000000000000" pitchFamily="2" charset="2"/>
              </a:rPr>
              <a:t>               </a:t>
            </a:r>
            <a:r>
              <a:rPr lang="en-US" b="1" dirty="0" smtClean="0">
                <a:solidFill>
                  <a:srgbClr val="00B050"/>
                </a:solidFill>
              </a:rPr>
              <a:t>EQUAL UNITS                </a:t>
            </a:r>
            <a:r>
              <a:rPr lang="en-US" b="1" dirty="0" smtClean="0">
                <a:solidFill>
                  <a:srgbClr val="00B050"/>
                </a:solidFill>
                <a:sym typeface="Wingdings" panose="05000000000000000000" pitchFamily="2" charset="2"/>
              </a:rPr>
              <a:t></a:t>
            </a:r>
            <a:endParaRPr lang="en-US" b="1" dirty="0">
              <a:solidFill>
                <a:srgbClr val="00B050"/>
              </a:solidFill>
            </a:endParaRPr>
          </a:p>
        </p:txBody>
      </p:sp>
      <p:sp>
        <p:nvSpPr>
          <p:cNvPr id="16" name="TextBox 15"/>
          <p:cNvSpPr txBox="1"/>
          <p:nvPr/>
        </p:nvSpPr>
        <p:spPr>
          <a:xfrm>
            <a:off x="1547664" y="4869160"/>
            <a:ext cx="1944216" cy="523220"/>
          </a:xfrm>
          <a:prstGeom prst="rect">
            <a:avLst/>
          </a:prstGeom>
          <a:noFill/>
        </p:spPr>
        <p:txBody>
          <a:bodyPr wrap="square" rtlCol="0">
            <a:spAutoFit/>
          </a:bodyPr>
          <a:lstStyle/>
          <a:p>
            <a:r>
              <a:rPr lang="en-US" sz="1400" dirty="0" smtClean="0"/>
              <a:t>Standard insulin </a:t>
            </a:r>
          </a:p>
          <a:p>
            <a:r>
              <a:rPr lang="en-US" sz="1400" dirty="0" smtClean="0"/>
              <a:t>(100 units/mL)</a:t>
            </a:r>
            <a:endParaRPr lang="en-US" sz="1400" dirty="0"/>
          </a:p>
        </p:txBody>
      </p:sp>
      <p:sp>
        <p:nvSpPr>
          <p:cNvPr id="18" name="TextBox 17"/>
          <p:cNvSpPr txBox="1"/>
          <p:nvPr/>
        </p:nvSpPr>
        <p:spPr>
          <a:xfrm>
            <a:off x="3347864" y="4922004"/>
            <a:ext cx="1944216" cy="954107"/>
          </a:xfrm>
          <a:prstGeom prst="rect">
            <a:avLst/>
          </a:prstGeom>
          <a:noFill/>
        </p:spPr>
        <p:txBody>
          <a:bodyPr wrap="square" rtlCol="0">
            <a:spAutoFit/>
          </a:bodyPr>
          <a:lstStyle/>
          <a:p>
            <a:r>
              <a:rPr lang="en-US" sz="1400" dirty="0" smtClean="0"/>
              <a:t>U200 Insulin (e.g. Humalog U200 </a:t>
            </a:r>
            <a:r>
              <a:rPr lang="en-US" sz="1400" dirty="0" err="1" smtClean="0"/>
              <a:t>KwikPen</a:t>
            </a:r>
            <a:r>
              <a:rPr lang="en-US" sz="1400" dirty="0" smtClean="0"/>
              <a:t> </a:t>
            </a:r>
          </a:p>
          <a:p>
            <a:r>
              <a:rPr lang="en-US" sz="1400" dirty="0" smtClean="0"/>
              <a:t>(200 units/mL)</a:t>
            </a:r>
            <a:endParaRPr lang="en-US" sz="1400" dirty="0"/>
          </a:p>
        </p:txBody>
      </p:sp>
      <p:sp>
        <p:nvSpPr>
          <p:cNvPr id="19" name="TextBox 18"/>
          <p:cNvSpPr txBox="1"/>
          <p:nvPr/>
        </p:nvSpPr>
        <p:spPr>
          <a:xfrm>
            <a:off x="4932040" y="4941168"/>
            <a:ext cx="2304256" cy="523220"/>
          </a:xfrm>
          <a:prstGeom prst="rect">
            <a:avLst/>
          </a:prstGeom>
          <a:noFill/>
        </p:spPr>
        <p:txBody>
          <a:bodyPr wrap="square" rtlCol="0">
            <a:spAutoFit/>
          </a:bodyPr>
          <a:lstStyle/>
          <a:p>
            <a:r>
              <a:rPr lang="en-US" sz="1400" dirty="0" smtClean="0"/>
              <a:t>U300 Insulin (e.g. </a:t>
            </a:r>
            <a:r>
              <a:rPr lang="en-US" sz="1400" dirty="0" err="1" smtClean="0"/>
              <a:t>Toujeo</a:t>
            </a:r>
            <a:r>
              <a:rPr lang="en-US" sz="1400" dirty="0" smtClean="0"/>
              <a:t>)</a:t>
            </a:r>
          </a:p>
          <a:p>
            <a:r>
              <a:rPr lang="en-US" sz="1400" dirty="0" smtClean="0"/>
              <a:t>(300 units/mL)</a:t>
            </a:r>
            <a:endParaRPr lang="en-US" sz="1400" dirty="0"/>
          </a:p>
        </p:txBody>
      </p:sp>
      <p:sp>
        <p:nvSpPr>
          <p:cNvPr id="4" name="TextBox 3"/>
          <p:cNvSpPr txBox="1"/>
          <p:nvPr/>
        </p:nvSpPr>
        <p:spPr>
          <a:xfrm>
            <a:off x="1547664" y="6093296"/>
            <a:ext cx="6048672" cy="646331"/>
          </a:xfrm>
          <a:prstGeom prst="rect">
            <a:avLst/>
          </a:prstGeom>
          <a:noFill/>
        </p:spPr>
        <p:txBody>
          <a:bodyPr wrap="square" rtlCol="0">
            <a:spAutoFit/>
          </a:bodyPr>
          <a:lstStyle/>
          <a:p>
            <a:r>
              <a:rPr lang="en-US" dirty="0" smtClean="0">
                <a:solidFill>
                  <a:srgbClr val="FF0000"/>
                </a:solidFill>
              </a:rPr>
              <a:t>CAUTION with the new concentrated insulins. A </a:t>
            </a:r>
            <a:r>
              <a:rPr lang="en-US" b="1" dirty="0" smtClean="0">
                <a:solidFill>
                  <a:srgbClr val="FF0000"/>
                </a:solidFill>
              </a:rPr>
              <a:t>higher concentration </a:t>
            </a:r>
            <a:r>
              <a:rPr lang="en-US" dirty="0" smtClean="0">
                <a:solidFill>
                  <a:srgbClr val="FF0000"/>
                </a:solidFill>
              </a:rPr>
              <a:t>= </a:t>
            </a:r>
            <a:r>
              <a:rPr lang="en-US" b="1" dirty="0" smtClean="0">
                <a:solidFill>
                  <a:srgbClr val="FF0000"/>
                </a:solidFill>
              </a:rPr>
              <a:t>less volume </a:t>
            </a:r>
            <a:r>
              <a:rPr lang="en-US" dirty="0" smtClean="0">
                <a:solidFill>
                  <a:srgbClr val="FF0000"/>
                </a:solidFill>
              </a:rPr>
              <a:t>for same </a:t>
            </a:r>
            <a:r>
              <a:rPr lang="en-US" b="1" dirty="0" smtClean="0">
                <a:solidFill>
                  <a:srgbClr val="FF0000"/>
                </a:solidFill>
              </a:rPr>
              <a:t># units. </a:t>
            </a:r>
            <a:endParaRPr lang="en-US" dirty="0">
              <a:solidFill>
                <a:srgbClr val="FF0000"/>
              </a:solidFill>
            </a:endParaRPr>
          </a:p>
        </p:txBody>
      </p:sp>
      <p:pic>
        <p:nvPicPr>
          <p:cNvPr id="17" name="Picture 2" descr="C:\Users\Narendra\AppData\Local\Microsoft\Windows\INetCache\IE\8H4EQTLT\warning-sign11[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835" y="5587498"/>
            <a:ext cx="1380829" cy="1152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22204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Summary</a:t>
            </a:r>
            <a:endParaRPr lang="en-CA" dirty="0"/>
          </a:p>
        </p:txBody>
      </p:sp>
      <p:sp>
        <p:nvSpPr>
          <p:cNvPr id="9" name="Freeform 8"/>
          <p:cNvSpPr/>
          <p:nvPr/>
        </p:nvSpPr>
        <p:spPr>
          <a:xfrm>
            <a:off x="699052" y="3033763"/>
            <a:ext cx="8029499" cy="308153"/>
          </a:xfrm>
          <a:custGeom>
            <a:avLst/>
            <a:gdLst>
              <a:gd name="connsiteX0" fmla="*/ 0 w 4590439"/>
              <a:gd name="connsiteY0" fmla="*/ 1016594 h 1030021"/>
              <a:gd name="connsiteX1" fmla="*/ 1730829 w 4590439"/>
              <a:gd name="connsiteY1" fmla="*/ 4222 h 1030021"/>
              <a:gd name="connsiteX2" fmla="*/ 3298372 w 4590439"/>
              <a:gd name="connsiteY2" fmla="*/ 668251 h 1030021"/>
              <a:gd name="connsiteX3" fmla="*/ 4463143 w 4590439"/>
              <a:gd name="connsiteY3" fmla="*/ 994822 h 1030021"/>
              <a:gd name="connsiteX4" fmla="*/ 4506686 w 4590439"/>
              <a:gd name="connsiteY4" fmla="*/ 1005708 h 1030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0439" h="1030021">
                <a:moveTo>
                  <a:pt x="0" y="1016594"/>
                </a:moveTo>
                <a:cubicBezTo>
                  <a:pt x="590550" y="539436"/>
                  <a:pt x="1181100" y="62279"/>
                  <a:pt x="1730829" y="4222"/>
                </a:cubicBezTo>
                <a:cubicBezTo>
                  <a:pt x="2280558" y="-53835"/>
                  <a:pt x="2842986" y="503151"/>
                  <a:pt x="3298372" y="668251"/>
                </a:cubicBezTo>
                <a:cubicBezTo>
                  <a:pt x="3753758" y="833351"/>
                  <a:pt x="4261757" y="938579"/>
                  <a:pt x="4463143" y="994822"/>
                </a:cubicBezTo>
                <a:cubicBezTo>
                  <a:pt x="4664529" y="1051065"/>
                  <a:pt x="4585607" y="1028386"/>
                  <a:pt x="4506686" y="100570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6"/>
              </a:solidFill>
            </a:endParaRPr>
          </a:p>
        </p:txBody>
      </p:sp>
      <p:sp>
        <p:nvSpPr>
          <p:cNvPr id="13" name="Up Arrow 12"/>
          <p:cNvSpPr/>
          <p:nvPr/>
        </p:nvSpPr>
        <p:spPr>
          <a:xfrm>
            <a:off x="672738" y="3429000"/>
            <a:ext cx="45719" cy="3600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2" name="Long Shape"/>
          <p:cNvCxnSpPr/>
          <p:nvPr/>
        </p:nvCxnSpPr>
        <p:spPr>
          <a:xfrm flipV="1">
            <a:off x="653143" y="3341914"/>
            <a:ext cx="8239337" cy="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393767" y="3429000"/>
            <a:ext cx="792088" cy="369332"/>
          </a:xfrm>
          <a:prstGeom prst="rect">
            <a:avLst/>
          </a:prstGeom>
          <a:noFill/>
        </p:spPr>
        <p:txBody>
          <a:bodyPr wrap="square" rtlCol="0">
            <a:spAutoFit/>
          </a:bodyPr>
          <a:lstStyle/>
          <a:p>
            <a:r>
              <a:rPr lang="en-CA" b="1" dirty="0" smtClean="0"/>
              <a:t>Time</a:t>
            </a:r>
            <a:r>
              <a:rPr lang="en-CA" dirty="0" smtClean="0"/>
              <a:t> </a:t>
            </a:r>
            <a:endParaRPr lang="en-CA" dirty="0"/>
          </a:p>
        </p:txBody>
      </p:sp>
      <p:sp>
        <p:nvSpPr>
          <p:cNvPr id="26" name="TextBox 25"/>
          <p:cNvSpPr txBox="1"/>
          <p:nvPr/>
        </p:nvSpPr>
        <p:spPr>
          <a:xfrm>
            <a:off x="179512" y="3804420"/>
            <a:ext cx="1717306" cy="369332"/>
          </a:xfrm>
          <a:prstGeom prst="rect">
            <a:avLst/>
          </a:prstGeom>
          <a:noFill/>
        </p:spPr>
        <p:txBody>
          <a:bodyPr wrap="square" rtlCol="0">
            <a:spAutoFit/>
          </a:bodyPr>
          <a:lstStyle/>
          <a:p>
            <a:r>
              <a:rPr lang="en-CA" b="1" dirty="0" smtClean="0"/>
              <a:t>Dose given</a:t>
            </a:r>
          </a:p>
        </p:txBody>
      </p:sp>
      <p:sp>
        <p:nvSpPr>
          <p:cNvPr id="14" name="Intermediate Shape"/>
          <p:cNvSpPr/>
          <p:nvPr/>
        </p:nvSpPr>
        <p:spPr>
          <a:xfrm>
            <a:off x="718457" y="2347092"/>
            <a:ext cx="6949887" cy="1030021"/>
          </a:xfrm>
          <a:custGeom>
            <a:avLst/>
            <a:gdLst>
              <a:gd name="connsiteX0" fmla="*/ 0 w 4590439"/>
              <a:gd name="connsiteY0" fmla="*/ 1016594 h 1030021"/>
              <a:gd name="connsiteX1" fmla="*/ 1730829 w 4590439"/>
              <a:gd name="connsiteY1" fmla="*/ 4222 h 1030021"/>
              <a:gd name="connsiteX2" fmla="*/ 3298372 w 4590439"/>
              <a:gd name="connsiteY2" fmla="*/ 668251 h 1030021"/>
              <a:gd name="connsiteX3" fmla="*/ 4463143 w 4590439"/>
              <a:gd name="connsiteY3" fmla="*/ 994822 h 1030021"/>
              <a:gd name="connsiteX4" fmla="*/ 4506686 w 4590439"/>
              <a:gd name="connsiteY4" fmla="*/ 1005708 h 1030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0439" h="1030021">
                <a:moveTo>
                  <a:pt x="0" y="1016594"/>
                </a:moveTo>
                <a:cubicBezTo>
                  <a:pt x="590550" y="539436"/>
                  <a:pt x="1181100" y="62279"/>
                  <a:pt x="1730829" y="4222"/>
                </a:cubicBezTo>
                <a:cubicBezTo>
                  <a:pt x="2280558" y="-53835"/>
                  <a:pt x="2842986" y="503151"/>
                  <a:pt x="3298372" y="668251"/>
                </a:cubicBezTo>
                <a:cubicBezTo>
                  <a:pt x="3753758" y="833351"/>
                  <a:pt x="4261757" y="938579"/>
                  <a:pt x="4463143" y="994822"/>
                </a:cubicBezTo>
                <a:cubicBezTo>
                  <a:pt x="4664529" y="1051065"/>
                  <a:pt x="4585607" y="1028386"/>
                  <a:pt x="4506686" y="1005708"/>
                </a:cubicBez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Short Shape"/>
          <p:cNvSpPr/>
          <p:nvPr/>
        </p:nvSpPr>
        <p:spPr>
          <a:xfrm>
            <a:off x="699052" y="1869281"/>
            <a:ext cx="2857810" cy="1507832"/>
          </a:xfrm>
          <a:custGeom>
            <a:avLst/>
            <a:gdLst>
              <a:gd name="connsiteX0" fmla="*/ 0 w 3439886"/>
              <a:gd name="connsiteY0" fmla="*/ 1488799 h 1488799"/>
              <a:gd name="connsiteX1" fmla="*/ 892629 w 3439886"/>
              <a:gd name="connsiteY1" fmla="*/ 8342 h 1488799"/>
              <a:gd name="connsiteX2" fmla="*/ 1654629 w 3439886"/>
              <a:gd name="connsiteY2" fmla="*/ 911856 h 1488799"/>
              <a:gd name="connsiteX3" fmla="*/ 3439886 w 3439886"/>
              <a:gd name="connsiteY3" fmla="*/ 1434371 h 1488799"/>
            </a:gdLst>
            <a:ahLst/>
            <a:cxnLst>
              <a:cxn ang="0">
                <a:pos x="connsiteX0" y="connsiteY0"/>
              </a:cxn>
              <a:cxn ang="0">
                <a:pos x="connsiteX1" y="connsiteY1"/>
              </a:cxn>
              <a:cxn ang="0">
                <a:pos x="connsiteX2" y="connsiteY2"/>
              </a:cxn>
              <a:cxn ang="0">
                <a:pos x="connsiteX3" y="connsiteY3"/>
              </a:cxn>
            </a:cxnLst>
            <a:rect l="l" t="t" r="r" b="b"/>
            <a:pathLst>
              <a:path w="3439886" h="1488799">
                <a:moveTo>
                  <a:pt x="0" y="1488799"/>
                </a:moveTo>
                <a:cubicBezTo>
                  <a:pt x="308429" y="796649"/>
                  <a:pt x="616858" y="104499"/>
                  <a:pt x="892629" y="8342"/>
                </a:cubicBezTo>
                <a:cubicBezTo>
                  <a:pt x="1168400" y="-87815"/>
                  <a:pt x="1230086" y="674184"/>
                  <a:pt x="1654629" y="911856"/>
                </a:cubicBezTo>
                <a:cubicBezTo>
                  <a:pt x="2079172" y="1149527"/>
                  <a:pt x="2759529" y="1291949"/>
                  <a:pt x="3439886" y="1434371"/>
                </a:cubicBezTo>
              </a:path>
            </a:pathLst>
          </a:cu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apid Shape"/>
          <p:cNvSpPr/>
          <p:nvPr/>
        </p:nvSpPr>
        <p:spPr>
          <a:xfrm>
            <a:off x="699052" y="1848474"/>
            <a:ext cx="1719943" cy="1528639"/>
          </a:xfrm>
          <a:custGeom>
            <a:avLst/>
            <a:gdLst>
              <a:gd name="connsiteX0" fmla="*/ 0 w 3439886"/>
              <a:gd name="connsiteY0" fmla="*/ 1488799 h 1488799"/>
              <a:gd name="connsiteX1" fmla="*/ 892629 w 3439886"/>
              <a:gd name="connsiteY1" fmla="*/ 8342 h 1488799"/>
              <a:gd name="connsiteX2" fmla="*/ 1654629 w 3439886"/>
              <a:gd name="connsiteY2" fmla="*/ 911856 h 1488799"/>
              <a:gd name="connsiteX3" fmla="*/ 3439886 w 3439886"/>
              <a:gd name="connsiteY3" fmla="*/ 1434371 h 1488799"/>
            </a:gdLst>
            <a:ahLst/>
            <a:cxnLst>
              <a:cxn ang="0">
                <a:pos x="connsiteX0" y="connsiteY0"/>
              </a:cxn>
              <a:cxn ang="0">
                <a:pos x="connsiteX1" y="connsiteY1"/>
              </a:cxn>
              <a:cxn ang="0">
                <a:pos x="connsiteX2" y="connsiteY2"/>
              </a:cxn>
              <a:cxn ang="0">
                <a:pos x="connsiteX3" y="connsiteY3"/>
              </a:cxn>
            </a:cxnLst>
            <a:rect l="l" t="t" r="r" b="b"/>
            <a:pathLst>
              <a:path w="3439886" h="1488799">
                <a:moveTo>
                  <a:pt x="0" y="1488799"/>
                </a:moveTo>
                <a:cubicBezTo>
                  <a:pt x="308429" y="796649"/>
                  <a:pt x="616858" y="104499"/>
                  <a:pt x="892629" y="8342"/>
                </a:cubicBezTo>
                <a:cubicBezTo>
                  <a:pt x="1168400" y="-87815"/>
                  <a:pt x="1230086" y="674184"/>
                  <a:pt x="1654629" y="911856"/>
                </a:cubicBezTo>
                <a:cubicBezTo>
                  <a:pt x="2079172" y="1149527"/>
                  <a:pt x="2759529" y="1291949"/>
                  <a:pt x="3439886" y="1434371"/>
                </a:cubicBezTo>
              </a:path>
            </a:pathLst>
          </a:cu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2555776" y="3377113"/>
            <a:ext cx="4572000" cy="1015663"/>
          </a:xfrm>
          <a:prstGeom prst="rect">
            <a:avLst/>
          </a:prstGeom>
        </p:spPr>
        <p:txBody>
          <a:bodyPr>
            <a:spAutoFit/>
          </a:bodyPr>
          <a:lstStyle/>
          <a:p>
            <a:pPr marL="285750" indent="-285750">
              <a:buFont typeface="Arial" charset="0"/>
              <a:buChar char="•"/>
            </a:pPr>
            <a:r>
              <a:rPr lang="en-CA" sz="1500" b="1" dirty="0" smtClean="0">
                <a:solidFill>
                  <a:srgbClr val="7030A0"/>
                </a:solidFill>
                <a:latin typeface="+mj-lt"/>
              </a:rPr>
              <a:t>Common rapid-acting insulin types:</a:t>
            </a:r>
            <a:r>
              <a:rPr lang="en-CA" sz="1500" b="1" dirty="0">
                <a:solidFill>
                  <a:srgbClr val="7030A0"/>
                </a:solidFill>
                <a:latin typeface="+mj-lt"/>
              </a:rPr>
              <a:t> </a:t>
            </a:r>
            <a:endParaRPr lang="en-CA" sz="1500" b="1" dirty="0" smtClean="0">
              <a:solidFill>
                <a:srgbClr val="7030A0"/>
              </a:solidFill>
              <a:latin typeface="+mj-lt"/>
            </a:endParaRPr>
          </a:p>
          <a:p>
            <a:pPr marL="742950" lvl="1" indent="-285750">
              <a:buFont typeface="Wingdings" panose="05000000000000000000" pitchFamily="2" charset="2"/>
              <a:buChar char="Ø"/>
            </a:pPr>
            <a:r>
              <a:rPr lang="en-US" sz="1500" dirty="0" smtClean="0">
                <a:solidFill>
                  <a:srgbClr val="7030A0"/>
                </a:solidFill>
                <a:latin typeface="+mj-lt"/>
                <a:cs typeface="Arial"/>
              </a:rPr>
              <a:t>Humalog</a:t>
            </a:r>
            <a:r>
              <a:rPr lang="en-US" sz="1500" baseline="30000" dirty="0">
                <a:solidFill>
                  <a:srgbClr val="7030A0"/>
                </a:solidFill>
                <a:latin typeface="+mj-lt"/>
                <a:cs typeface="Arial"/>
              </a:rPr>
              <a:t>®</a:t>
            </a:r>
            <a:r>
              <a:rPr lang="en-US" sz="1500" dirty="0">
                <a:solidFill>
                  <a:srgbClr val="7030A0"/>
                </a:solidFill>
                <a:latin typeface="+mj-lt"/>
                <a:ea typeface="ＭＳ Ｐゴシック" pitchFamily="34" charset="-128"/>
                <a:cs typeface="Arial"/>
              </a:rPr>
              <a:t>: </a:t>
            </a:r>
            <a:r>
              <a:rPr lang="en-US" sz="1500" dirty="0">
                <a:solidFill>
                  <a:srgbClr val="7030A0"/>
                </a:solidFill>
                <a:latin typeface="+mj-lt"/>
                <a:cs typeface="Arial"/>
              </a:rPr>
              <a:t>Insulin </a:t>
            </a:r>
            <a:r>
              <a:rPr lang="en-US" sz="1500" dirty="0" err="1" smtClean="0">
                <a:solidFill>
                  <a:srgbClr val="7030A0"/>
                </a:solidFill>
                <a:latin typeface="+mj-lt"/>
                <a:cs typeface="Arial"/>
              </a:rPr>
              <a:t>lispro</a:t>
            </a:r>
            <a:endParaRPr lang="en-US" sz="1500" dirty="0" smtClean="0">
              <a:solidFill>
                <a:srgbClr val="7030A0"/>
              </a:solidFill>
              <a:latin typeface="+mj-lt"/>
              <a:cs typeface="Arial"/>
            </a:endParaRPr>
          </a:p>
          <a:p>
            <a:pPr marL="742950" lvl="1" indent="-285750">
              <a:buFont typeface="Wingdings" panose="05000000000000000000" pitchFamily="2" charset="2"/>
              <a:buChar char="Ø"/>
            </a:pPr>
            <a:r>
              <a:rPr lang="en-US" sz="1500" dirty="0" err="1" smtClean="0">
                <a:solidFill>
                  <a:srgbClr val="7030A0"/>
                </a:solidFill>
                <a:latin typeface="+mj-lt"/>
                <a:cs typeface="Arial"/>
              </a:rPr>
              <a:t>NovoRapid</a:t>
            </a:r>
            <a:r>
              <a:rPr lang="en-US" sz="1500" baseline="30000" dirty="0">
                <a:solidFill>
                  <a:srgbClr val="7030A0"/>
                </a:solidFill>
                <a:latin typeface="+mj-lt"/>
                <a:cs typeface="Arial"/>
              </a:rPr>
              <a:t>®</a:t>
            </a:r>
            <a:r>
              <a:rPr lang="en-US" sz="1500" dirty="0">
                <a:solidFill>
                  <a:srgbClr val="7030A0"/>
                </a:solidFill>
                <a:latin typeface="+mj-lt"/>
                <a:cs typeface="Arial"/>
              </a:rPr>
              <a:t>: Insulin </a:t>
            </a:r>
            <a:r>
              <a:rPr lang="en-US" sz="1500" dirty="0" err="1" smtClean="0">
                <a:solidFill>
                  <a:srgbClr val="7030A0"/>
                </a:solidFill>
                <a:latin typeface="+mj-lt"/>
                <a:cs typeface="Arial"/>
              </a:rPr>
              <a:t>aspart</a:t>
            </a:r>
            <a:endParaRPr lang="en-US" sz="1500" dirty="0" smtClean="0">
              <a:solidFill>
                <a:srgbClr val="7030A0"/>
              </a:solidFill>
              <a:latin typeface="+mj-lt"/>
              <a:cs typeface="Arial"/>
            </a:endParaRPr>
          </a:p>
          <a:p>
            <a:pPr marL="742950" lvl="1" indent="-285750">
              <a:buFont typeface="Wingdings" panose="05000000000000000000" pitchFamily="2" charset="2"/>
              <a:buChar char="Ø"/>
            </a:pPr>
            <a:r>
              <a:rPr lang="en-US" sz="1500" dirty="0" err="1" smtClean="0">
                <a:solidFill>
                  <a:srgbClr val="7030A0"/>
                </a:solidFill>
                <a:latin typeface="+mj-lt"/>
                <a:cs typeface="Arial"/>
              </a:rPr>
              <a:t>Apidra</a:t>
            </a:r>
            <a:r>
              <a:rPr lang="en-US" sz="1500" dirty="0">
                <a:solidFill>
                  <a:srgbClr val="7030A0"/>
                </a:solidFill>
                <a:latin typeface="+mj-lt"/>
                <a:cs typeface="Arial"/>
              </a:rPr>
              <a:t>™: Insulin </a:t>
            </a:r>
            <a:r>
              <a:rPr lang="en-US" sz="1500" dirty="0" err="1">
                <a:solidFill>
                  <a:srgbClr val="7030A0"/>
                </a:solidFill>
                <a:latin typeface="+mj-lt"/>
                <a:cs typeface="Arial"/>
              </a:rPr>
              <a:t>glulisine</a:t>
            </a:r>
            <a:r>
              <a:rPr lang="en-US" sz="1500" dirty="0">
                <a:solidFill>
                  <a:srgbClr val="7030A0"/>
                </a:solidFill>
                <a:latin typeface="+mj-lt"/>
                <a:cs typeface="Arial"/>
              </a:rPr>
              <a:t> </a:t>
            </a:r>
            <a:endParaRPr lang="en-CA" sz="1500" b="1" dirty="0" smtClean="0">
              <a:solidFill>
                <a:srgbClr val="7030A0"/>
              </a:solidFill>
              <a:latin typeface="+mj-lt"/>
            </a:endParaRPr>
          </a:p>
        </p:txBody>
      </p:sp>
      <p:sp>
        <p:nvSpPr>
          <p:cNvPr id="24" name="TextBox 23"/>
          <p:cNvSpPr txBox="1"/>
          <p:nvPr/>
        </p:nvSpPr>
        <p:spPr>
          <a:xfrm>
            <a:off x="0" y="6581001"/>
            <a:ext cx="3240360" cy="276999"/>
          </a:xfrm>
          <a:prstGeom prst="rect">
            <a:avLst/>
          </a:prstGeom>
          <a:noFill/>
        </p:spPr>
        <p:txBody>
          <a:bodyPr wrap="square" rtlCol="0">
            <a:spAutoFit/>
          </a:bodyPr>
          <a:lstStyle/>
          <a:p>
            <a:r>
              <a:rPr lang="en-CA" sz="1200" dirty="0" smtClean="0"/>
              <a:t>Section 1: Insulin Types</a:t>
            </a:r>
            <a:endParaRPr lang="en-CA" sz="1200" dirty="0"/>
          </a:p>
        </p:txBody>
      </p:sp>
      <p:sp>
        <p:nvSpPr>
          <p:cNvPr id="4" name="Rectangle 3"/>
          <p:cNvSpPr/>
          <p:nvPr/>
        </p:nvSpPr>
        <p:spPr>
          <a:xfrm>
            <a:off x="2555776" y="4392776"/>
            <a:ext cx="4572000" cy="784830"/>
          </a:xfrm>
          <a:prstGeom prst="rect">
            <a:avLst/>
          </a:prstGeom>
        </p:spPr>
        <p:txBody>
          <a:bodyPr>
            <a:spAutoFit/>
          </a:bodyPr>
          <a:lstStyle/>
          <a:p>
            <a:pPr marL="285750" indent="-285750">
              <a:buFont typeface="Arial" charset="0"/>
              <a:buChar char="•"/>
            </a:pPr>
            <a:r>
              <a:rPr lang="en-CA" sz="1500" b="1" dirty="0">
                <a:solidFill>
                  <a:schemeClr val="accent6"/>
                </a:solidFill>
              </a:rPr>
              <a:t>Common short-acting insulin types </a:t>
            </a:r>
          </a:p>
          <a:p>
            <a:pPr marL="742950" lvl="1" indent="-285750">
              <a:buFont typeface="Wingdings" panose="05000000000000000000" pitchFamily="2" charset="2"/>
              <a:buChar char="Ø"/>
            </a:pPr>
            <a:r>
              <a:rPr lang="en-US" sz="1500" dirty="0" err="1">
                <a:solidFill>
                  <a:schemeClr val="accent6"/>
                </a:solidFill>
                <a:cs typeface="Arial"/>
              </a:rPr>
              <a:t>Humulin</a:t>
            </a:r>
            <a:r>
              <a:rPr lang="en-US" sz="1500" baseline="30000" dirty="0">
                <a:solidFill>
                  <a:schemeClr val="accent6"/>
                </a:solidFill>
                <a:cs typeface="Arial"/>
              </a:rPr>
              <a:t>®</a:t>
            </a:r>
            <a:r>
              <a:rPr lang="en-US" sz="1500" dirty="0">
                <a:solidFill>
                  <a:schemeClr val="accent6"/>
                </a:solidFill>
                <a:cs typeface="Arial"/>
              </a:rPr>
              <a:t> R</a:t>
            </a:r>
          </a:p>
          <a:p>
            <a:pPr marL="742950" lvl="1" indent="-285750">
              <a:buFont typeface="Wingdings" panose="05000000000000000000" pitchFamily="2" charset="2"/>
              <a:buChar char="Ø"/>
            </a:pPr>
            <a:r>
              <a:rPr lang="en-US" sz="1500" dirty="0" err="1">
                <a:solidFill>
                  <a:schemeClr val="accent6"/>
                </a:solidFill>
                <a:cs typeface="Arial"/>
              </a:rPr>
              <a:t>Novolin</a:t>
            </a:r>
            <a:r>
              <a:rPr lang="en-US" sz="1500" baseline="30000" dirty="0">
                <a:solidFill>
                  <a:schemeClr val="accent6"/>
                </a:solidFill>
                <a:cs typeface="Arial"/>
              </a:rPr>
              <a:t>® </a:t>
            </a:r>
            <a:r>
              <a:rPr lang="en-US" sz="1500" dirty="0" err="1">
                <a:solidFill>
                  <a:schemeClr val="accent6"/>
                </a:solidFill>
                <a:cs typeface="Arial"/>
              </a:rPr>
              <a:t>geToronto</a:t>
            </a:r>
            <a:endParaRPr lang="en-US" sz="1500" b="1" dirty="0">
              <a:solidFill>
                <a:schemeClr val="accent6"/>
              </a:solidFill>
              <a:ea typeface="ＭＳ Ｐゴシック" pitchFamily="34" charset="-128"/>
              <a:cs typeface="Arial"/>
            </a:endParaRPr>
          </a:p>
        </p:txBody>
      </p:sp>
      <p:sp>
        <p:nvSpPr>
          <p:cNvPr id="6" name="Rectangle 5"/>
          <p:cNvSpPr/>
          <p:nvPr/>
        </p:nvSpPr>
        <p:spPr>
          <a:xfrm>
            <a:off x="2532400" y="5155707"/>
            <a:ext cx="4572000" cy="784830"/>
          </a:xfrm>
          <a:prstGeom prst="rect">
            <a:avLst/>
          </a:prstGeom>
        </p:spPr>
        <p:txBody>
          <a:bodyPr>
            <a:spAutoFit/>
          </a:bodyPr>
          <a:lstStyle/>
          <a:p>
            <a:pPr marL="285750" indent="-285750">
              <a:buFont typeface="Arial" charset="0"/>
              <a:buChar char="•"/>
            </a:pPr>
            <a:r>
              <a:rPr lang="en-US" sz="1500" b="1" dirty="0">
                <a:solidFill>
                  <a:srgbClr val="00B050"/>
                </a:solidFill>
                <a:cs typeface="Arial"/>
              </a:rPr>
              <a:t>Common intermediate-acting insulin types: </a:t>
            </a:r>
          </a:p>
          <a:p>
            <a:pPr marL="742950" lvl="1" indent="-285750">
              <a:buFont typeface="Wingdings" panose="05000000000000000000" pitchFamily="2" charset="2"/>
              <a:buChar char="Ø"/>
            </a:pPr>
            <a:r>
              <a:rPr lang="en-US" sz="1500" dirty="0" err="1">
                <a:solidFill>
                  <a:srgbClr val="00B050"/>
                </a:solidFill>
                <a:cs typeface="Arial"/>
              </a:rPr>
              <a:t>Humulin</a:t>
            </a:r>
            <a:r>
              <a:rPr lang="en-US" sz="1500" baseline="30000" dirty="0">
                <a:solidFill>
                  <a:srgbClr val="00B050"/>
                </a:solidFill>
                <a:cs typeface="Arial"/>
              </a:rPr>
              <a:t>®</a:t>
            </a:r>
            <a:r>
              <a:rPr lang="en-US" sz="1500" dirty="0">
                <a:solidFill>
                  <a:srgbClr val="00B050"/>
                </a:solidFill>
                <a:cs typeface="Arial"/>
              </a:rPr>
              <a:t> N</a:t>
            </a:r>
          </a:p>
          <a:p>
            <a:pPr marL="742950" lvl="1" indent="-285750">
              <a:buFont typeface="Wingdings" panose="05000000000000000000" pitchFamily="2" charset="2"/>
              <a:buChar char="Ø"/>
            </a:pPr>
            <a:r>
              <a:rPr lang="en-US" sz="1500" dirty="0" err="1">
                <a:solidFill>
                  <a:srgbClr val="00B050"/>
                </a:solidFill>
                <a:cs typeface="Arial"/>
              </a:rPr>
              <a:t>Novolin</a:t>
            </a:r>
            <a:r>
              <a:rPr lang="en-US" sz="1500" baseline="30000" dirty="0" err="1">
                <a:solidFill>
                  <a:srgbClr val="00B050"/>
                </a:solidFill>
                <a:cs typeface="Arial"/>
              </a:rPr>
              <a:t>®</a:t>
            </a:r>
            <a:r>
              <a:rPr lang="en-US" sz="1500" dirty="0" err="1">
                <a:solidFill>
                  <a:srgbClr val="00B050"/>
                </a:solidFill>
                <a:cs typeface="Arial"/>
              </a:rPr>
              <a:t>ge</a:t>
            </a:r>
            <a:r>
              <a:rPr lang="en-US" sz="1500" dirty="0">
                <a:solidFill>
                  <a:srgbClr val="00B050"/>
                </a:solidFill>
                <a:cs typeface="Arial"/>
              </a:rPr>
              <a:t> NPH</a:t>
            </a:r>
            <a:endParaRPr lang="en-CA" sz="1500" b="1" dirty="0">
              <a:solidFill>
                <a:srgbClr val="00B050"/>
              </a:solidFill>
            </a:endParaRPr>
          </a:p>
        </p:txBody>
      </p:sp>
      <p:sp>
        <p:nvSpPr>
          <p:cNvPr id="8" name="Rectangle 7"/>
          <p:cNvSpPr/>
          <p:nvPr/>
        </p:nvSpPr>
        <p:spPr>
          <a:xfrm>
            <a:off x="2532400" y="5866065"/>
            <a:ext cx="4572000" cy="784830"/>
          </a:xfrm>
          <a:prstGeom prst="rect">
            <a:avLst/>
          </a:prstGeom>
        </p:spPr>
        <p:txBody>
          <a:bodyPr>
            <a:spAutoFit/>
          </a:bodyPr>
          <a:lstStyle/>
          <a:p>
            <a:pPr marL="285750" indent="-285750">
              <a:buFont typeface="Arial" charset="0"/>
              <a:buChar char="•"/>
            </a:pPr>
            <a:r>
              <a:rPr lang="en-CA" sz="1500" b="1" dirty="0">
                <a:solidFill>
                  <a:srgbClr val="FF0000"/>
                </a:solidFill>
              </a:rPr>
              <a:t>Common long-acting insulin types:</a:t>
            </a:r>
          </a:p>
          <a:p>
            <a:pPr marL="742950" lvl="1" indent="-285750">
              <a:buFont typeface="Wingdings" panose="05000000000000000000" pitchFamily="2" charset="2"/>
              <a:buChar char="Ø"/>
            </a:pPr>
            <a:r>
              <a:rPr lang="en-US" sz="1500" dirty="0" err="1">
                <a:solidFill>
                  <a:srgbClr val="FF0000"/>
                </a:solidFill>
                <a:cs typeface="Arial"/>
              </a:rPr>
              <a:t>Levemir</a:t>
            </a:r>
            <a:r>
              <a:rPr lang="en-US" sz="1500" baseline="30000" dirty="0">
                <a:solidFill>
                  <a:srgbClr val="FF0000"/>
                </a:solidFill>
                <a:cs typeface="Arial"/>
              </a:rPr>
              <a:t>®</a:t>
            </a:r>
            <a:r>
              <a:rPr lang="en-US" sz="1500" dirty="0">
                <a:solidFill>
                  <a:srgbClr val="FF0000"/>
                </a:solidFill>
                <a:cs typeface="Arial"/>
              </a:rPr>
              <a:t>: Insulin </a:t>
            </a:r>
            <a:r>
              <a:rPr lang="en-US" sz="1500" dirty="0" err="1">
                <a:solidFill>
                  <a:srgbClr val="FF0000"/>
                </a:solidFill>
                <a:cs typeface="Arial"/>
              </a:rPr>
              <a:t>detemir</a:t>
            </a:r>
            <a:endParaRPr lang="en-US" sz="1500" dirty="0">
              <a:solidFill>
                <a:srgbClr val="FF0000"/>
              </a:solidFill>
              <a:cs typeface="Arial"/>
            </a:endParaRPr>
          </a:p>
          <a:p>
            <a:pPr marL="742950" lvl="1" indent="-285750">
              <a:buFont typeface="Wingdings" panose="05000000000000000000" pitchFamily="2" charset="2"/>
              <a:buChar char="Ø"/>
            </a:pPr>
            <a:r>
              <a:rPr lang="en-US" sz="1500" dirty="0">
                <a:solidFill>
                  <a:srgbClr val="FF0000"/>
                </a:solidFill>
                <a:cs typeface="Arial"/>
              </a:rPr>
              <a:t>Lantus</a:t>
            </a:r>
            <a:r>
              <a:rPr lang="en-US" sz="1500" baseline="30000" dirty="0">
                <a:solidFill>
                  <a:srgbClr val="FF0000"/>
                </a:solidFill>
                <a:cs typeface="Arial"/>
              </a:rPr>
              <a:t>®</a:t>
            </a:r>
            <a:r>
              <a:rPr lang="en-US" sz="1500" dirty="0">
                <a:solidFill>
                  <a:srgbClr val="FF0000"/>
                </a:solidFill>
                <a:cs typeface="Arial"/>
              </a:rPr>
              <a:t>: Insulin </a:t>
            </a:r>
            <a:r>
              <a:rPr lang="en-US" sz="1500" dirty="0" err="1">
                <a:solidFill>
                  <a:srgbClr val="FF0000"/>
                </a:solidFill>
                <a:cs typeface="Arial"/>
              </a:rPr>
              <a:t>glargine</a:t>
            </a:r>
            <a:r>
              <a:rPr lang="en-US" sz="1500" dirty="0">
                <a:solidFill>
                  <a:srgbClr val="FF0000"/>
                </a:solidFill>
                <a:cs typeface="Arial"/>
              </a:rPr>
              <a:t> </a:t>
            </a:r>
            <a:endParaRPr lang="en-US" sz="1500" dirty="0">
              <a:solidFill>
                <a:srgbClr val="FF0000"/>
              </a:solidFill>
              <a:ea typeface="ＭＳ Ｐゴシック" pitchFamily="34" charset="-128"/>
              <a:cs typeface="Arial"/>
            </a:endParaRPr>
          </a:p>
        </p:txBody>
      </p:sp>
      <p:sp>
        <p:nvSpPr>
          <p:cNvPr id="25" name="Rapid Vial"/>
          <p:cNvSpPr/>
          <p:nvPr/>
        </p:nvSpPr>
        <p:spPr>
          <a:xfrm>
            <a:off x="2363155" y="3453907"/>
            <a:ext cx="498105" cy="648072"/>
          </a:xfrm>
          <a:prstGeom prst="flowChartMagneticDisk">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Short Vial"/>
          <p:cNvSpPr/>
          <p:nvPr/>
        </p:nvSpPr>
        <p:spPr>
          <a:xfrm>
            <a:off x="2369282" y="4341807"/>
            <a:ext cx="498105" cy="648072"/>
          </a:xfrm>
          <a:prstGeom prst="flowChartMagneticDisk">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Intermediate Vial"/>
          <p:cNvSpPr/>
          <p:nvPr/>
        </p:nvSpPr>
        <p:spPr>
          <a:xfrm>
            <a:off x="2369282" y="5224359"/>
            <a:ext cx="498105" cy="648072"/>
          </a:xfrm>
          <a:prstGeom prst="flowChartMagneticDisk">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Long Vial"/>
          <p:cNvSpPr/>
          <p:nvPr/>
        </p:nvSpPr>
        <p:spPr>
          <a:xfrm>
            <a:off x="2369282" y="6029552"/>
            <a:ext cx="498105" cy="648072"/>
          </a:xfrm>
          <a:prstGeom prst="flowChartMagneticDisk">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945258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1" restart="whenNotActive" fill="hold" evtFilter="cancelBubble" nodeType="interactiveSeq">
                <p:stCondLst>
                  <p:cond evt="onClick" delay="0">
                    <p:tgtEl>
                      <p:spTgt spid="27"/>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20" restart="whenNotActive" fill="hold" evtFilter="cancelBubble" nodeType="interactiveSeq">
                <p:stCondLst>
                  <p:cond evt="onClick" delay="0">
                    <p:tgtEl>
                      <p:spTgt spid="28"/>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29" restart="whenNotActive" fill="hold" evtFilter="cancelBubble" nodeType="interactiveSeq">
                <p:stCondLst>
                  <p:cond evt="onClick" delay="0">
                    <p:tgtEl>
                      <p:spTgt spid="29"/>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grpId="1" nodeType="clickEffect">
                                  <p:stCondLst>
                                    <p:cond delay="0"/>
                                  </p:stCondLst>
                                  <p:childTnLst>
                                    <p:set>
                                      <p:cBhvr>
                                        <p:cTn id="37"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childTnLst>
        </p:cTn>
      </p:par>
    </p:tnLst>
    <p:bldLst>
      <p:bldP spid="9" grpId="0" animBg="1"/>
      <p:bldP spid="9" grpId="1" animBg="1"/>
      <p:bldP spid="14" grpId="0" animBg="1"/>
      <p:bldP spid="14" grpId="1" animBg="1"/>
      <p:bldP spid="16" grpId="0" animBg="1"/>
      <p:bldP spid="16" grpId="1" animBg="1"/>
      <p:bldP spid="18" grpId="0" animBg="1"/>
      <p:bldP spid="18"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36912"/>
            <a:ext cx="8229600" cy="1143000"/>
          </a:xfrm>
        </p:spPr>
        <p:txBody>
          <a:bodyPr>
            <a:normAutofit fontScale="90000"/>
          </a:bodyPr>
          <a:lstStyle/>
          <a:p>
            <a:r>
              <a:rPr lang="en-CA" dirty="0" smtClean="0">
                <a:latin typeface="Andalus" panose="02020603050405020304" pitchFamily="18" charset="-78"/>
                <a:cs typeface="Andalus" panose="02020603050405020304" pitchFamily="18" charset="-78"/>
              </a:rPr>
              <a:t>Section II: History-Taking for insulin adjustment</a:t>
            </a:r>
            <a:endParaRPr lang="en-CA" dirty="0"/>
          </a:p>
        </p:txBody>
      </p:sp>
    </p:spTree>
    <p:extLst>
      <p:ext uri="{BB962C8B-B14F-4D97-AF65-F5344CB8AC3E}">
        <p14:creationId xmlns:p14="http://schemas.microsoft.com/office/powerpoint/2010/main" val="5240930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4848"/>
            <a:ext cx="7239000" cy="4846320"/>
          </a:xfrm>
        </p:spPr>
        <p:txBody>
          <a:bodyPr/>
          <a:lstStyle/>
          <a:p>
            <a:r>
              <a:rPr lang="en-CA" sz="2200" dirty="0" smtClean="0"/>
              <a:t>Several lifestyle factors can influence glycemic control.</a:t>
            </a:r>
          </a:p>
          <a:p>
            <a:r>
              <a:rPr lang="en-CA" sz="2200" dirty="0" smtClean="0"/>
              <a:t>Think of important questions to ask on history that affect your strategy for insulin adjustment. </a:t>
            </a:r>
            <a:endParaRPr lang="en-CA" dirty="0" smtClean="0"/>
          </a:p>
          <a:p>
            <a:pPr marL="0" indent="0">
              <a:buNone/>
            </a:pPr>
            <a:endParaRPr lang="en-CA" dirty="0" smtClean="0"/>
          </a:p>
        </p:txBody>
      </p:sp>
      <p:pic>
        <p:nvPicPr>
          <p:cNvPr id="4" name="mealspic" descr="C:\Users\Narendra\AppData\Local\Microsoft\Windows\INetCache\IE\8H4EQTLT\meal[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2256626"/>
            <a:ext cx="1296144" cy="1172374"/>
          </a:xfrm>
          <a:prstGeom prst="rect">
            <a:avLst/>
          </a:prstGeom>
          <a:noFill/>
          <a:extLst>
            <a:ext uri="{909E8E84-426E-40DD-AFC4-6F175D3DCCD1}">
              <a14:hiddenFill xmlns:a14="http://schemas.microsoft.com/office/drawing/2010/main">
                <a:solidFill>
                  <a:srgbClr val="FFFFFF"/>
                </a:solidFill>
              </a14:hiddenFill>
            </a:ext>
          </a:extLst>
        </p:spPr>
      </p:pic>
      <p:pic>
        <p:nvPicPr>
          <p:cNvPr id="1026" name="alcoholpic" descr="C:\Users\Narendra\AppData\Local\Microsoft\Windows\INetCache\IE\8H4EQTLT\article-1288235-0A18F320000005DC-119_468x595[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07246" y="2093018"/>
            <a:ext cx="1220738" cy="15520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exercisepic" descr="C:\Users\Narendra\AppData\Local\Microsoft\Windows\INetCache\IE\J1X4TDV0\exercise_cartoon[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75052" y="1916832"/>
            <a:ext cx="1477268" cy="1981701"/>
          </a:xfrm>
          <a:prstGeom prst="rect">
            <a:avLst/>
          </a:prstGeom>
          <a:noFill/>
          <a:extLst>
            <a:ext uri="{909E8E84-426E-40DD-AFC4-6F175D3DCCD1}">
              <a14:hiddenFill xmlns:a14="http://schemas.microsoft.com/office/drawing/2010/main">
                <a:solidFill>
                  <a:srgbClr val="FFFFFF"/>
                </a:solidFill>
              </a14:hiddenFill>
            </a:ext>
          </a:extLst>
        </p:spPr>
      </p:pic>
      <p:sp>
        <p:nvSpPr>
          <p:cNvPr id="8" name="Meals"/>
          <p:cNvSpPr txBox="1"/>
          <p:nvPr/>
        </p:nvSpPr>
        <p:spPr>
          <a:xfrm>
            <a:off x="0" y="3784972"/>
            <a:ext cx="2411760" cy="2308324"/>
          </a:xfrm>
          <a:prstGeom prst="rect">
            <a:avLst/>
          </a:prstGeom>
          <a:solidFill>
            <a:srgbClr val="FFFFCC"/>
          </a:solidFill>
          <a:ln>
            <a:solidFill>
              <a:schemeClr val="tx1"/>
            </a:solidFill>
          </a:ln>
          <a:effectLst>
            <a:glow rad="63500">
              <a:schemeClr val="accent6">
                <a:satMod val="175000"/>
                <a:alpha val="40000"/>
              </a:schemeClr>
            </a:glow>
          </a:effectLst>
        </p:spPr>
        <p:txBody>
          <a:bodyPr wrap="square" rtlCol="0">
            <a:spAutoFit/>
          </a:bodyPr>
          <a:lstStyle/>
          <a:p>
            <a:r>
              <a:rPr lang="en-CA" b="1" u="sng" dirty="0" smtClean="0"/>
              <a:t>Meals</a:t>
            </a:r>
            <a:endParaRPr lang="en-CA" b="1" dirty="0" smtClean="0"/>
          </a:p>
          <a:p>
            <a:pPr marL="285750" indent="-285750">
              <a:buFont typeface="Arial" panose="020B0604020202020204" pitchFamily="34" charset="0"/>
              <a:buChar char="•"/>
            </a:pPr>
            <a:r>
              <a:rPr lang="en-CA" dirty="0" smtClean="0"/>
              <a:t>Typical meals?</a:t>
            </a:r>
          </a:p>
          <a:p>
            <a:pPr marL="285750" indent="-285750">
              <a:buFont typeface="Arial" panose="020B0604020202020204" pitchFamily="34" charset="0"/>
              <a:buChar char="•"/>
            </a:pPr>
            <a:r>
              <a:rPr lang="en-CA" dirty="0" smtClean="0"/>
              <a:t>Timing of meals?</a:t>
            </a:r>
          </a:p>
          <a:p>
            <a:pPr marL="285750" indent="-285750">
              <a:buFont typeface="Arial" panose="020B0604020202020204" pitchFamily="34" charset="0"/>
              <a:buChar char="•"/>
            </a:pPr>
            <a:r>
              <a:rPr lang="en-CA" dirty="0" smtClean="0"/>
              <a:t>Daytime snacks?</a:t>
            </a:r>
          </a:p>
          <a:p>
            <a:pPr marL="285750" indent="-285750">
              <a:buFont typeface="Arial" panose="020B0604020202020204" pitchFamily="34" charset="0"/>
              <a:buChar char="•"/>
            </a:pPr>
            <a:r>
              <a:rPr lang="en-CA" dirty="0" smtClean="0"/>
              <a:t>When are meals relative to insulin administration?</a:t>
            </a:r>
          </a:p>
          <a:p>
            <a:pPr marL="285750" indent="-285750">
              <a:buFont typeface="Arial" panose="020B0604020202020204" pitchFamily="34" charset="0"/>
              <a:buChar char="•"/>
            </a:pPr>
            <a:r>
              <a:rPr lang="en-CA" dirty="0" smtClean="0"/>
              <a:t>Bedtime snacks?</a:t>
            </a:r>
          </a:p>
        </p:txBody>
      </p:sp>
      <p:sp>
        <p:nvSpPr>
          <p:cNvPr id="9" name="Alcohol"/>
          <p:cNvSpPr txBox="1"/>
          <p:nvPr/>
        </p:nvSpPr>
        <p:spPr>
          <a:xfrm>
            <a:off x="2411760" y="3784972"/>
            <a:ext cx="2880320" cy="2308324"/>
          </a:xfrm>
          <a:prstGeom prst="rect">
            <a:avLst/>
          </a:prstGeom>
          <a:solidFill>
            <a:srgbClr val="FFFFCC"/>
          </a:solidFill>
          <a:ln>
            <a:solidFill>
              <a:schemeClr val="tx1"/>
            </a:solidFill>
          </a:ln>
          <a:effectLst>
            <a:glow rad="63500">
              <a:schemeClr val="accent6">
                <a:satMod val="175000"/>
                <a:alpha val="40000"/>
              </a:schemeClr>
            </a:glow>
          </a:effectLst>
        </p:spPr>
        <p:txBody>
          <a:bodyPr wrap="square" rtlCol="0">
            <a:spAutoFit/>
          </a:bodyPr>
          <a:lstStyle/>
          <a:p>
            <a:r>
              <a:rPr lang="en-CA" b="1" u="sng" dirty="0" smtClean="0"/>
              <a:t>Alcohol</a:t>
            </a:r>
            <a:endParaRPr lang="en-CA" b="1" dirty="0" smtClean="0"/>
          </a:p>
          <a:p>
            <a:pPr marL="285750" indent="-285750">
              <a:buFont typeface="Arial" panose="020B0604020202020204" pitchFamily="34" charset="0"/>
              <a:buChar char="•"/>
            </a:pPr>
            <a:r>
              <a:rPr lang="en-CA" dirty="0" smtClean="0"/>
              <a:t>How much? </a:t>
            </a:r>
          </a:p>
          <a:p>
            <a:pPr marL="285750" indent="-285750">
              <a:buFont typeface="Arial" panose="020B0604020202020204" pitchFamily="34" charset="0"/>
              <a:buChar char="•"/>
            </a:pPr>
            <a:r>
              <a:rPr lang="en-CA" dirty="0" smtClean="0"/>
              <a:t>How often?</a:t>
            </a:r>
          </a:p>
          <a:p>
            <a:pPr marL="285750" indent="-285750">
              <a:buFont typeface="Arial" panose="020B0604020202020204" pitchFamily="34" charset="0"/>
              <a:buChar char="•"/>
            </a:pPr>
            <a:r>
              <a:rPr lang="en-CA" dirty="0" smtClean="0"/>
              <a:t>What type of alcohol?</a:t>
            </a:r>
          </a:p>
          <a:p>
            <a:pPr marL="285750" indent="-285750">
              <a:buFont typeface="Arial" panose="020B0604020202020204" pitchFamily="34" charset="0"/>
              <a:buChar char="•"/>
            </a:pPr>
            <a:r>
              <a:rPr lang="en-CA" dirty="0" smtClean="0"/>
              <a:t>Timing of alcohol relative to BG measurements/insulin </a:t>
            </a:r>
            <a:r>
              <a:rPr lang="en-CA" dirty="0" err="1" smtClean="0"/>
              <a:t>aministration</a:t>
            </a:r>
            <a:r>
              <a:rPr lang="en-CA" dirty="0" smtClean="0"/>
              <a:t>?</a:t>
            </a:r>
          </a:p>
        </p:txBody>
      </p:sp>
      <p:sp>
        <p:nvSpPr>
          <p:cNvPr id="10" name="Exercise"/>
          <p:cNvSpPr txBox="1"/>
          <p:nvPr/>
        </p:nvSpPr>
        <p:spPr>
          <a:xfrm>
            <a:off x="5292080" y="3789040"/>
            <a:ext cx="2952328" cy="2339102"/>
          </a:xfrm>
          <a:prstGeom prst="rect">
            <a:avLst/>
          </a:prstGeom>
          <a:solidFill>
            <a:srgbClr val="FFFFCC"/>
          </a:solidFill>
          <a:ln>
            <a:solidFill>
              <a:schemeClr val="tx1"/>
            </a:solidFill>
          </a:ln>
          <a:effectLst>
            <a:glow rad="63500">
              <a:schemeClr val="accent6">
                <a:satMod val="175000"/>
                <a:alpha val="40000"/>
              </a:schemeClr>
            </a:glow>
          </a:effectLst>
        </p:spPr>
        <p:txBody>
          <a:bodyPr wrap="square" rtlCol="0">
            <a:spAutoFit/>
          </a:bodyPr>
          <a:lstStyle/>
          <a:p>
            <a:r>
              <a:rPr lang="en-CA" b="1" u="sng" dirty="0" smtClean="0"/>
              <a:t>Exercise</a:t>
            </a:r>
            <a:endParaRPr lang="en-CA" b="1" dirty="0" smtClean="0"/>
          </a:p>
          <a:p>
            <a:pPr marL="285750" indent="-285750">
              <a:buFont typeface="Arial" panose="020B0604020202020204" pitchFamily="34" charset="0"/>
              <a:buChar char="•"/>
            </a:pPr>
            <a:r>
              <a:rPr lang="en-CA" sz="1600" dirty="0" smtClean="0"/>
              <a:t>How much?</a:t>
            </a:r>
          </a:p>
          <a:p>
            <a:pPr marL="285750" indent="-285750">
              <a:buFont typeface="Arial" panose="020B0604020202020204" pitchFamily="34" charset="0"/>
              <a:buChar char="•"/>
            </a:pPr>
            <a:r>
              <a:rPr lang="en-CA" sz="1600" dirty="0" smtClean="0"/>
              <a:t>When (relative to blood sugar measurements/insulin administration)?</a:t>
            </a:r>
          </a:p>
          <a:p>
            <a:pPr marL="285750" indent="-285750">
              <a:buFont typeface="Arial" panose="020B0604020202020204" pitchFamily="34" charset="0"/>
              <a:buChar char="•"/>
            </a:pPr>
            <a:r>
              <a:rPr lang="en-CA" sz="1600" dirty="0" smtClean="0"/>
              <a:t>What type (e.g. walking, running, resistance training)?</a:t>
            </a:r>
          </a:p>
        </p:txBody>
      </p:sp>
      <p:sp>
        <p:nvSpPr>
          <p:cNvPr id="11" name="TextBox 10"/>
          <p:cNvSpPr txBox="1"/>
          <p:nvPr/>
        </p:nvSpPr>
        <p:spPr>
          <a:xfrm>
            <a:off x="0" y="6581001"/>
            <a:ext cx="3563888" cy="276999"/>
          </a:xfrm>
          <a:prstGeom prst="rect">
            <a:avLst/>
          </a:prstGeom>
          <a:noFill/>
        </p:spPr>
        <p:txBody>
          <a:bodyPr wrap="square" rtlCol="0">
            <a:spAutoFit/>
          </a:bodyPr>
          <a:lstStyle/>
          <a:p>
            <a:r>
              <a:rPr lang="en-CA" sz="1200" dirty="0" smtClean="0"/>
              <a:t>Section 2: History-taking For Insulin Adjustment</a:t>
            </a:r>
            <a:endParaRPr lang="en-CA" sz="1200" dirty="0"/>
          </a:p>
        </p:txBody>
      </p:sp>
    </p:spTree>
    <p:extLst>
      <p:ext uri="{BB962C8B-B14F-4D97-AF65-F5344CB8AC3E}">
        <p14:creationId xmlns:p14="http://schemas.microsoft.com/office/powerpoint/2010/main" val="8444387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1" restart="whenNotActive" fill="hold" evtFilter="cancelBubble" nodeType="interactiveSeq">
                <p:stCondLst>
                  <p:cond evt="onClick" delay="0">
                    <p:tgtEl>
                      <p:spTgt spid="1026"/>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1026"/>
                  </p:tgtEl>
                </p:cond>
              </p:nextCondLst>
            </p:seq>
            <p:seq concurrent="1" nextAc="seek">
              <p:cTn id="20" restart="whenNotActive" fill="hold" evtFilter="cancelBubble" nodeType="interactiveSeq">
                <p:stCondLst>
                  <p:cond evt="onClick" delay="0">
                    <p:tgtEl>
                      <p:spTgt spid="1028"/>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28"/>
                  </p:tgtEl>
                </p:cond>
              </p:nextCondLst>
            </p:seq>
          </p:childTnLst>
        </p:cTn>
      </p:par>
    </p:tnLst>
    <p:bldLst>
      <p:bldP spid="8" grpId="0" animBg="1"/>
      <p:bldP spid="8" grpId="1" animBg="1"/>
      <p:bldP spid="9" grpId="0" animBg="1"/>
      <p:bldP spid="9" grpId="1" animBg="1"/>
      <p:bldP spid="10" grpId="0" animBg="1"/>
      <p:bldP spid="10"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4624"/>
            <a:ext cx="7239000" cy="4846320"/>
          </a:xfrm>
        </p:spPr>
        <p:txBody>
          <a:bodyPr/>
          <a:lstStyle/>
          <a:p>
            <a:r>
              <a:rPr lang="en-CA" sz="2200" dirty="0" smtClean="0"/>
              <a:t>It is essential to ask about symptoms of hypoglycemia. </a:t>
            </a:r>
          </a:p>
          <a:p>
            <a:r>
              <a:rPr lang="en-CA" sz="2200" dirty="0" smtClean="0"/>
              <a:t>Patients may experience these symptoms without having documented low blood sugar measurements.</a:t>
            </a:r>
          </a:p>
          <a:p>
            <a:r>
              <a:rPr lang="en-CA" sz="2200" dirty="0" smtClean="0"/>
              <a:t>You will need to take the presence of these symptoms into consideration when adjusting insulin. </a:t>
            </a:r>
          </a:p>
          <a:p>
            <a:r>
              <a:rPr lang="en-CA" sz="2200" dirty="0" smtClean="0"/>
              <a:t>What questions should be asked on history?</a:t>
            </a:r>
          </a:p>
          <a:p>
            <a:pPr marL="0" indent="0">
              <a:buNone/>
            </a:pPr>
            <a:endParaRPr lang="en-CA" dirty="0" smtClean="0"/>
          </a:p>
          <a:p>
            <a:pPr marL="0" indent="0">
              <a:buNone/>
            </a:pPr>
            <a:endParaRPr lang="en-CA" dirty="0" smtClean="0"/>
          </a:p>
        </p:txBody>
      </p:sp>
      <p:sp>
        <p:nvSpPr>
          <p:cNvPr id="9" name="Answer"/>
          <p:cNvSpPr txBox="1"/>
          <p:nvPr/>
        </p:nvSpPr>
        <p:spPr>
          <a:xfrm>
            <a:off x="1547664" y="3140968"/>
            <a:ext cx="2304256" cy="3323987"/>
          </a:xfrm>
          <a:prstGeom prst="rect">
            <a:avLst/>
          </a:prstGeom>
          <a:solidFill>
            <a:srgbClr val="FFFFCC"/>
          </a:solidFill>
          <a:ln>
            <a:solidFill>
              <a:schemeClr val="tx1"/>
            </a:solidFill>
          </a:ln>
          <a:effectLst>
            <a:glow rad="63500">
              <a:schemeClr val="accent6">
                <a:satMod val="175000"/>
                <a:alpha val="40000"/>
              </a:schemeClr>
            </a:glow>
          </a:effectLst>
        </p:spPr>
        <p:txBody>
          <a:bodyPr wrap="square" rtlCol="0">
            <a:spAutoFit/>
          </a:bodyPr>
          <a:lstStyle/>
          <a:p>
            <a:r>
              <a:rPr lang="en-CA" b="1" dirty="0" smtClean="0"/>
              <a:t>SYMPTOMS</a:t>
            </a:r>
          </a:p>
          <a:p>
            <a:pPr marL="285750" indent="-285750">
              <a:buFont typeface="Arial" panose="020B0604020202020204" pitchFamily="34" charset="0"/>
              <a:buChar char="•"/>
            </a:pPr>
            <a:r>
              <a:rPr lang="en-CA" sz="1600" dirty="0" smtClean="0"/>
              <a:t>Sweating</a:t>
            </a:r>
          </a:p>
          <a:p>
            <a:pPr marL="285750" indent="-285750">
              <a:buFont typeface="Arial" panose="020B0604020202020204" pitchFamily="34" charset="0"/>
              <a:buChar char="•"/>
            </a:pPr>
            <a:r>
              <a:rPr lang="en-CA" sz="1600" dirty="0" smtClean="0"/>
              <a:t>Shaking/tremors</a:t>
            </a:r>
          </a:p>
          <a:p>
            <a:pPr marL="285750" indent="-285750">
              <a:buFont typeface="Arial" panose="020B0604020202020204" pitchFamily="34" charset="0"/>
              <a:buChar char="•"/>
            </a:pPr>
            <a:r>
              <a:rPr lang="en-CA" sz="1600" dirty="0" smtClean="0"/>
              <a:t>Confusion</a:t>
            </a:r>
          </a:p>
          <a:p>
            <a:pPr marL="285750" indent="-285750">
              <a:buFont typeface="Arial" panose="020B0604020202020204" pitchFamily="34" charset="0"/>
              <a:buChar char="•"/>
            </a:pPr>
            <a:r>
              <a:rPr lang="en-CA" sz="1600" dirty="0" smtClean="0"/>
              <a:t>Palpitations</a:t>
            </a:r>
          </a:p>
          <a:p>
            <a:pPr marL="285750" indent="-285750">
              <a:buFont typeface="Arial" panose="020B0604020202020204" pitchFamily="34" charset="0"/>
              <a:buChar char="•"/>
            </a:pPr>
            <a:r>
              <a:rPr lang="en-CA" sz="1600" dirty="0" smtClean="0"/>
              <a:t>Blurred vision</a:t>
            </a:r>
          </a:p>
          <a:p>
            <a:pPr marL="285750" indent="-285750">
              <a:buFont typeface="Arial" panose="020B0604020202020204" pitchFamily="34" charset="0"/>
              <a:buChar char="•"/>
            </a:pPr>
            <a:r>
              <a:rPr lang="en-CA" sz="1600" dirty="0" smtClean="0"/>
              <a:t>Mood changes</a:t>
            </a:r>
          </a:p>
          <a:p>
            <a:pPr marL="285750" indent="-285750">
              <a:buFont typeface="Arial" panose="020B0604020202020204" pitchFamily="34" charset="0"/>
              <a:buChar char="•"/>
            </a:pPr>
            <a:r>
              <a:rPr lang="en-CA" sz="1600" dirty="0" err="1" smtClean="0"/>
              <a:t>Lightheadedness</a:t>
            </a:r>
            <a:endParaRPr lang="en-CA" sz="1600" dirty="0"/>
          </a:p>
          <a:p>
            <a:pPr marL="285750" indent="-285750">
              <a:buFont typeface="Arial" panose="020B0604020202020204" pitchFamily="34" charset="0"/>
              <a:buChar char="•"/>
            </a:pPr>
            <a:r>
              <a:rPr lang="en-CA" sz="1600" dirty="0" smtClean="0"/>
              <a:t>Seizures</a:t>
            </a:r>
          </a:p>
          <a:p>
            <a:pPr marL="285750" indent="-285750">
              <a:buFont typeface="Arial" panose="020B0604020202020204" pitchFamily="34" charset="0"/>
              <a:buChar char="•"/>
            </a:pPr>
            <a:r>
              <a:rPr lang="en-CA" sz="1600" dirty="0" smtClean="0"/>
              <a:t>LOC changes</a:t>
            </a:r>
          </a:p>
          <a:p>
            <a:pPr marL="285750" indent="-285750">
              <a:buFont typeface="Arial" panose="020B0604020202020204" pitchFamily="34" charset="0"/>
              <a:buChar char="•"/>
            </a:pPr>
            <a:r>
              <a:rPr lang="en-CA" sz="1600" dirty="0" smtClean="0"/>
              <a:t>How often do you get these symptoms?</a:t>
            </a:r>
          </a:p>
        </p:txBody>
      </p:sp>
      <p:sp>
        <p:nvSpPr>
          <p:cNvPr id="11" name="TextBox 10"/>
          <p:cNvSpPr txBox="1"/>
          <p:nvPr/>
        </p:nvSpPr>
        <p:spPr>
          <a:xfrm>
            <a:off x="18526" y="6557656"/>
            <a:ext cx="3563888" cy="276999"/>
          </a:xfrm>
          <a:prstGeom prst="rect">
            <a:avLst/>
          </a:prstGeom>
          <a:noFill/>
        </p:spPr>
        <p:txBody>
          <a:bodyPr wrap="square" rtlCol="0">
            <a:spAutoFit/>
          </a:bodyPr>
          <a:lstStyle/>
          <a:p>
            <a:r>
              <a:rPr lang="en-CA" sz="1200" dirty="0" smtClean="0"/>
              <a:t>Section 2: History-taking For Insulin Adjustment</a:t>
            </a:r>
            <a:endParaRPr lang="en-CA" sz="1200" dirty="0"/>
          </a:p>
        </p:txBody>
      </p:sp>
      <p:sp>
        <p:nvSpPr>
          <p:cNvPr id="13" name="Answer"/>
          <p:cNvSpPr txBox="1"/>
          <p:nvPr/>
        </p:nvSpPr>
        <p:spPr>
          <a:xfrm>
            <a:off x="3851920" y="3140968"/>
            <a:ext cx="2304256" cy="1600438"/>
          </a:xfrm>
          <a:prstGeom prst="rect">
            <a:avLst/>
          </a:prstGeom>
          <a:solidFill>
            <a:srgbClr val="FFFFCC"/>
          </a:solidFill>
          <a:ln>
            <a:solidFill>
              <a:schemeClr val="tx1"/>
            </a:solidFill>
          </a:ln>
          <a:effectLst>
            <a:glow rad="63500">
              <a:schemeClr val="accent6">
                <a:satMod val="175000"/>
                <a:alpha val="40000"/>
              </a:schemeClr>
            </a:glow>
          </a:effectLst>
        </p:spPr>
        <p:txBody>
          <a:bodyPr wrap="square" rtlCol="0">
            <a:spAutoFit/>
          </a:bodyPr>
          <a:lstStyle/>
          <a:p>
            <a:r>
              <a:rPr lang="en-CA" b="1" dirty="0" smtClean="0"/>
              <a:t>TREATMENT</a:t>
            </a:r>
            <a:endParaRPr lang="en-CA" dirty="0" smtClean="0"/>
          </a:p>
          <a:p>
            <a:pPr marL="285750" indent="-285750">
              <a:buFont typeface="Arial" panose="020B0604020202020204" pitchFamily="34" charset="0"/>
              <a:buChar char="•"/>
            </a:pPr>
            <a:r>
              <a:rPr lang="en-CA" sz="1600" dirty="0" smtClean="0"/>
              <a:t>What do you do when you have these symptoms </a:t>
            </a:r>
            <a:r>
              <a:rPr lang="en-CA" sz="1600" dirty="0"/>
              <a:t>(e.g. </a:t>
            </a:r>
            <a:r>
              <a:rPr lang="en-CA" sz="1600" dirty="0" smtClean="0"/>
              <a:t>orange juice)? </a:t>
            </a:r>
          </a:p>
          <a:p>
            <a:endParaRPr lang="en-CA" sz="1600" dirty="0" smtClean="0"/>
          </a:p>
        </p:txBody>
      </p:sp>
      <p:sp>
        <p:nvSpPr>
          <p:cNvPr id="14" name="Answer"/>
          <p:cNvSpPr txBox="1"/>
          <p:nvPr/>
        </p:nvSpPr>
        <p:spPr>
          <a:xfrm>
            <a:off x="3851920" y="4642044"/>
            <a:ext cx="2304256" cy="1828192"/>
          </a:xfrm>
          <a:prstGeom prst="rect">
            <a:avLst/>
          </a:prstGeom>
          <a:solidFill>
            <a:srgbClr val="FFFFCC"/>
          </a:solidFill>
          <a:ln>
            <a:solidFill>
              <a:schemeClr val="tx1"/>
            </a:solidFill>
          </a:ln>
          <a:effectLst>
            <a:glow rad="63500">
              <a:schemeClr val="accent6">
                <a:satMod val="175000"/>
                <a:alpha val="40000"/>
              </a:schemeClr>
            </a:glow>
          </a:effectLst>
        </p:spPr>
        <p:txBody>
          <a:bodyPr wrap="square" rtlCol="0">
            <a:spAutoFit/>
          </a:bodyPr>
          <a:lstStyle/>
          <a:p>
            <a:r>
              <a:rPr lang="en-CA" b="1" dirty="0" smtClean="0"/>
              <a:t>RISK</a:t>
            </a:r>
            <a:endParaRPr lang="en-CA" dirty="0" smtClean="0"/>
          </a:p>
          <a:p>
            <a:pPr marL="285750" indent="-285750">
              <a:buFont typeface="Arial" panose="020B0604020202020204" pitchFamily="34" charset="0"/>
              <a:buChar char="•"/>
            </a:pPr>
            <a:r>
              <a:rPr lang="en-CA" sz="1600" dirty="0" smtClean="0"/>
              <a:t>Do you drive or operate heavy machinery?</a:t>
            </a:r>
          </a:p>
          <a:p>
            <a:endParaRPr lang="en-CA" dirty="0" smtClean="0"/>
          </a:p>
          <a:p>
            <a:endParaRPr lang="en-CA" dirty="0" smtClean="0"/>
          </a:p>
        </p:txBody>
      </p:sp>
    </p:spTree>
    <p:extLst>
      <p:ext uri="{BB962C8B-B14F-4D97-AF65-F5344CB8AC3E}">
        <p14:creationId xmlns:p14="http://schemas.microsoft.com/office/powerpoint/2010/main" val="1428114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42920"/>
            <a:ext cx="7239000" cy="4846320"/>
          </a:xfrm>
        </p:spPr>
        <p:txBody>
          <a:bodyPr/>
          <a:lstStyle/>
          <a:p>
            <a:r>
              <a:rPr lang="en-CA" sz="2400" dirty="0" smtClean="0"/>
              <a:t>Hypoglycemia </a:t>
            </a:r>
            <a:r>
              <a:rPr lang="en-CA" sz="2400" dirty="0"/>
              <a:t>can be missed. </a:t>
            </a:r>
            <a:endParaRPr lang="en-CA" sz="2400" dirty="0" smtClean="0"/>
          </a:p>
          <a:p>
            <a:r>
              <a:rPr lang="en-CA" sz="2400" dirty="0" smtClean="0"/>
              <a:t>What </a:t>
            </a:r>
            <a:r>
              <a:rPr lang="en-CA" sz="2400" dirty="0"/>
              <a:t>are symptoms/evidence of “</a:t>
            </a:r>
            <a:r>
              <a:rPr lang="en-CA" sz="2400" b="1" dirty="0" smtClean="0"/>
              <a:t>subtle hypoglycemia</a:t>
            </a:r>
            <a:r>
              <a:rPr lang="en-CA" sz="2400" dirty="0" smtClean="0"/>
              <a:t>”?</a:t>
            </a:r>
            <a:endParaRPr lang="en-CA" sz="2400" dirty="0"/>
          </a:p>
          <a:p>
            <a:pPr marL="0" indent="0">
              <a:buNone/>
            </a:pPr>
            <a:endParaRPr lang="en-CA" dirty="0" smtClean="0"/>
          </a:p>
          <a:p>
            <a:pPr marL="0" indent="0">
              <a:buNone/>
            </a:pPr>
            <a:endParaRPr lang="en-CA" dirty="0" smtClean="0"/>
          </a:p>
        </p:txBody>
      </p:sp>
      <p:sp>
        <p:nvSpPr>
          <p:cNvPr id="9" name="Answer"/>
          <p:cNvSpPr txBox="1"/>
          <p:nvPr/>
        </p:nvSpPr>
        <p:spPr>
          <a:xfrm>
            <a:off x="1979712" y="2726918"/>
            <a:ext cx="3744416" cy="1754326"/>
          </a:xfrm>
          <a:prstGeom prst="rect">
            <a:avLst/>
          </a:prstGeom>
          <a:solidFill>
            <a:srgbClr val="FFFFCC"/>
          </a:solidFill>
          <a:ln>
            <a:solidFill>
              <a:schemeClr val="tx1"/>
            </a:solidFill>
          </a:ln>
          <a:effectLst>
            <a:glow rad="63500">
              <a:schemeClr val="accent6">
                <a:satMod val="175000"/>
                <a:alpha val="40000"/>
              </a:schemeClr>
            </a:glow>
          </a:effectLst>
        </p:spPr>
        <p:txBody>
          <a:bodyPr wrap="square" rtlCol="0">
            <a:spAutoFit/>
          </a:bodyPr>
          <a:lstStyle/>
          <a:p>
            <a:pPr marL="285750" indent="-285750">
              <a:buFont typeface="Arial" panose="020B0604020202020204" pitchFamily="34" charset="0"/>
              <a:buChar char="•"/>
            </a:pPr>
            <a:r>
              <a:rPr lang="en-CA" dirty="0" smtClean="0"/>
              <a:t>Nightmares.</a:t>
            </a:r>
          </a:p>
          <a:p>
            <a:pPr marL="285750" indent="-285750">
              <a:buFont typeface="Arial" panose="020B0604020202020204" pitchFamily="34" charset="0"/>
              <a:buChar char="•"/>
            </a:pPr>
            <a:r>
              <a:rPr lang="en-CA" dirty="0" smtClean="0"/>
              <a:t>Restless sleep.</a:t>
            </a:r>
          </a:p>
          <a:p>
            <a:pPr marL="285750" indent="-285750">
              <a:buFont typeface="Arial" panose="020B0604020202020204" pitchFamily="34" charset="0"/>
              <a:buChar char="•"/>
            </a:pPr>
            <a:r>
              <a:rPr lang="en-CA" dirty="0" smtClean="0"/>
              <a:t>Awakening with headaches.</a:t>
            </a:r>
          </a:p>
          <a:p>
            <a:pPr marL="285750" indent="-285750">
              <a:buFont typeface="Arial" panose="020B0604020202020204" pitchFamily="34" charset="0"/>
              <a:buChar char="•"/>
            </a:pPr>
            <a:r>
              <a:rPr lang="en-CA" dirty="0" smtClean="0"/>
              <a:t>Nocturnal sweats.</a:t>
            </a:r>
          </a:p>
          <a:p>
            <a:pPr marL="285750" indent="-285750">
              <a:buFont typeface="Arial" panose="020B0604020202020204" pitchFamily="34" charset="0"/>
              <a:buChar char="•"/>
            </a:pPr>
            <a:r>
              <a:rPr lang="en-CA" dirty="0" smtClean="0"/>
              <a:t>Abrupt rise in am glucose.</a:t>
            </a:r>
          </a:p>
          <a:p>
            <a:endParaRPr lang="en-CA" dirty="0" smtClean="0"/>
          </a:p>
        </p:txBody>
      </p:sp>
      <p:sp>
        <p:nvSpPr>
          <p:cNvPr id="11" name="TextBox 10"/>
          <p:cNvSpPr txBox="1"/>
          <p:nvPr/>
        </p:nvSpPr>
        <p:spPr>
          <a:xfrm>
            <a:off x="0" y="6581001"/>
            <a:ext cx="3563888" cy="276999"/>
          </a:xfrm>
          <a:prstGeom prst="rect">
            <a:avLst/>
          </a:prstGeom>
          <a:noFill/>
        </p:spPr>
        <p:txBody>
          <a:bodyPr wrap="square" rtlCol="0">
            <a:spAutoFit/>
          </a:bodyPr>
          <a:lstStyle/>
          <a:p>
            <a:r>
              <a:rPr lang="en-CA" sz="1200" dirty="0" smtClean="0"/>
              <a:t>Section 2: History-taking For Insulin Adjustment</a:t>
            </a:r>
            <a:endParaRPr lang="en-CA" sz="1200" dirty="0"/>
          </a:p>
        </p:txBody>
      </p:sp>
    </p:spTree>
    <p:extLst>
      <p:ext uri="{BB962C8B-B14F-4D97-AF65-F5344CB8AC3E}">
        <p14:creationId xmlns:p14="http://schemas.microsoft.com/office/powerpoint/2010/main" val="25409220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104544"/>
            <a:ext cx="7239000" cy="4846320"/>
          </a:xfrm>
        </p:spPr>
        <p:txBody>
          <a:bodyPr/>
          <a:lstStyle/>
          <a:p>
            <a:pPr marL="114300" indent="0">
              <a:buNone/>
            </a:pPr>
            <a:r>
              <a:rPr lang="en-CA" dirty="0" smtClean="0"/>
              <a:t> </a:t>
            </a:r>
          </a:p>
          <a:p>
            <a:pPr marL="114300" indent="0">
              <a:buNone/>
            </a:pPr>
            <a:endParaRPr lang="en-CA" dirty="0"/>
          </a:p>
        </p:txBody>
      </p:sp>
      <p:sp>
        <p:nvSpPr>
          <p:cNvPr id="5" name="TextBox 4"/>
          <p:cNvSpPr txBox="1"/>
          <p:nvPr/>
        </p:nvSpPr>
        <p:spPr>
          <a:xfrm>
            <a:off x="1115616" y="3789040"/>
            <a:ext cx="7128792" cy="2308324"/>
          </a:xfrm>
          <a:prstGeom prst="rect">
            <a:avLst/>
          </a:prstGeom>
          <a:noFill/>
        </p:spPr>
        <p:txBody>
          <a:bodyPr wrap="square" rtlCol="0">
            <a:spAutoFit/>
          </a:bodyPr>
          <a:lstStyle/>
          <a:p>
            <a:r>
              <a:rPr lang="en-CA" dirty="0" smtClean="0"/>
              <a:t>Avoiding hypoglycemia is the priority.</a:t>
            </a:r>
          </a:p>
          <a:p>
            <a:endParaRPr lang="en-CA" dirty="0" smtClean="0"/>
          </a:p>
          <a:p>
            <a:r>
              <a:rPr lang="en-CA" dirty="0" smtClean="0"/>
              <a:t>In addition to being dangerous, hypoglycemic episodes are very unpleasant for patients. </a:t>
            </a:r>
          </a:p>
          <a:p>
            <a:endParaRPr lang="en-CA" dirty="0" smtClean="0"/>
          </a:p>
          <a:p>
            <a:r>
              <a:rPr lang="en-CA" dirty="0" smtClean="0"/>
              <a:t>Optimizing glycemic control may be difficult after a hypoglycemic episode. </a:t>
            </a:r>
            <a:r>
              <a:rPr lang="en-CA" dirty="0"/>
              <a:t>P</a:t>
            </a:r>
            <a:r>
              <a:rPr lang="en-CA" dirty="0" smtClean="0"/>
              <a:t>atients may fear a recurrence and consequently not adhere to their anti-hyperglycemic regimen.</a:t>
            </a:r>
          </a:p>
        </p:txBody>
      </p:sp>
      <p:sp>
        <p:nvSpPr>
          <p:cNvPr id="7" name="TextBox 6"/>
          <p:cNvSpPr txBox="1"/>
          <p:nvPr/>
        </p:nvSpPr>
        <p:spPr>
          <a:xfrm>
            <a:off x="0" y="6581001"/>
            <a:ext cx="3563888" cy="276999"/>
          </a:xfrm>
          <a:prstGeom prst="rect">
            <a:avLst/>
          </a:prstGeom>
          <a:noFill/>
        </p:spPr>
        <p:txBody>
          <a:bodyPr wrap="square" rtlCol="0">
            <a:spAutoFit/>
          </a:bodyPr>
          <a:lstStyle/>
          <a:p>
            <a:r>
              <a:rPr lang="en-CA" sz="1200" dirty="0" smtClean="0"/>
              <a:t>Section 2: History-taking For Insulin Adjustment</a:t>
            </a:r>
            <a:endParaRPr lang="en-CA" sz="1200" dirty="0"/>
          </a:p>
        </p:txBody>
      </p:sp>
      <p:pic>
        <p:nvPicPr>
          <p:cNvPr id="4098" name="Picture 2" descr="C:\Users\Narendra\AppData\Local\Microsoft\Windows\INetCache\IE\8H4EQTLT\warning-sign1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908719"/>
            <a:ext cx="3048000"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3431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36912"/>
            <a:ext cx="8229600" cy="1143000"/>
          </a:xfrm>
        </p:spPr>
        <p:txBody>
          <a:bodyPr>
            <a:normAutofit fontScale="90000"/>
          </a:bodyPr>
          <a:lstStyle/>
          <a:p>
            <a:r>
              <a:rPr lang="en-CA" dirty="0" smtClean="0">
                <a:latin typeface="Andalus" panose="02020603050405020304" pitchFamily="18" charset="-78"/>
                <a:cs typeface="Andalus" panose="02020603050405020304" pitchFamily="18" charset="-78"/>
              </a:rPr>
              <a:t>Section III: Glycemic Targets in T2DM</a:t>
            </a:r>
            <a:endParaRPr lang="en-CA" dirty="0"/>
          </a:p>
        </p:txBody>
      </p:sp>
    </p:spTree>
    <p:extLst>
      <p:ext uri="{BB962C8B-B14F-4D97-AF65-F5344CB8AC3E}">
        <p14:creationId xmlns:p14="http://schemas.microsoft.com/office/powerpoint/2010/main" val="40057231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104544"/>
            <a:ext cx="7239000" cy="4846320"/>
          </a:xfrm>
        </p:spPr>
        <p:txBody>
          <a:bodyPr/>
          <a:lstStyle/>
          <a:p>
            <a:pPr marL="114300" indent="0">
              <a:buNone/>
            </a:pPr>
            <a:r>
              <a:rPr lang="en-CA" dirty="0" smtClean="0"/>
              <a:t> </a:t>
            </a:r>
          </a:p>
          <a:p>
            <a:pPr marL="114300" indent="0">
              <a:buNone/>
            </a:pPr>
            <a:endParaRPr lang="en-CA" dirty="0"/>
          </a:p>
        </p:txBody>
      </p:sp>
      <p:sp>
        <p:nvSpPr>
          <p:cNvPr id="7" name="TextBox 6"/>
          <p:cNvSpPr txBox="1"/>
          <p:nvPr/>
        </p:nvSpPr>
        <p:spPr>
          <a:xfrm>
            <a:off x="0" y="6581001"/>
            <a:ext cx="3240360" cy="276999"/>
          </a:xfrm>
          <a:prstGeom prst="rect">
            <a:avLst/>
          </a:prstGeom>
          <a:noFill/>
        </p:spPr>
        <p:txBody>
          <a:bodyPr wrap="square" rtlCol="0">
            <a:spAutoFit/>
          </a:bodyPr>
          <a:lstStyle/>
          <a:p>
            <a:r>
              <a:rPr lang="en-CA" sz="1200" dirty="0" smtClean="0"/>
              <a:t>Section 2: Glycemic Control Targets</a:t>
            </a:r>
            <a:endParaRPr lang="en-CA" sz="1200" dirty="0"/>
          </a:p>
        </p:txBody>
      </p:sp>
      <p:pic>
        <p:nvPicPr>
          <p:cNvPr id="2050" name="Picture 2" descr="C:\Users\Narendra\AppData\Local\Microsoft\Windows\INetCache\IE\8H4EQTLT\meal[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1484784"/>
            <a:ext cx="1656183" cy="149803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Narendra\AppData\Local\Microsoft\Windows\INetCache\IE\8H4EQTLT\clock-icon[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32328" y="1484784"/>
            <a:ext cx="1513108" cy="1508188"/>
          </a:xfrm>
          <a:prstGeom prst="rect">
            <a:avLst/>
          </a:prstGeom>
          <a:noFill/>
          <a:extLst>
            <a:ext uri="{909E8E84-426E-40DD-AFC4-6F175D3DCCD1}">
              <a14:hiddenFill xmlns:a14="http://schemas.microsoft.com/office/drawing/2010/main">
                <a:solidFill>
                  <a:srgbClr val="FFFFFF"/>
                </a:solidFill>
              </a14:hiddenFill>
            </a:ext>
          </a:extLst>
        </p:spPr>
      </p:pic>
      <p:pic>
        <p:nvPicPr>
          <p:cNvPr id="3075" name="Pre-meal check" descr="C:\Users\Narendra\AppData\Local\Microsoft\Windows\INetCache\IE\8W6S1Q3X\check-mark[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1420150"/>
            <a:ext cx="1651716" cy="148445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Narendra\AppData\Local\Microsoft\Windows\INetCache\IE\8H4EQTLT\meal[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159233"/>
            <a:ext cx="1656183" cy="149803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Narendra\AppData\Local\Microsoft\Windows\INetCache\IE\8H4EQTLT\clock-icon[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67352" y="3133441"/>
            <a:ext cx="1513108" cy="1508188"/>
          </a:xfrm>
          <a:prstGeom prst="rect">
            <a:avLst/>
          </a:prstGeom>
          <a:noFill/>
          <a:extLst>
            <a:ext uri="{909E8E84-426E-40DD-AFC4-6F175D3DCCD1}">
              <a14:hiddenFill xmlns:a14="http://schemas.microsoft.com/office/drawing/2010/main">
                <a:solidFill>
                  <a:srgbClr val="FFFFFF"/>
                </a:solidFill>
              </a14:hiddenFill>
            </a:ext>
          </a:extLst>
        </p:spPr>
      </p:pic>
      <p:pic>
        <p:nvPicPr>
          <p:cNvPr id="12" name="Post check" descr="C:\Users\Narendra\AppData\Local\Microsoft\Windows\INetCache\IE\8W6S1Q3X\check-mark[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3928" y="3050522"/>
            <a:ext cx="1651716" cy="148445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Narendra\AppData\Local\Microsoft\Windows\INetCache\IE\J1X4TDV0\Sugar_Paper_Black_Calendar[1].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308" y="4717010"/>
            <a:ext cx="2204044" cy="220404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Users\Narendra\AppData\Local\Microsoft\Windows\INetCache\IE\8H4EQTLT\clock-icon[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32328" y="4744842"/>
            <a:ext cx="1513108" cy="1508188"/>
          </a:xfrm>
          <a:prstGeom prst="rect">
            <a:avLst/>
          </a:prstGeom>
          <a:noFill/>
          <a:extLst>
            <a:ext uri="{909E8E84-426E-40DD-AFC4-6F175D3DCCD1}">
              <a14:hiddenFill xmlns:a14="http://schemas.microsoft.com/office/drawing/2010/main">
                <a:solidFill>
                  <a:srgbClr val="FFFFFF"/>
                </a:solidFill>
              </a14:hiddenFill>
            </a:ext>
          </a:extLst>
        </p:spPr>
      </p:pic>
      <p:pic>
        <p:nvPicPr>
          <p:cNvPr id="17" name="HbA1C" descr="C:\Users\Narendra\AppData\Local\Microsoft\Windows\INetCache\IE\8W6S1Q3X\check-mark[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5456" y="4768576"/>
            <a:ext cx="1651716" cy="14844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37084" y="260648"/>
            <a:ext cx="5373644" cy="646331"/>
          </a:xfrm>
          <a:prstGeom prst="rect">
            <a:avLst/>
          </a:prstGeom>
          <a:noFill/>
        </p:spPr>
        <p:txBody>
          <a:bodyPr wrap="square" rtlCol="0">
            <a:spAutoFit/>
          </a:bodyPr>
          <a:lstStyle/>
          <a:p>
            <a:r>
              <a:rPr lang="en-CA" dirty="0" smtClean="0"/>
              <a:t>Click each check mark to see the type of glucose monitoring and the recommendation.</a:t>
            </a:r>
            <a:endParaRPr lang="en-CA" dirty="0"/>
          </a:p>
        </p:txBody>
      </p:sp>
      <p:sp>
        <p:nvSpPr>
          <p:cNvPr id="8" name="TextBox 7"/>
          <p:cNvSpPr txBox="1"/>
          <p:nvPr/>
        </p:nvSpPr>
        <p:spPr>
          <a:xfrm>
            <a:off x="5964128" y="1915712"/>
            <a:ext cx="2088232" cy="646331"/>
          </a:xfrm>
          <a:prstGeom prst="rect">
            <a:avLst/>
          </a:prstGeom>
          <a:solidFill>
            <a:srgbClr val="FFFFCC"/>
          </a:solidFill>
          <a:ln>
            <a:solidFill>
              <a:schemeClr val="tx1"/>
            </a:solidFill>
          </a:ln>
          <a:effectLst>
            <a:glow rad="63500">
              <a:schemeClr val="accent6">
                <a:satMod val="175000"/>
                <a:alpha val="40000"/>
              </a:schemeClr>
            </a:glow>
          </a:effectLst>
        </p:spPr>
        <p:txBody>
          <a:bodyPr wrap="square" rtlCol="0">
            <a:spAutoFit/>
          </a:bodyPr>
          <a:lstStyle/>
          <a:p>
            <a:r>
              <a:rPr lang="en-CA" b="1" dirty="0" smtClean="0"/>
              <a:t>Pre-meal/fasting: </a:t>
            </a:r>
            <a:r>
              <a:rPr lang="en-CA" dirty="0" smtClean="0"/>
              <a:t>4.0 – 7.0 </a:t>
            </a:r>
            <a:r>
              <a:rPr lang="en-CA" dirty="0" err="1" smtClean="0"/>
              <a:t>mmol</a:t>
            </a:r>
            <a:r>
              <a:rPr lang="en-CA" dirty="0" smtClean="0"/>
              <a:t>/L</a:t>
            </a:r>
            <a:endParaRPr lang="en-CA" b="1" dirty="0"/>
          </a:p>
        </p:txBody>
      </p:sp>
      <p:sp>
        <p:nvSpPr>
          <p:cNvPr id="21" name="TextBox 20"/>
          <p:cNvSpPr txBox="1"/>
          <p:nvPr/>
        </p:nvSpPr>
        <p:spPr>
          <a:xfrm>
            <a:off x="5964128" y="3326795"/>
            <a:ext cx="2088232" cy="923330"/>
          </a:xfrm>
          <a:prstGeom prst="rect">
            <a:avLst/>
          </a:prstGeom>
          <a:solidFill>
            <a:srgbClr val="FFFFCC"/>
          </a:solidFill>
          <a:ln>
            <a:solidFill>
              <a:schemeClr val="tx1"/>
            </a:solidFill>
          </a:ln>
          <a:effectLst>
            <a:glow rad="63500">
              <a:schemeClr val="accent6">
                <a:satMod val="175000"/>
                <a:alpha val="40000"/>
              </a:schemeClr>
            </a:glow>
          </a:effectLst>
        </p:spPr>
        <p:txBody>
          <a:bodyPr wrap="square" rtlCol="0">
            <a:spAutoFit/>
          </a:bodyPr>
          <a:lstStyle/>
          <a:p>
            <a:r>
              <a:rPr lang="en-CA" b="1" dirty="0" smtClean="0"/>
              <a:t>2-hour post-prandial: </a:t>
            </a:r>
            <a:r>
              <a:rPr lang="en-CA" dirty="0" smtClean="0"/>
              <a:t>5.0 – 10.0 </a:t>
            </a:r>
            <a:r>
              <a:rPr lang="en-CA" dirty="0" err="1" smtClean="0"/>
              <a:t>mmol</a:t>
            </a:r>
            <a:r>
              <a:rPr lang="en-CA" dirty="0" smtClean="0"/>
              <a:t>/L</a:t>
            </a:r>
            <a:endParaRPr lang="en-CA" b="1" dirty="0"/>
          </a:p>
        </p:txBody>
      </p:sp>
      <p:sp>
        <p:nvSpPr>
          <p:cNvPr id="22" name="TextBox 21"/>
          <p:cNvSpPr txBox="1"/>
          <p:nvPr/>
        </p:nvSpPr>
        <p:spPr>
          <a:xfrm>
            <a:off x="5947960" y="5013176"/>
            <a:ext cx="2088232" cy="369332"/>
          </a:xfrm>
          <a:prstGeom prst="rect">
            <a:avLst/>
          </a:prstGeom>
          <a:solidFill>
            <a:srgbClr val="FFFFCC"/>
          </a:solidFill>
          <a:ln>
            <a:solidFill>
              <a:schemeClr val="tx1"/>
            </a:solidFill>
          </a:ln>
          <a:effectLst>
            <a:glow rad="63500">
              <a:schemeClr val="accent6">
                <a:satMod val="175000"/>
                <a:alpha val="40000"/>
              </a:schemeClr>
            </a:glow>
          </a:effectLst>
        </p:spPr>
        <p:txBody>
          <a:bodyPr wrap="square" rtlCol="0">
            <a:spAutoFit/>
          </a:bodyPr>
          <a:lstStyle/>
          <a:p>
            <a:r>
              <a:rPr lang="en-CA" b="1" dirty="0" smtClean="0"/>
              <a:t>HbA1C: </a:t>
            </a:r>
            <a:r>
              <a:rPr lang="en-CA" dirty="0" smtClean="0"/>
              <a:t>≤ 7.0%</a:t>
            </a:r>
            <a:r>
              <a:rPr lang="en-CA" b="1" dirty="0" smtClean="0"/>
              <a:t>  </a:t>
            </a:r>
            <a:endParaRPr lang="en-CA" b="1" dirty="0"/>
          </a:p>
        </p:txBody>
      </p:sp>
    </p:spTree>
    <p:extLst>
      <p:ext uri="{BB962C8B-B14F-4D97-AF65-F5344CB8AC3E}">
        <p14:creationId xmlns:p14="http://schemas.microsoft.com/office/powerpoint/2010/main" val="12397647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07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3075"/>
                  </p:tgtEl>
                </p:cond>
              </p:nextCondLst>
            </p:seq>
            <p:seq concurrent="1" nextAc="seek">
              <p:cTn id="11" restart="whenNotActive" fill="hold" evtFilter="cancelBubble" nodeType="interactiveSeq">
                <p:stCondLst>
                  <p:cond evt="onClick" delay="0">
                    <p:tgtEl>
                      <p:spTgt spid="12"/>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0" restart="whenNotActive" fill="hold" evtFilter="cancelBubble" nodeType="interactiveSeq">
                <p:stCondLst>
                  <p:cond evt="onClick" delay="0">
                    <p:tgtEl>
                      <p:spTgt spid="17"/>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bldLst>
      <p:bldP spid="8" grpId="0" animBg="1"/>
      <p:bldP spid="8" grpId="1" animBg="1"/>
      <p:bldP spid="21" grpId="0" animBg="1"/>
      <p:bldP spid="21" grpId="1" animBg="1"/>
      <p:bldP spid="22" grpId="0" animBg="1"/>
      <p:bldP spid="22"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104544"/>
            <a:ext cx="7239000" cy="4846320"/>
          </a:xfrm>
        </p:spPr>
        <p:txBody>
          <a:bodyPr/>
          <a:lstStyle/>
          <a:p>
            <a:pPr marL="114300" indent="0">
              <a:buNone/>
            </a:pPr>
            <a:r>
              <a:rPr lang="en-CA" dirty="0" smtClean="0"/>
              <a:t> </a:t>
            </a:r>
          </a:p>
          <a:p>
            <a:pPr marL="114300" indent="0">
              <a:buNone/>
            </a:pPr>
            <a:endParaRPr lang="en-CA" dirty="0"/>
          </a:p>
        </p:txBody>
      </p:sp>
      <p:sp>
        <p:nvSpPr>
          <p:cNvPr id="5" name="TextBox 4"/>
          <p:cNvSpPr txBox="1"/>
          <p:nvPr/>
        </p:nvSpPr>
        <p:spPr>
          <a:xfrm>
            <a:off x="1115616" y="3789040"/>
            <a:ext cx="7128792" cy="1754326"/>
          </a:xfrm>
          <a:prstGeom prst="rect">
            <a:avLst/>
          </a:prstGeom>
          <a:noFill/>
        </p:spPr>
        <p:txBody>
          <a:bodyPr wrap="square" rtlCol="0">
            <a:spAutoFit/>
          </a:bodyPr>
          <a:lstStyle/>
          <a:p>
            <a:r>
              <a:rPr lang="en-CA" dirty="0" smtClean="0"/>
              <a:t>Must balance the specified targets (previous slide) with hypoglycemic risk (e.g. these would be too low for an elderly patient). </a:t>
            </a:r>
          </a:p>
          <a:p>
            <a:endParaRPr lang="en-CA" dirty="0"/>
          </a:p>
          <a:p>
            <a:r>
              <a:rPr lang="en-CA" dirty="0" smtClean="0"/>
              <a:t>Target may vary according to other patient characteristics. See </a:t>
            </a:r>
            <a:r>
              <a:rPr lang="en-CA" dirty="0" smtClean="0">
                <a:hlinkClick r:id="rId3"/>
              </a:rPr>
              <a:t>http://guidelines.diabetes.ca/Browse/Chapter8</a:t>
            </a:r>
            <a:r>
              <a:rPr lang="en-CA" dirty="0" smtClean="0"/>
              <a:t> for details.</a:t>
            </a:r>
            <a:endParaRPr lang="en-CA" dirty="0"/>
          </a:p>
        </p:txBody>
      </p:sp>
      <p:sp>
        <p:nvSpPr>
          <p:cNvPr id="7" name="TextBox 6"/>
          <p:cNvSpPr txBox="1"/>
          <p:nvPr/>
        </p:nvSpPr>
        <p:spPr>
          <a:xfrm>
            <a:off x="0" y="6581001"/>
            <a:ext cx="3240360" cy="276999"/>
          </a:xfrm>
          <a:prstGeom prst="rect">
            <a:avLst/>
          </a:prstGeom>
          <a:noFill/>
        </p:spPr>
        <p:txBody>
          <a:bodyPr wrap="square" rtlCol="0">
            <a:spAutoFit/>
          </a:bodyPr>
          <a:lstStyle/>
          <a:p>
            <a:r>
              <a:rPr lang="en-CA" sz="1200" dirty="0" smtClean="0"/>
              <a:t>Section 2: Glycemic Control Targets</a:t>
            </a:r>
            <a:endParaRPr lang="en-CA" sz="1200" dirty="0"/>
          </a:p>
        </p:txBody>
      </p:sp>
      <p:pic>
        <p:nvPicPr>
          <p:cNvPr id="4098" name="Picture 2" descr="C:\Users\Narendra\AppData\Local\Microsoft\Windows\INetCache\IE\8H4EQTLT\warning-sign11[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776" y="908719"/>
            <a:ext cx="3048000"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34013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Avoid tight glycemic control</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2443242427"/>
              </p:ext>
            </p:extLst>
          </p:nvPr>
        </p:nvGraphicFramePr>
        <p:xfrm>
          <a:off x="35496" y="1700808"/>
          <a:ext cx="8064896" cy="4759960"/>
        </p:xfrm>
        <a:graphic>
          <a:graphicData uri="http://schemas.openxmlformats.org/drawingml/2006/table">
            <a:tbl>
              <a:tblPr firstRow="1" bandRow="1">
                <a:tableStyleId>{5C22544A-7EE6-4342-B048-85BDC9FD1C3A}</a:tableStyleId>
              </a:tblPr>
              <a:tblGrid>
                <a:gridCol w="1872208"/>
                <a:gridCol w="6192688"/>
              </a:tblGrid>
              <a:tr h="370840">
                <a:tc>
                  <a:txBody>
                    <a:bodyPr/>
                    <a:lstStyle/>
                    <a:p>
                      <a:endParaRPr lang="en-CA" dirty="0"/>
                    </a:p>
                  </a:txBody>
                  <a:tcPr/>
                </a:tc>
                <a:tc>
                  <a:txBody>
                    <a:bodyPr/>
                    <a:lstStyle/>
                    <a:p>
                      <a:endParaRPr lang="en-CA" dirty="0"/>
                    </a:p>
                  </a:txBody>
                  <a:tcPr/>
                </a:tc>
              </a:tr>
              <a:tr h="370840">
                <a:tc>
                  <a:txBody>
                    <a:bodyPr/>
                    <a:lstStyle/>
                    <a:p>
                      <a:r>
                        <a:rPr lang="en-CA" dirty="0" smtClean="0"/>
                        <a:t>ACCORD Trial</a:t>
                      </a:r>
                    </a:p>
                    <a:p>
                      <a:r>
                        <a:rPr lang="en-CA" dirty="0" smtClean="0"/>
                        <a:t>NEJM 2011</a:t>
                      </a:r>
                      <a:r>
                        <a:rPr lang="en-CA" baseline="0" dirty="0" smtClean="0"/>
                        <a:t> </a:t>
                      </a:r>
                      <a:endParaRPr lang="en-CA" dirty="0"/>
                    </a:p>
                  </a:txBody>
                  <a:tcPr/>
                </a:tc>
                <a:tc>
                  <a:txBody>
                    <a:bodyPr/>
                    <a:lstStyle/>
                    <a:p>
                      <a:pPr marL="285750" indent="-285750">
                        <a:buFont typeface="Arial" panose="020B0604020202020204" pitchFamily="34" charset="0"/>
                        <a:buChar char="•"/>
                      </a:pPr>
                      <a:r>
                        <a:rPr lang="en-CA" dirty="0" smtClean="0"/>
                        <a:t>Comparison of intensive</a:t>
                      </a:r>
                      <a:r>
                        <a:rPr lang="en-CA" baseline="0" dirty="0" smtClean="0"/>
                        <a:t> therapy (HbA1C target &lt; 6.0%) vs. standard therapy (HbA1C  target 7.0-7.9%). </a:t>
                      </a:r>
                    </a:p>
                    <a:p>
                      <a:pPr marL="285750" indent="-285750">
                        <a:buFont typeface="Arial" panose="020B0604020202020204" pitchFamily="34" charset="0"/>
                        <a:buChar char="•"/>
                      </a:pPr>
                      <a:r>
                        <a:rPr lang="en-CA" baseline="0" dirty="0" smtClean="0"/>
                        <a:t>No significant difference in cardiovascular events.</a:t>
                      </a:r>
                    </a:p>
                    <a:p>
                      <a:pPr marL="285750" indent="-285750">
                        <a:buFont typeface="Arial" panose="020B0604020202020204" pitchFamily="34" charset="0"/>
                        <a:buChar char="•"/>
                      </a:pPr>
                      <a:r>
                        <a:rPr lang="en-CA" b="1" baseline="0" dirty="0" smtClean="0"/>
                        <a:t>Increased 5-year mortality </a:t>
                      </a:r>
                      <a:r>
                        <a:rPr lang="en-CA" b="0" baseline="0" dirty="0" smtClean="0"/>
                        <a:t>in intensive therapy group vs. standard therapy group.</a:t>
                      </a:r>
                      <a:endParaRPr lang="en-CA" dirty="0"/>
                    </a:p>
                  </a:txBody>
                  <a:tcPr/>
                </a:tc>
              </a:tr>
              <a:tr h="370840">
                <a:tc>
                  <a:txBody>
                    <a:bodyPr/>
                    <a:lstStyle/>
                    <a:p>
                      <a:r>
                        <a:rPr lang="en-CA" dirty="0" smtClean="0"/>
                        <a:t>VADT Trial (Follow-up)</a:t>
                      </a:r>
                    </a:p>
                    <a:p>
                      <a:r>
                        <a:rPr lang="en-CA" dirty="0" smtClean="0"/>
                        <a:t>NEJM</a:t>
                      </a:r>
                      <a:r>
                        <a:rPr lang="en-CA" baseline="0" dirty="0" smtClean="0"/>
                        <a:t> 2015 </a:t>
                      </a:r>
                      <a:endParaRPr lang="en-CA" dirty="0"/>
                    </a:p>
                  </a:txBody>
                  <a:tcPr/>
                </a:tc>
                <a:tc>
                  <a:txBody>
                    <a:bodyPr/>
                    <a:lstStyle/>
                    <a:p>
                      <a:pPr marL="285750" indent="-285750">
                        <a:buFont typeface="Arial" panose="020B0604020202020204" pitchFamily="34" charset="0"/>
                        <a:buChar char="•"/>
                      </a:pPr>
                      <a:r>
                        <a:rPr lang="en-CA" dirty="0" smtClean="0"/>
                        <a:t>Comparison of intensive</a:t>
                      </a:r>
                      <a:r>
                        <a:rPr lang="en-CA" baseline="0" dirty="0" smtClean="0"/>
                        <a:t> therapy vs. standard therapy with follow-up after 10 years. </a:t>
                      </a:r>
                    </a:p>
                    <a:p>
                      <a:pPr marL="285750" indent="-285750">
                        <a:buFont typeface="Arial" panose="020B0604020202020204" pitchFamily="34" charset="0"/>
                        <a:buChar char="•"/>
                      </a:pPr>
                      <a:r>
                        <a:rPr lang="en-CA" baseline="0" dirty="0" smtClean="0"/>
                        <a:t>Lower risk of primary outcome (time to first cardiovascular event) in intensive group, but </a:t>
                      </a:r>
                      <a:r>
                        <a:rPr lang="en-CA" b="1" baseline="0" dirty="0" smtClean="0"/>
                        <a:t>no change</a:t>
                      </a:r>
                      <a:r>
                        <a:rPr lang="en-CA" b="0" baseline="0" dirty="0" smtClean="0"/>
                        <a:t> in cardiovascular or total mortality.</a:t>
                      </a:r>
                      <a:endParaRPr lang="en-CA" dirty="0"/>
                    </a:p>
                  </a:txBody>
                  <a:tcPr/>
                </a:tc>
              </a:tr>
              <a:tr h="370840">
                <a:tc>
                  <a:txBody>
                    <a:bodyPr/>
                    <a:lstStyle/>
                    <a:p>
                      <a:r>
                        <a:rPr lang="en-CA" dirty="0" smtClean="0"/>
                        <a:t>Glycemic Control and Excess Mortality in T1DM (NEJM 2014) </a:t>
                      </a:r>
                      <a:endParaRPr lang="en-CA" dirty="0"/>
                    </a:p>
                  </a:txBody>
                  <a:tcPr/>
                </a:tc>
                <a:tc>
                  <a:txBody>
                    <a:bodyPr/>
                    <a:lstStyle/>
                    <a:p>
                      <a:pPr marL="285750" indent="-285750">
                        <a:buFont typeface="Arial" panose="020B0604020202020204" pitchFamily="34" charset="0"/>
                        <a:buChar char="•"/>
                      </a:pPr>
                      <a:r>
                        <a:rPr lang="en-CA" b="1" dirty="0" smtClean="0"/>
                        <a:t>Increased</a:t>
                      </a:r>
                      <a:r>
                        <a:rPr lang="en-CA" b="1" baseline="0" dirty="0" smtClean="0"/>
                        <a:t> all-cause and cardiovascular mortality </a:t>
                      </a:r>
                      <a:r>
                        <a:rPr lang="en-CA" baseline="0" dirty="0" smtClean="0"/>
                        <a:t>among patients with T1DM and HbA1C &lt; 6.9% compared to both the general population and diabetic patients with poor glycemic control.</a:t>
                      </a:r>
                      <a:endParaRPr lang="en-CA" dirty="0"/>
                    </a:p>
                  </a:txBody>
                  <a:tcPr/>
                </a:tc>
              </a:tr>
            </a:tbl>
          </a:graphicData>
        </a:graphic>
      </p:graphicFrame>
    </p:spTree>
    <p:extLst>
      <p:ext uri="{BB962C8B-B14F-4D97-AF65-F5344CB8AC3E}">
        <p14:creationId xmlns:p14="http://schemas.microsoft.com/office/powerpoint/2010/main" val="34841057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492896"/>
            <a:ext cx="7776864" cy="1143000"/>
          </a:xfrm>
        </p:spPr>
        <p:txBody>
          <a:bodyPr>
            <a:normAutofit fontScale="90000"/>
          </a:bodyPr>
          <a:lstStyle/>
          <a:p>
            <a:r>
              <a:rPr lang="en-CA" b="1" dirty="0" smtClean="0">
                <a:latin typeface="Andalus" panose="02020603050405020304" pitchFamily="18" charset="-78"/>
                <a:cs typeface="Andalus" panose="02020603050405020304" pitchFamily="18" charset="-78"/>
              </a:rPr>
              <a:t>Section IV: Starting Insulin Therapy in Type 2 Diabetes </a:t>
            </a:r>
            <a:endParaRPr lang="en-CA" b="1" dirty="0">
              <a:latin typeface="Andalus" panose="02020603050405020304" pitchFamily="18" charset="-78"/>
              <a:cs typeface="Andalus" panose="02020603050405020304" pitchFamily="18" charset="-78"/>
            </a:endParaRPr>
          </a:p>
        </p:txBody>
      </p:sp>
      <p:sp>
        <p:nvSpPr>
          <p:cNvPr id="3" name="TextBox 2"/>
          <p:cNvSpPr txBox="1"/>
          <p:nvPr/>
        </p:nvSpPr>
        <p:spPr>
          <a:xfrm>
            <a:off x="0" y="6581001"/>
            <a:ext cx="3240360" cy="276999"/>
          </a:xfrm>
          <a:prstGeom prst="rect">
            <a:avLst/>
          </a:prstGeom>
          <a:noFill/>
        </p:spPr>
        <p:txBody>
          <a:bodyPr wrap="square" rtlCol="0">
            <a:spAutoFit/>
          </a:bodyPr>
          <a:lstStyle/>
          <a:p>
            <a:r>
              <a:rPr lang="en-CA" sz="1200" dirty="0" smtClean="0"/>
              <a:t>Section 3: Regimens for Starting Insulin</a:t>
            </a:r>
            <a:endParaRPr lang="en-CA" sz="1200" dirty="0"/>
          </a:p>
        </p:txBody>
      </p:sp>
    </p:spTree>
    <p:extLst>
      <p:ext uri="{BB962C8B-B14F-4D97-AF65-F5344CB8AC3E}">
        <p14:creationId xmlns:p14="http://schemas.microsoft.com/office/powerpoint/2010/main" val="13749358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CASE # 1 </a:t>
            </a:r>
            <a:endParaRPr lang="en-CA" dirty="0"/>
          </a:p>
        </p:txBody>
      </p:sp>
      <p:sp>
        <p:nvSpPr>
          <p:cNvPr id="3" name="Content Placeholder 2"/>
          <p:cNvSpPr>
            <a:spLocks noGrp="1"/>
          </p:cNvSpPr>
          <p:nvPr>
            <p:ph idx="1"/>
          </p:nvPr>
        </p:nvSpPr>
        <p:spPr/>
        <p:txBody>
          <a:bodyPr>
            <a:normAutofit fontScale="77500" lnSpcReduction="20000"/>
          </a:bodyPr>
          <a:lstStyle/>
          <a:p>
            <a:pPr marL="0" indent="0">
              <a:buNone/>
            </a:pPr>
            <a:r>
              <a:rPr lang="en-CA" dirty="0" smtClean="0"/>
              <a:t>Mr. Lee </a:t>
            </a:r>
            <a:r>
              <a:rPr lang="en-CA" dirty="0" err="1" smtClean="0"/>
              <a:t>Sproh</a:t>
            </a:r>
            <a:r>
              <a:rPr lang="en-CA" dirty="0" smtClean="0"/>
              <a:t> is a 57 year old gentleman with T2DM currently on metformin. His HbA1C has consistently been around 10% despite adherence to his metformin and excellent efforts at exercise and weight loss. He is currently 90 kg</a:t>
            </a:r>
            <a:r>
              <a:rPr lang="en-CA" b="1" dirty="0" smtClean="0"/>
              <a:t>, </a:t>
            </a:r>
            <a:r>
              <a:rPr lang="en-CA" dirty="0" smtClean="0"/>
              <a:t>has a waist circumference of 100 cm</a:t>
            </a:r>
            <a:r>
              <a:rPr lang="en-CA" b="1" dirty="0" smtClean="0"/>
              <a:t> </a:t>
            </a:r>
            <a:r>
              <a:rPr lang="en-CA" dirty="0" smtClean="0"/>
              <a:t>and has a BMI of 28 kg/m</a:t>
            </a:r>
            <a:r>
              <a:rPr lang="en-CA" baseline="30000" dirty="0" smtClean="0"/>
              <a:t>2</a:t>
            </a:r>
            <a:r>
              <a:rPr lang="en-CA" dirty="0" smtClean="0"/>
              <a:t>.</a:t>
            </a:r>
            <a:r>
              <a:rPr lang="en-CA" b="1" dirty="0" smtClean="0"/>
              <a:t>  </a:t>
            </a:r>
            <a:endParaRPr lang="en-CA" b="1" dirty="0"/>
          </a:p>
          <a:p>
            <a:pPr marL="0" indent="0">
              <a:buNone/>
            </a:pPr>
            <a:endParaRPr lang="en-CA" b="1" dirty="0"/>
          </a:p>
          <a:p>
            <a:pPr marL="0" indent="0">
              <a:buNone/>
            </a:pPr>
            <a:r>
              <a:rPr lang="en-CA" dirty="0" smtClean="0"/>
              <a:t>Mr. </a:t>
            </a:r>
            <a:r>
              <a:rPr lang="en-CA" dirty="0" err="1" smtClean="0"/>
              <a:t>Sproh’s</a:t>
            </a:r>
            <a:r>
              <a:rPr lang="en-CA" b="1" dirty="0" smtClean="0"/>
              <a:t> </a:t>
            </a:r>
            <a:r>
              <a:rPr lang="en-CA" dirty="0" smtClean="0"/>
              <a:t>BG measurements from his logbook are consistently high (12.0 – 14.0 </a:t>
            </a:r>
            <a:r>
              <a:rPr lang="en-CA" dirty="0" err="1" smtClean="0"/>
              <a:t>mmol</a:t>
            </a:r>
            <a:r>
              <a:rPr lang="en-CA" dirty="0" smtClean="0"/>
              <a:t>/L) in keeping with his elevated HbA1C.</a:t>
            </a:r>
            <a:endParaRPr lang="en-CA" b="1" dirty="0" smtClean="0"/>
          </a:p>
          <a:p>
            <a:pPr marL="0" indent="0">
              <a:buNone/>
            </a:pPr>
            <a:endParaRPr lang="en-CA" b="1" dirty="0"/>
          </a:p>
          <a:p>
            <a:pPr marL="0" indent="0">
              <a:buNone/>
            </a:pPr>
            <a:r>
              <a:rPr lang="en-CA" dirty="0" smtClean="0"/>
              <a:t>Unfortunately, other oral anti-</a:t>
            </a:r>
            <a:r>
              <a:rPr lang="en-CA" dirty="0" err="1" smtClean="0"/>
              <a:t>hyperglycemics</a:t>
            </a:r>
            <a:r>
              <a:rPr lang="en-CA" dirty="0" smtClean="0"/>
              <a:t> are not covered in his drug plan and he cannot afford to pay for them on his own. </a:t>
            </a:r>
            <a:endParaRPr lang="en-CA" dirty="0"/>
          </a:p>
          <a:p>
            <a:pPr marL="0" indent="0">
              <a:buNone/>
            </a:pPr>
            <a:endParaRPr lang="en-CA" dirty="0"/>
          </a:p>
          <a:p>
            <a:pPr marL="0" indent="0">
              <a:buNone/>
            </a:pPr>
            <a:r>
              <a:rPr lang="en-CA" dirty="0" smtClean="0"/>
              <a:t>You discuss the advantages and disadvantages of insulin therapy and both agree that he should be started on insulin. </a:t>
            </a:r>
            <a:endParaRPr lang="en-CA" dirty="0"/>
          </a:p>
        </p:txBody>
      </p:sp>
      <p:sp>
        <p:nvSpPr>
          <p:cNvPr id="4" name="TextBox 3"/>
          <p:cNvSpPr txBox="1"/>
          <p:nvPr/>
        </p:nvSpPr>
        <p:spPr>
          <a:xfrm>
            <a:off x="0" y="6608385"/>
            <a:ext cx="3240360" cy="276999"/>
          </a:xfrm>
          <a:prstGeom prst="rect">
            <a:avLst/>
          </a:prstGeom>
          <a:noFill/>
        </p:spPr>
        <p:txBody>
          <a:bodyPr wrap="square" rtlCol="0">
            <a:spAutoFit/>
          </a:bodyPr>
          <a:lstStyle/>
          <a:p>
            <a:r>
              <a:rPr lang="en-CA" sz="1200" dirty="0" smtClean="0"/>
              <a:t>Section 3: Regimens for Starting Insulin</a:t>
            </a:r>
            <a:endParaRPr lang="en-CA" sz="1200" dirty="0"/>
          </a:p>
        </p:txBody>
      </p:sp>
    </p:spTree>
    <p:extLst>
      <p:ext uri="{BB962C8B-B14F-4D97-AF65-F5344CB8AC3E}">
        <p14:creationId xmlns:p14="http://schemas.microsoft.com/office/powerpoint/2010/main" val="14750243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5160" y="3212976"/>
            <a:ext cx="7239000" cy="4126240"/>
          </a:xfrm>
        </p:spPr>
        <p:txBody>
          <a:bodyPr>
            <a:normAutofit/>
          </a:bodyPr>
          <a:lstStyle/>
          <a:p>
            <a:pPr marL="0" indent="0">
              <a:buNone/>
            </a:pPr>
            <a:endParaRPr lang="en-CA" dirty="0" smtClean="0"/>
          </a:p>
          <a:p>
            <a:pPr marL="514350" indent="-514350">
              <a:buAutoNum type="alphaLcParenR"/>
            </a:pPr>
            <a:endParaRPr lang="en-CA" dirty="0"/>
          </a:p>
        </p:txBody>
      </p:sp>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3: Regimens for Starting Insulin</a:t>
            </a:r>
            <a:endParaRPr lang="en-CA" sz="1200" dirty="0"/>
          </a:p>
        </p:txBody>
      </p:sp>
      <p:sp>
        <p:nvSpPr>
          <p:cNvPr id="6" name="TextBox 5"/>
          <p:cNvSpPr txBox="1"/>
          <p:nvPr/>
        </p:nvSpPr>
        <p:spPr>
          <a:xfrm>
            <a:off x="395536" y="478413"/>
            <a:ext cx="6768752" cy="646331"/>
          </a:xfrm>
          <a:prstGeom prst="rect">
            <a:avLst/>
          </a:prstGeom>
          <a:noFill/>
        </p:spPr>
        <p:txBody>
          <a:bodyPr wrap="square" rtlCol="0">
            <a:spAutoFit/>
          </a:bodyPr>
          <a:lstStyle/>
          <a:p>
            <a:r>
              <a:rPr lang="en-CA" dirty="0" smtClean="0"/>
              <a:t>Q: Which of the following is a recommended starting dose for insulin?  </a:t>
            </a:r>
            <a:endParaRPr lang="en-CA" dirty="0"/>
          </a:p>
        </p:txBody>
      </p:sp>
      <p:sp>
        <p:nvSpPr>
          <p:cNvPr id="7" name="Answer A"/>
          <p:cNvSpPr/>
          <p:nvPr/>
        </p:nvSpPr>
        <p:spPr>
          <a:xfrm>
            <a:off x="788408" y="1265040"/>
            <a:ext cx="6696744" cy="369332"/>
          </a:xfrm>
          <a:prstGeom prst="rect">
            <a:avLst/>
          </a:prstGeom>
        </p:spPr>
        <p:txBody>
          <a:bodyPr wrap="square">
            <a:spAutoFit/>
          </a:bodyPr>
          <a:lstStyle/>
          <a:p>
            <a:r>
              <a:rPr lang="en-CA" dirty="0" smtClean="0"/>
              <a:t>A) Lantus 18 </a:t>
            </a:r>
            <a:r>
              <a:rPr lang="en-CA" dirty="0"/>
              <a:t>units </a:t>
            </a:r>
            <a:r>
              <a:rPr lang="en-CA" dirty="0" err="1"/>
              <a:t>qhs</a:t>
            </a:r>
            <a:r>
              <a:rPr lang="en-CA" dirty="0"/>
              <a:t> and </a:t>
            </a:r>
            <a:r>
              <a:rPr lang="en-CA" dirty="0" err="1"/>
              <a:t>Lispro</a:t>
            </a:r>
            <a:r>
              <a:rPr lang="en-CA" dirty="0"/>
              <a:t> </a:t>
            </a:r>
            <a:r>
              <a:rPr lang="en-CA" dirty="0" smtClean="0"/>
              <a:t>9 </a:t>
            </a:r>
            <a:r>
              <a:rPr lang="en-CA" dirty="0"/>
              <a:t>units with each meal.</a:t>
            </a:r>
          </a:p>
        </p:txBody>
      </p:sp>
      <p:sp>
        <p:nvSpPr>
          <p:cNvPr id="8" name="Answer B"/>
          <p:cNvSpPr/>
          <p:nvPr/>
        </p:nvSpPr>
        <p:spPr>
          <a:xfrm>
            <a:off x="781682" y="1681658"/>
            <a:ext cx="6382606" cy="369332"/>
          </a:xfrm>
          <a:prstGeom prst="rect">
            <a:avLst/>
          </a:prstGeom>
        </p:spPr>
        <p:txBody>
          <a:bodyPr wrap="square">
            <a:spAutoFit/>
          </a:bodyPr>
          <a:lstStyle/>
          <a:p>
            <a:r>
              <a:rPr lang="en-CA" dirty="0" smtClean="0"/>
              <a:t>B) </a:t>
            </a:r>
            <a:r>
              <a:rPr lang="en-CA" dirty="0" err="1" smtClean="0"/>
              <a:t>Novomix</a:t>
            </a:r>
            <a:r>
              <a:rPr lang="en-CA" dirty="0" smtClean="0"/>
              <a:t> </a:t>
            </a:r>
            <a:r>
              <a:rPr lang="en-CA" dirty="0"/>
              <a:t>30/70 10 units SC before breakfast and dinner.</a:t>
            </a:r>
          </a:p>
        </p:txBody>
      </p:sp>
      <p:sp>
        <p:nvSpPr>
          <p:cNvPr id="11" name="Answer C"/>
          <p:cNvSpPr/>
          <p:nvPr/>
        </p:nvSpPr>
        <p:spPr>
          <a:xfrm>
            <a:off x="777360" y="2053918"/>
            <a:ext cx="6120680" cy="369332"/>
          </a:xfrm>
          <a:prstGeom prst="rect">
            <a:avLst/>
          </a:prstGeom>
        </p:spPr>
        <p:txBody>
          <a:bodyPr wrap="square">
            <a:spAutoFit/>
          </a:bodyPr>
          <a:lstStyle/>
          <a:p>
            <a:r>
              <a:rPr lang="en-CA" dirty="0" smtClean="0"/>
              <a:t>C) Lantus 10 units SC </a:t>
            </a:r>
            <a:r>
              <a:rPr lang="en-CA" dirty="0" err="1" smtClean="0"/>
              <a:t>qhs</a:t>
            </a:r>
            <a:r>
              <a:rPr lang="en-CA" dirty="0" smtClean="0"/>
              <a:t>.</a:t>
            </a:r>
            <a:endParaRPr lang="en-CA" dirty="0"/>
          </a:p>
        </p:txBody>
      </p:sp>
      <p:sp>
        <p:nvSpPr>
          <p:cNvPr id="12" name="Answer D"/>
          <p:cNvSpPr/>
          <p:nvPr/>
        </p:nvSpPr>
        <p:spPr>
          <a:xfrm>
            <a:off x="781682" y="2449062"/>
            <a:ext cx="6120680" cy="369332"/>
          </a:xfrm>
          <a:prstGeom prst="rect">
            <a:avLst/>
          </a:prstGeom>
        </p:spPr>
        <p:txBody>
          <a:bodyPr wrap="square">
            <a:spAutoFit/>
          </a:bodyPr>
          <a:lstStyle/>
          <a:p>
            <a:r>
              <a:rPr lang="en-CA" dirty="0" smtClean="0"/>
              <a:t>D) All of the above.</a:t>
            </a:r>
            <a:endParaRPr lang="en-CA" dirty="0"/>
          </a:p>
        </p:txBody>
      </p:sp>
      <p:sp>
        <p:nvSpPr>
          <p:cNvPr id="13" name="Answer E"/>
          <p:cNvSpPr/>
          <p:nvPr/>
        </p:nvSpPr>
        <p:spPr>
          <a:xfrm>
            <a:off x="781682" y="2818394"/>
            <a:ext cx="6120680" cy="369332"/>
          </a:xfrm>
          <a:prstGeom prst="rect">
            <a:avLst/>
          </a:prstGeom>
        </p:spPr>
        <p:txBody>
          <a:bodyPr wrap="square">
            <a:spAutoFit/>
          </a:bodyPr>
          <a:lstStyle/>
          <a:p>
            <a:r>
              <a:rPr lang="en-CA" dirty="0" smtClean="0"/>
              <a:t>E) None of the above.</a:t>
            </a:r>
            <a:endParaRPr lang="en-CA" dirty="0"/>
          </a:p>
        </p:txBody>
      </p:sp>
    </p:spTree>
    <p:extLst>
      <p:ext uri="{BB962C8B-B14F-4D97-AF65-F5344CB8AC3E}">
        <p14:creationId xmlns:p14="http://schemas.microsoft.com/office/powerpoint/2010/main" val="31843741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5160" y="3212976"/>
            <a:ext cx="7239000" cy="4126240"/>
          </a:xfrm>
        </p:spPr>
        <p:txBody>
          <a:bodyPr>
            <a:normAutofit/>
          </a:bodyPr>
          <a:lstStyle/>
          <a:p>
            <a:pPr marL="0" indent="0">
              <a:buNone/>
            </a:pPr>
            <a:endParaRPr lang="en-CA" dirty="0" smtClean="0"/>
          </a:p>
          <a:p>
            <a:pPr marL="514350" indent="-514350">
              <a:buAutoNum type="alphaLcParenR"/>
            </a:pPr>
            <a:endParaRPr lang="en-CA" dirty="0"/>
          </a:p>
        </p:txBody>
      </p:sp>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3: Regimens for Starting Insulin</a:t>
            </a:r>
            <a:endParaRPr lang="en-CA" sz="1200" dirty="0"/>
          </a:p>
        </p:txBody>
      </p:sp>
      <p:sp>
        <p:nvSpPr>
          <p:cNvPr id="6" name="TextBox 5"/>
          <p:cNvSpPr txBox="1"/>
          <p:nvPr/>
        </p:nvSpPr>
        <p:spPr>
          <a:xfrm>
            <a:off x="395536" y="478413"/>
            <a:ext cx="6768752" cy="646331"/>
          </a:xfrm>
          <a:prstGeom prst="rect">
            <a:avLst/>
          </a:prstGeom>
          <a:noFill/>
        </p:spPr>
        <p:txBody>
          <a:bodyPr wrap="square" rtlCol="0">
            <a:spAutoFit/>
          </a:bodyPr>
          <a:lstStyle/>
          <a:p>
            <a:r>
              <a:rPr lang="en-CA" dirty="0" smtClean="0"/>
              <a:t>Q: Which of the following is a recommended starting dose for insulin?  </a:t>
            </a:r>
            <a:endParaRPr lang="en-CA" dirty="0"/>
          </a:p>
        </p:txBody>
      </p:sp>
      <p:sp>
        <p:nvSpPr>
          <p:cNvPr id="7" name="Answer A"/>
          <p:cNvSpPr/>
          <p:nvPr/>
        </p:nvSpPr>
        <p:spPr>
          <a:xfrm>
            <a:off x="788408" y="1265040"/>
            <a:ext cx="6696744" cy="369332"/>
          </a:xfrm>
          <a:prstGeom prst="rect">
            <a:avLst/>
          </a:prstGeom>
        </p:spPr>
        <p:txBody>
          <a:bodyPr wrap="square">
            <a:spAutoFit/>
          </a:bodyPr>
          <a:lstStyle/>
          <a:p>
            <a:r>
              <a:rPr lang="en-CA" dirty="0" smtClean="0"/>
              <a:t>A) Lantus 18 </a:t>
            </a:r>
            <a:r>
              <a:rPr lang="en-CA" dirty="0"/>
              <a:t>units </a:t>
            </a:r>
            <a:r>
              <a:rPr lang="en-CA" dirty="0" err="1"/>
              <a:t>qhs</a:t>
            </a:r>
            <a:r>
              <a:rPr lang="en-CA" dirty="0"/>
              <a:t> and </a:t>
            </a:r>
            <a:r>
              <a:rPr lang="en-CA" dirty="0" err="1"/>
              <a:t>Lispro</a:t>
            </a:r>
            <a:r>
              <a:rPr lang="en-CA" dirty="0"/>
              <a:t> </a:t>
            </a:r>
            <a:r>
              <a:rPr lang="en-CA" dirty="0" smtClean="0"/>
              <a:t>9 </a:t>
            </a:r>
            <a:r>
              <a:rPr lang="en-CA" dirty="0"/>
              <a:t>units with each meal.</a:t>
            </a:r>
          </a:p>
        </p:txBody>
      </p:sp>
      <p:sp>
        <p:nvSpPr>
          <p:cNvPr id="8" name="Answer B"/>
          <p:cNvSpPr/>
          <p:nvPr/>
        </p:nvSpPr>
        <p:spPr>
          <a:xfrm>
            <a:off x="781682" y="1681658"/>
            <a:ext cx="6382606" cy="369332"/>
          </a:xfrm>
          <a:prstGeom prst="rect">
            <a:avLst/>
          </a:prstGeom>
        </p:spPr>
        <p:txBody>
          <a:bodyPr wrap="square">
            <a:spAutoFit/>
          </a:bodyPr>
          <a:lstStyle/>
          <a:p>
            <a:r>
              <a:rPr lang="en-CA" dirty="0" smtClean="0"/>
              <a:t>B) </a:t>
            </a:r>
            <a:r>
              <a:rPr lang="en-CA" dirty="0" err="1" smtClean="0"/>
              <a:t>Novomix</a:t>
            </a:r>
            <a:r>
              <a:rPr lang="en-CA" dirty="0" smtClean="0"/>
              <a:t> </a:t>
            </a:r>
            <a:r>
              <a:rPr lang="en-CA" dirty="0"/>
              <a:t>30/70 10 units SC before breakfast and dinner.</a:t>
            </a:r>
          </a:p>
        </p:txBody>
      </p:sp>
      <p:sp>
        <p:nvSpPr>
          <p:cNvPr id="11" name="Answer C"/>
          <p:cNvSpPr/>
          <p:nvPr/>
        </p:nvSpPr>
        <p:spPr>
          <a:xfrm>
            <a:off x="777360" y="2053918"/>
            <a:ext cx="6120680" cy="369332"/>
          </a:xfrm>
          <a:prstGeom prst="rect">
            <a:avLst/>
          </a:prstGeom>
        </p:spPr>
        <p:txBody>
          <a:bodyPr wrap="square">
            <a:spAutoFit/>
          </a:bodyPr>
          <a:lstStyle/>
          <a:p>
            <a:r>
              <a:rPr lang="en-CA" dirty="0" smtClean="0"/>
              <a:t>C) Lantus 10 units SC </a:t>
            </a:r>
            <a:r>
              <a:rPr lang="en-CA" dirty="0" err="1" smtClean="0"/>
              <a:t>qhs</a:t>
            </a:r>
            <a:r>
              <a:rPr lang="en-CA" dirty="0" smtClean="0"/>
              <a:t>.</a:t>
            </a:r>
            <a:endParaRPr lang="en-CA" dirty="0"/>
          </a:p>
        </p:txBody>
      </p:sp>
      <p:sp>
        <p:nvSpPr>
          <p:cNvPr id="12" name="Answer D"/>
          <p:cNvSpPr/>
          <p:nvPr/>
        </p:nvSpPr>
        <p:spPr>
          <a:xfrm>
            <a:off x="781682" y="2449062"/>
            <a:ext cx="6120680" cy="369332"/>
          </a:xfrm>
          <a:prstGeom prst="rect">
            <a:avLst/>
          </a:prstGeom>
        </p:spPr>
        <p:txBody>
          <a:bodyPr wrap="square">
            <a:spAutoFit/>
          </a:bodyPr>
          <a:lstStyle/>
          <a:p>
            <a:r>
              <a:rPr lang="en-CA" dirty="0" smtClean="0"/>
              <a:t>D) All of the above.</a:t>
            </a:r>
            <a:endParaRPr lang="en-CA" dirty="0"/>
          </a:p>
        </p:txBody>
      </p:sp>
      <p:sp>
        <p:nvSpPr>
          <p:cNvPr id="13" name="Answer E"/>
          <p:cNvSpPr/>
          <p:nvPr/>
        </p:nvSpPr>
        <p:spPr>
          <a:xfrm>
            <a:off x="781682" y="2818394"/>
            <a:ext cx="6120680" cy="369332"/>
          </a:xfrm>
          <a:prstGeom prst="rect">
            <a:avLst/>
          </a:prstGeom>
        </p:spPr>
        <p:txBody>
          <a:bodyPr wrap="square">
            <a:spAutoFit/>
          </a:bodyPr>
          <a:lstStyle/>
          <a:p>
            <a:r>
              <a:rPr lang="en-CA" dirty="0" smtClean="0"/>
              <a:t>E) None of the above.</a:t>
            </a:r>
            <a:endParaRPr lang="en-CA" dirty="0"/>
          </a:p>
        </p:txBody>
      </p:sp>
      <p:sp>
        <p:nvSpPr>
          <p:cNvPr id="19" name="TextBox 18"/>
          <p:cNvSpPr txBox="1"/>
          <p:nvPr/>
        </p:nvSpPr>
        <p:spPr>
          <a:xfrm>
            <a:off x="836315" y="3187726"/>
            <a:ext cx="6002770" cy="3416320"/>
          </a:xfrm>
          <a:prstGeom prst="rect">
            <a:avLst/>
          </a:prstGeom>
          <a:solidFill>
            <a:srgbClr val="FFFFCC"/>
          </a:solidFill>
        </p:spPr>
        <p:txBody>
          <a:bodyPr wrap="square" rtlCol="0">
            <a:spAutoFit/>
          </a:bodyPr>
          <a:lstStyle/>
          <a:p>
            <a:r>
              <a:rPr lang="en-CA" sz="1200" b="1" dirty="0" smtClean="0">
                <a:solidFill>
                  <a:srgbClr val="FF0000"/>
                </a:solidFill>
              </a:rPr>
              <a:t>Incorrect. </a:t>
            </a:r>
            <a:r>
              <a:rPr lang="en-CA" sz="1200" b="1" dirty="0" smtClean="0"/>
              <a:t>D is the correct answer. </a:t>
            </a:r>
            <a:r>
              <a:rPr lang="en-CA" sz="1200" dirty="0" smtClean="0"/>
              <a:t>Though A is correct, it is not the only correct option. All of A, B and C are correct. </a:t>
            </a:r>
          </a:p>
          <a:p>
            <a:endParaRPr lang="en-CA" sz="1200" b="1" dirty="0"/>
          </a:p>
          <a:p>
            <a:r>
              <a:rPr lang="en-CA" sz="1200" b="1" dirty="0" smtClean="0"/>
              <a:t>Option A </a:t>
            </a:r>
            <a:r>
              <a:rPr lang="en-CA" sz="1200" dirty="0" smtClean="0"/>
              <a:t>represents the basal-bolus regimen. First, calculate the total daily dose (TDD) of insulin which is 0.3 – 0.5 units/kg x weight. </a:t>
            </a:r>
          </a:p>
          <a:p>
            <a:endParaRPr lang="en-CA" sz="1200" dirty="0"/>
          </a:p>
          <a:p>
            <a:r>
              <a:rPr lang="en-CA" sz="1200" dirty="0" smtClean="0"/>
              <a:t>In this patient, TDD</a:t>
            </a:r>
            <a:r>
              <a:rPr lang="en-CA" sz="1200" dirty="0"/>
              <a:t> =</a:t>
            </a:r>
            <a:r>
              <a:rPr lang="en-CA" sz="1200" dirty="0" smtClean="0"/>
              <a:t> 0.5 units/kg x 90 kg = 45 units</a:t>
            </a:r>
          </a:p>
          <a:p>
            <a:r>
              <a:rPr lang="en-CA" sz="1200" dirty="0" smtClean="0"/>
              <a:t>Of the TDD, 40% should be in basal form and 60% in bolus form. </a:t>
            </a:r>
          </a:p>
          <a:p>
            <a:r>
              <a:rPr lang="en-CA" sz="1200" dirty="0" smtClean="0"/>
              <a:t>Therefore total daily </a:t>
            </a:r>
            <a:r>
              <a:rPr lang="en-CA" sz="1200" i="1" dirty="0" smtClean="0"/>
              <a:t>bolus</a:t>
            </a:r>
            <a:r>
              <a:rPr lang="en-CA" sz="1200" dirty="0" smtClean="0"/>
              <a:t> insulin = 0.6 x 45 units = 27 units.</a:t>
            </a:r>
          </a:p>
          <a:p>
            <a:r>
              <a:rPr lang="en-CA" sz="1200" dirty="0" smtClean="0"/>
              <a:t>Total daily </a:t>
            </a:r>
            <a:r>
              <a:rPr lang="en-CA" sz="1200" i="1" dirty="0" smtClean="0"/>
              <a:t>basal</a:t>
            </a:r>
            <a:r>
              <a:rPr lang="en-CA" sz="1200" dirty="0" smtClean="0"/>
              <a:t> insulin = 0.4 x 45 units = 18 units</a:t>
            </a:r>
          </a:p>
          <a:p>
            <a:endParaRPr lang="en-CA" sz="1200" dirty="0"/>
          </a:p>
          <a:p>
            <a:r>
              <a:rPr lang="en-CA" sz="1200" dirty="0" smtClean="0"/>
              <a:t>The total </a:t>
            </a:r>
            <a:r>
              <a:rPr lang="en-CA" sz="1200" i="1" dirty="0" smtClean="0"/>
              <a:t>bolus</a:t>
            </a:r>
            <a:r>
              <a:rPr lang="en-CA" sz="1200" dirty="0" smtClean="0"/>
              <a:t> insulin is divided over three meals during the day. Therefore, Mr. LS will receive 27/3 = 9 units of bolus insulin with each meal. He will also receive a single dose of </a:t>
            </a:r>
            <a:r>
              <a:rPr lang="en-CA" sz="1200" i="1" dirty="0" smtClean="0"/>
              <a:t>basal </a:t>
            </a:r>
            <a:r>
              <a:rPr lang="en-CA" sz="1200" dirty="0" smtClean="0"/>
              <a:t>insulin (18 units </a:t>
            </a:r>
            <a:r>
              <a:rPr lang="en-CA" sz="1200" dirty="0" err="1" smtClean="0"/>
              <a:t>qhs</a:t>
            </a:r>
            <a:r>
              <a:rPr lang="en-CA" sz="1200" dirty="0" smtClean="0"/>
              <a:t>) every day. </a:t>
            </a:r>
          </a:p>
          <a:p>
            <a:endParaRPr lang="en-CA" sz="1200" dirty="0"/>
          </a:p>
          <a:p>
            <a:r>
              <a:rPr lang="en-CA" sz="1200" b="1" dirty="0" smtClean="0"/>
              <a:t>Option B </a:t>
            </a:r>
            <a:r>
              <a:rPr lang="en-CA" sz="1200" dirty="0" smtClean="0"/>
              <a:t>is a standard starting dose for the pre-mixed insulin regimen. </a:t>
            </a:r>
          </a:p>
          <a:p>
            <a:r>
              <a:rPr lang="en-CA" sz="1200" b="1" dirty="0" smtClean="0"/>
              <a:t>Option C </a:t>
            </a:r>
            <a:r>
              <a:rPr lang="en-CA" sz="1200" dirty="0" smtClean="0"/>
              <a:t>is a standard starting dose for the basal-only regimen. </a:t>
            </a:r>
            <a:endParaRPr lang="en-CA" sz="1200" dirty="0"/>
          </a:p>
          <a:p>
            <a:r>
              <a:rPr lang="en-CA" sz="1200" dirty="0" smtClean="0"/>
              <a:t> </a:t>
            </a:r>
          </a:p>
        </p:txBody>
      </p:sp>
      <p:sp>
        <p:nvSpPr>
          <p:cNvPr id="20" name="B feedback"/>
          <p:cNvSpPr txBox="1"/>
          <p:nvPr/>
        </p:nvSpPr>
        <p:spPr>
          <a:xfrm>
            <a:off x="895270" y="3187726"/>
            <a:ext cx="6002770" cy="3416320"/>
          </a:xfrm>
          <a:prstGeom prst="rect">
            <a:avLst/>
          </a:prstGeom>
          <a:solidFill>
            <a:srgbClr val="FFFFCC"/>
          </a:solidFill>
        </p:spPr>
        <p:txBody>
          <a:bodyPr wrap="square" rtlCol="0">
            <a:spAutoFit/>
          </a:bodyPr>
          <a:lstStyle/>
          <a:p>
            <a:r>
              <a:rPr lang="en-CA" sz="1200" b="1" dirty="0" smtClean="0">
                <a:solidFill>
                  <a:srgbClr val="FF0000"/>
                </a:solidFill>
              </a:rPr>
              <a:t>Incorrect. </a:t>
            </a:r>
            <a:r>
              <a:rPr lang="en-CA" sz="1200" b="1" dirty="0" smtClean="0"/>
              <a:t>D is the correct answer. </a:t>
            </a:r>
            <a:r>
              <a:rPr lang="en-CA" sz="1200" dirty="0" smtClean="0"/>
              <a:t>Though B is correct, it is not the only correct option. All of A, B and C are correct. </a:t>
            </a:r>
          </a:p>
          <a:p>
            <a:endParaRPr lang="en-CA" sz="1200" b="1" dirty="0"/>
          </a:p>
          <a:p>
            <a:r>
              <a:rPr lang="en-CA" sz="1200" b="1" dirty="0" smtClean="0"/>
              <a:t>Option A </a:t>
            </a:r>
            <a:r>
              <a:rPr lang="en-CA" sz="1200" dirty="0" smtClean="0"/>
              <a:t>represents the basal-bolus regimen. First, calculate the total daily dose (TDD) of insulin which is 0.3 – 0.5 units/kg x weight. </a:t>
            </a:r>
          </a:p>
          <a:p>
            <a:endParaRPr lang="en-CA" sz="1200" dirty="0"/>
          </a:p>
          <a:p>
            <a:r>
              <a:rPr lang="en-CA" sz="1200" dirty="0" smtClean="0"/>
              <a:t>In this patient, TDD</a:t>
            </a:r>
            <a:r>
              <a:rPr lang="en-CA" sz="1200" dirty="0"/>
              <a:t> =</a:t>
            </a:r>
            <a:r>
              <a:rPr lang="en-CA" sz="1200" dirty="0" smtClean="0"/>
              <a:t> 0.5 units/kg x 90 kg = 45 units</a:t>
            </a:r>
          </a:p>
          <a:p>
            <a:r>
              <a:rPr lang="en-CA" sz="1200" dirty="0" smtClean="0"/>
              <a:t>Of the TDD, 40% should be in basal form and 60% in bolus form. </a:t>
            </a:r>
          </a:p>
          <a:p>
            <a:r>
              <a:rPr lang="en-CA" sz="1200" dirty="0" smtClean="0"/>
              <a:t>Therefore total daily </a:t>
            </a:r>
            <a:r>
              <a:rPr lang="en-CA" sz="1200" i="1" dirty="0" smtClean="0"/>
              <a:t>bolus</a:t>
            </a:r>
            <a:r>
              <a:rPr lang="en-CA" sz="1200" dirty="0" smtClean="0"/>
              <a:t> insulin = 0.6 x 45 units = 27 units.</a:t>
            </a:r>
          </a:p>
          <a:p>
            <a:r>
              <a:rPr lang="en-CA" sz="1200" dirty="0" smtClean="0"/>
              <a:t>Total daily </a:t>
            </a:r>
            <a:r>
              <a:rPr lang="en-CA" sz="1200" i="1" dirty="0" smtClean="0"/>
              <a:t>basal</a:t>
            </a:r>
            <a:r>
              <a:rPr lang="en-CA" sz="1200" dirty="0" smtClean="0"/>
              <a:t> insulin = 0.4 x 45 units = 18 units</a:t>
            </a:r>
          </a:p>
          <a:p>
            <a:endParaRPr lang="en-CA" sz="1200" dirty="0"/>
          </a:p>
          <a:p>
            <a:r>
              <a:rPr lang="en-CA" sz="1200" dirty="0" smtClean="0"/>
              <a:t>The total </a:t>
            </a:r>
            <a:r>
              <a:rPr lang="en-CA" sz="1200" i="1" dirty="0" smtClean="0"/>
              <a:t>bolus</a:t>
            </a:r>
            <a:r>
              <a:rPr lang="en-CA" sz="1200" dirty="0" smtClean="0"/>
              <a:t> insulin is divided over three meals during the day. Therefore, Mr. LS will receive 27/3 = 9 units of bolus insulin with each meal. He will also receive a single dose of </a:t>
            </a:r>
            <a:r>
              <a:rPr lang="en-CA" sz="1200" i="1" dirty="0" smtClean="0"/>
              <a:t>basal </a:t>
            </a:r>
            <a:r>
              <a:rPr lang="en-CA" sz="1200" dirty="0" smtClean="0"/>
              <a:t>insulin (18 units </a:t>
            </a:r>
            <a:r>
              <a:rPr lang="en-CA" sz="1200" dirty="0" err="1" smtClean="0"/>
              <a:t>qhs</a:t>
            </a:r>
            <a:r>
              <a:rPr lang="en-CA" sz="1200" dirty="0" smtClean="0"/>
              <a:t>) every day. </a:t>
            </a:r>
          </a:p>
          <a:p>
            <a:endParaRPr lang="en-CA" sz="1200" dirty="0"/>
          </a:p>
          <a:p>
            <a:r>
              <a:rPr lang="en-CA" sz="1200" b="1" dirty="0" smtClean="0"/>
              <a:t>Option B </a:t>
            </a:r>
            <a:r>
              <a:rPr lang="en-CA" sz="1200" dirty="0" smtClean="0"/>
              <a:t>is a standard starting dose for the pre-mixed insulin regimen. </a:t>
            </a:r>
          </a:p>
          <a:p>
            <a:r>
              <a:rPr lang="en-CA" sz="1200" b="1" dirty="0" smtClean="0"/>
              <a:t>Option C </a:t>
            </a:r>
            <a:r>
              <a:rPr lang="en-CA" sz="1200" dirty="0" smtClean="0"/>
              <a:t>is a standard starting dose for the basal-only regimen. </a:t>
            </a:r>
            <a:endParaRPr lang="en-CA" sz="1200" dirty="0"/>
          </a:p>
          <a:p>
            <a:r>
              <a:rPr lang="en-CA" sz="1200" dirty="0" smtClean="0"/>
              <a:t> </a:t>
            </a:r>
          </a:p>
        </p:txBody>
      </p:sp>
      <p:sp>
        <p:nvSpPr>
          <p:cNvPr id="21" name="C Feedback"/>
          <p:cNvSpPr txBox="1"/>
          <p:nvPr/>
        </p:nvSpPr>
        <p:spPr>
          <a:xfrm>
            <a:off x="899592" y="3232766"/>
            <a:ext cx="6002770" cy="3416320"/>
          </a:xfrm>
          <a:prstGeom prst="rect">
            <a:avLst/>
          </a:prstGeom>
          <a:solidFill>
            <a:srgbClr val="FFFFCC"/>
          </a:solidFill>
        </p:spPr>
        <p:txBody>
          <a:bodyPr wrap="square" rtlCol="0">
            <a:spAutoFit/>
          </a:bodyPr>
          <a:lstStyle/>
          <a:p>
            <a:r>
              <a:rPr lang="en-CA" sz="1200" b="1" dirty="0" smtClean="0">
                <a:solidFill>
                  <a:srgbClr val="FF0000"/>
                </a:solidFill>
              </a:rPr>
              <a:t>Incorrect. </a:t>
            </a:r>
            <a:r>
              <a:rPr lang="en-CA" sz="1200" b="1" dirty="0" smtClean="0"/>
              <a:t>D is the correct answer. </a:t>
            </a:r>
            <a:r>
              <a:rPr lang="en-CA" sz="1200" dirty="0" smtClean="0"/>
              <a:t>Though C is correct, it is not the only correct option. All of A, B and C are correct. </a:t>
            </a:r>
          </a:p>
          <a:p>
            <a:endParaRPr lang="en-CA" sz="1200" b="1" dirty="0"/>
          </a:p>
          <a:p>
            <a:r>
              <a:rPr lang="en-CA" sz="1200" b="1" dirty="0" smtClean="0"/>
              <a:t>Option A </a:t>
            </a:r>
            <a:r>
              <a:rPr lang="en-CA" sz="1200" dirty="0" smtClean="0"/>
              <a:t>represents the basal-bolus regimen. First, calculate the total daily dose (TDD) of insulin which is 0.3 – 0.5 units/kg x weight. </a:t>
            </a:r>
          </a:p>
          <a:p>
            <a:endParaRPr lang="en-CA" sz="1200" dirty="0"/>
          </a:p>
          <a:p>
            <a:r>
              <a:rPr lang="en-CA" sz="1200" dirty="0" smtClean="0"/>
              <a:t>In this patient, TDD</a:t>
            </a:r>
            <a:r>
              <a:rPr lang="en-CA" sz="1200" dirty="0"/>
              <a:t> =</a:t>
            </a:r>
            <a:r>
              <a:rPr lang="en-CA" sz="1200" dirty="0" smtClean="0"/>
              <a:t> 0.5 units/kg x 90 kg = 45 units</a:t>
            </a:r>
          </a:p>
          <a:p>
            <a:r>
              <a:rPr lang="en-CA" sz="1200" dirty="0" smtClean="0"/>
              <a:t>Of the TDD, 40% should be in basal form and 60% in bolus form. </a:t>
            </a:r>
          </a:p>
          <a:p>
            <a:r>
              <a:rPr lang="en-CA" sz="1200" dirty="0" smtClean="0"/>
              <a:t>Therefore total daily </a:t>
            </a:r>
            <a:r>
              <a:rPr lang="en-CA" sz="1200" i="1" dirty="0" smtClean="0"/>
              <a:t>bolus</a:t>
            </a:r>
            <a:r>
              <a:rPr lang="en-CA" sz="1200" dirty="0" smtClean="0"/>
              <a:t> insulin = 0.6 x 45 units = 27 units.</a:t>
            </a:r>
          </a:p>
          <a:p>
            <a:r>
              <a:rPr lang="en-CA" sz="1200" dirty="0" smtClean="0"/>
              <a:t>Total daily </a:t>
            </a:r>
            <a:r>
              <a:rPr lang="en-CA" sz="1200" i="1" dirty="0" smtClean="0"/>
              <a:t>basal</a:t>
            </a:r>
            <a:r>
              <a:rPr lang="en-CA" sz="1200" dirty="0" smtClean="0"/>
              <a:t> insulin = 0.4 x 45 units = 18 units</a:t>
            </a:r>
          </a:p>
          <a:p>
            <a:endParaRPr lang="en-CA" sz="1200" dirty="0"/>
          </a:p>
          <a:p>
            <a:r>
              <a:rPr lang="en-CA" sz="1200" dirty="0" smtClean="0"/>
              <a:t>The total </a:t>
            </a:r>
            <a:r>
              <a:rPr lang="en-CA" sz="1200" i="1" dirty="0" smtClean="0"/>
              <a:t>bolus</a:t>
            </a:r>
            <a:r>
              <a:rPr lang="en-CA" sz="1200" dirty="0" smtClean="0"/>
              <a:t> insulin is divided over three meals during the day. Therefore, Mr. LS will receive 27/3 = 9 units of bolus insulin with each meal. He will also receive a single dose of </a:t>
            </a:r>
            <a:r>
              <a:rPr lang="en-CA" sz="1200" i="1" dirty="0" smtClean="0"/>
              <a:t>basal </a:t>
            </a:r>
            <a:r>
              <a:rPr lang="en-CA" sz="1200" dirty="0" smtClean="0"/>
              <a:t>insulin (18 units </a:t>
            </a:r>
            <a:r>
              <a:rPr lang="en-CA" sz="1200" dirty="0" err="1" smtClean="0"/>
              <a:t>qhs</a:t>
            </a:r>
            <a:r>
              <a:rPr lang="en-CA" sz="1200" dirty="0" smtClean="0"/>
              <a:t>) every day. </a:t>
            </a:r>
          </a:p>
          <a:p>
            <a:endParaRPr lang="en-CA" sz="1200" dirty="0"/>
          </a:p>
          <a:p>
            <a:r>
              <a:rPr lang="en-CA" sz="1200" b="1" dirty="0" smtClean="0"/>
              <a:t>Option B </a:t>
            </a:r>
            <a:r>
              <a:rPr lang="en-CA" sz="1200" dirty="0" smtClean="0"/>
              <a:t>is a standard starting dose for the pre-mixed insulin regimen. </a:t>
            </a:r>
          </a:p>
          <a:p>
            <a:r>
              <a:rPr lang="en-CA" sz="1200" b="1" dirty="0" smtClean="0"/>
              <a:t>Option C </a:t>
            </a:r>
            <a:r>
              <a:rPr lang="en-CA" sz="1200" dirty="0" smtClean="0"/>
              <a:t>is a standard starting dose for the basal-only regimen. </a:t>
            </a:r>
            <a:endParaRPr lang="en-CA" sz="1200" dirty="0"/>
          </a:p>
          <a:p>
            <a:r>
              <a:rPr lang="en-CA" sz="1200" dirty="0" smtClean="0"/>
              <a:t> </a:t>
            </a:r>
          </a:p>
        </p:txBody>
      </p:sp>
      <p:sp>
        <p:nvSpPr>
          <p:cNvPr id="22" name="C Feedback"/>
          <p:cNvSpPr txBox="1"/>
          <p:nvPr/>
        </p:nvSpPr>
        <p:spPr>
          <a:xfrm>
            <a:off x="899592" y="3194294"/>
            <a:ext cx="6002770" cy="3416320"/>
          </a:xfrm>
          <a:prstGeom prst="rect">
            <a:avLst/>
          </a:prstGeom>
          <a:solidFill>
            <a:srgbClr val="FFFFCC"/>
          </a:solidFill>
        </p:spPr>
        <p:txBody>
          <a:bodyPr wrap="square" rtlCol="0">
            <a:spAutoFit/>
          </a:bodyPr>
          <a:lstStyle/>
          <a:p>
            <a:r>
              <a:rPr lang="en-CA" sz="1200" b="1" dirty="0" smtClean="0">
                <a:solidFill>
                  <a:srgbClr val="00B050"/>
                </a:solidFill>
              </a:rPr>
              <a:t>Correct!</a:t>
            </a:r>
            <a:r>
              <a:rPr lang="en-CA" sz="1200" b="1" dirty="0" smtClean="0">
                <a:solidFill>
                  <a:srgbClr val="FF0000"/>
                </a:solidFill>
              </a:rPr>
              <a:t> </a:t>
            </a:r>
            <a:r>
              <a:rPr lang="en-CA" sz="1200" b="1" dirty="0" smtClean="0"/>
              <a:t>D is the correct answer. </a:t>
            </a:r>
            <a:r>
              <a:rPr lang="en-CA" sz="1200" dirty="0" smtClean="0"/>
              <a:t>All of A, B and C are correct. </a:t>
            </a:r>
          </a:p>
          <a:p>
            <a:endParaRPr lang="en-CA" sz="1200" b="1" dirty="0" smtClean="0"/>
          </a:p>
          <a:p>
            <a:endParaRPr lang="en-CA" sz="1200" b="1" dirty="0"/>
          </a:p>
          <a:p>
            <a:r>
              <a:rPr lang="en-CA" sz="1200" b="1" dirty="0" smtClean="0"/>
              <a:t>Option A </a:t>
            </a:r>
            <a:r>
              <a:rPr lang="en-CA" sz="1200" dirty="0" smtClean="0"/>
              <a:t>represents the basal-bolus regimen. First, calculate the total daily dose (TDD) of insulin which is 0.3 – 0.5 units/kg x weight. </a:t>
            </a:r>
          </a:p>
          <a:p>
            <a:endParaRPr lang="en-CA" sz="1200" dirty="0"/>
          </a:p>
          <a:p>
            <a:r>
              <a:rPr lang="en-CA" sz="1200" dirty="0" smtClean="0"/>
              <a:t>In this patient, TDD</a:t>
            </a:r>
            <a:r>
              <a:rPr lang="en-CA" sz="1200" dirty="0"/>
              <a:t> =</a:t>
            </a:r>
            <a:r>
              <a:rPr lang="en-CA" sz="1200" dirty="0" smtClean="0"/>
              <a:t> 0.5 units/kg x 90 kg = 45 units</a:t>
            </a:r>
          </a:p>
          <a:p>
            <a:r>
              <a:rPr lang="en-CA" sz="1200" dirty="0" smtClean="0"/>
              <a:t>Of the TDD, 40% should be in basal form and 60% in bolus form. </a:t>
            </a:r>
          </a:p>
          <a:p>
            <a:r>
              <a:rPr lang="en-CA" sz="1200" dirty="0" smtClean="0"/>
              <a:t>Therefore total daily </a:t>
            </a:r>
            <a:r>
              <a:rPr lang="en-CA" sz="1200" i="1" dirty="0" smtClean="0"/>
              <a:t>bolus</a:t>
            </a:r>
            <a:r>
              <a:rPr lang="en-CA" sz="1200" dirty="0" smtClean="0"/>
              <a:t> insulin = 0.6 x 45 units = 27 units.</a:t>
            </a:r>
          </a:p>
          <a:p>
            <a:r>
              <a:rPr lang="en-CA" sz="1200" dirty="0" smtClean="0"/>
              <a:t>Total daily </a:t>
            </a:r>
            <a:r>
              <a:rPr lang="en-CA" sz="1200" i="1" dirty="0" smtClean="0"/>
              <a:t>basal</a:t>
            </a:r>
            <a:r>
              <a:rPr lang="en-CA" sz="1200" dirty="0" smtClean="0"/>
              <a:t> insulin = 0.4 x 45 units = 18 units</a:t>
            </a:r>
          </a:p>
          <a:p>
            <a:endParaRPr lang="en-CA" sz="1200" dirty="0"/>
          </a:p>
          <a:p>
            <a:r>
              <a:rPr lang="en-CA" sz="1200" dirty="0" smtClean="0"/>
              <a:t>The total </a:t>
            </a:r>
            <a:r>
              <a:rPr lang="en-CA" sz="1200" i="1" dirty="0" smtClean="0"/>
              <a:t>bolus</a:t>
            </a:r>
            <a:r>
              <a:rPr lang="en-CA" sz="1200" dirty="0" smtClean="0"/>
              <a:t> insulin is divided over three meals during the day. Therefore, Mr. LS will receive 27/3 = 9 units of bolus insulin with each meal. He will also receive a single dose of </a:t>
            </a:r>
            <a:r>
              <a:rPr lang="en-CA" sz="1200" i="1" dirty="0" smtClean="0"/>
              <a:t>basal </a:t>
            </a:r>
            <a:r>
              <a:rPr lang="en-CA" sz="1200" dirty="0" smtClean="0"/>
              <a:t>insulin (18 units </a:t>
            </a:r>
            <a:r>
              <a:rPr lang="en-CA" sz="1200" dirty="0" err="1" smtClean="0"/>
              <a:t>qhs</a:t>
            </a:r>
            <a:r>
              <a:rPr lang="en-CA" sz="1200" dirty="0" smtClean="0"/>
              <a:t>) every day. </a:t>
            </a:r>
          </a:p>
          <a:p>
            <a:endParaRPr lang="en-CA" sz="1200" dirty="0"/>
          </a:p>
          <a:p>
            <a:r>
              <a:rPr lang="en-CA" sz="1200" b="1" dirty="0" smtClean="0"/>
              <a:t>Option B </a:t>
            </a:r>
            <a:r>
              <a:rPr lang="en-CA" sz="1200" dirty="0" smtClean="0"/>
              <a:t>is a standard starting dose for the pre-mixed insulin regimen. </a:t>
            </a:r>
          </a:p>
          <a:p>
            <a:r>
              <a:rPr lang="en-CA" sz="1200" b="1" dirty="0" smtClean="0"/>
              <a:t>Option C </a:t>
            </a:r>
            <a:r>
              <a:rPr lang="en-CA" sz="1200" dirty="0" smtClean="0"/>
              <a:t>is a standard starting dose for the basal-only regimen. </a:t>
            </a:r>
            <a:endParaRPr lang="en-CA" sz="1200" dirty="0"/>
          </a:p>
          <a:p>
            <a:r>
              <a:rPr lang="en-CA" sz="1200" dirty="0" smtClean="0"/>
              <a:t> </a:t>
            </a:r>
          </a:p>
        </p:txBody>
      </p:sp>
      <p:sp>
        <p:nvSpPr>
          <p:cNvPr id="23" name="C Feedback"/>
          <p:cNvSpPr txBox="1"/>
          <p:nvPr/>
        </p:nvSpPr>
        <p:spPr>
          <a:xfrm>
            <a:off x="840637" y="3250670"/>
            <a:ext cx="6002770" cy="3416320"/>
          </a:xfrm>
          <a:prstGeom prst="rect">
            <a:avLst/>
          </a:prstGeom>
          <a:solidFill>
            <a:srgbClr val="FFFFCC"/>
          </a:solidFill>
        </p:spPr>
        <p:txBody>
          <a:bodyPr wrap="square" rtlCol="0">
            <a:spAutoFit/>
          </a:bodyPr>
          <a:lstStyle/>
          <a:p>
            <a:r>
              <a:rPr lang="en-CA" sz="1200" b="1" dirty="0" smtClean="0"/>
              <a:t>D is the correct answer. </a:t>
            </a:r>
            <a:r>
              <a:rPr lang="en-CA" sz="1200" dirty="0" smtClean="0"/>
              <a:t>All of A, B and C are correct therefore </a:t>
            </a:r>
            <a:r>
              <a:rPr lang="en-CA" sz="1200" b="1" dirty="0" smtClean="0"/>
              <a:t>E </a:t>
            </a:r>
            <a:r>
              <a:rPr lang="en-CA" sz="1200" dirty="0" smtClean="0"/>
              <a:t>is not the correct answer.</a:t>
            </a:r>
          </a:p>
          <a:p>
            <a:endParaRPr lang="en-CA" sz="1200" b="1" dirty="0"/>
          </a:p>
          <a:p>
            <a:r>
              <a:rPr lang="en-CA" sz="1200" b="1" dirty="0" smtClean="0"/>
              <a:t>Option A </a:t>
            </a:r>
            <a:r>
              <a:rPr lang="en-CA" sz="1200" dirty="0" smtClean="0"/>
              <a:t>represents the basal-bolus regimen. First, calculate the total daily dose (TDD) of insulin which is 0.3 – 0.5 units/kg x weight. </a:t>
            </a:r>
          </a:p>
          <a:p>
            <a:endParaRPr lang="en-CA" sz="1200" dirty="0"/>
          </a:p>
          <a:p>
            <a:r>
              <a:rPr lang="en-CA" sz="1200" dirty="0" smtClean="0"/>
              <a:t>In this patient, TDD</a:t>
            </a:r>
            <a:r>
              <a:rPr lang="en-CA" sz="1200" dirty="0"/>
              <a:t> =</a:t>
            </a:r>
            <a:r>
              <a:rPr lang="en-CA" sz="1200" dirty="0" smtClean="0"/>
              <a:t> 0.5 units/kg x 90 kg = 45 units</a:t>
            </a:r>
          </a:p>
          <a:p>
            <a:r>
              <a:rPr lang="en-CA" sz="1200" dirty="0" smtClean="0"/>
              <a:t>Of the TDD, 40% should be in basal form and 60% in bolus form. </a:t>
            </a:r>
          </a:p>
          <a:p>
            <a:r>
              <a:rPr lang="en-CA" sz="1200" dirty="0" smtClean="0"/>
              <a:t>Therefore total daily </a:t>
            </a:r>
            <a:r>
              <a:rPr lang="en-CA" sz="1200" i="1" dirty="0" smtClean="0"/>
              <a:t>bolus</a:t>
            </a:r>
            <a:r>
              <a:rPr lang="en-CA" sz="1200" dirty="0" smtClean="0"/>
              <a:t> insulin = 0.6 x 45 units = 27 units.</a:t>
            </a:r>
          </a:p>
          <a:p>
            <a:r>
              <a:rPr lang="en-CA" sz="1200" dirty="0" smtClean="0"/>
              <a:t>Total daily </a:t>
            </a:r>
            <a:r>
              <a:rPr lang="en-CA" sz="1200" i="1" dirty="0" smtClean="0"/>
              <a:t>basal</a:t>
            </a:r>
            <a:r>
              <a:rPr lang="en-CA" sz="1200" dirty="0" smtClean="0"/>
              <a:t> insulin = 0.4 x 45 units = 18 units</a:t>
            </a:r>
          </a:p>
          <a:p>
            <a:endParaRPr lang="en-CA" sz="1200" dirty="0"/>
          </a:p>
          <a:p>
            <a:r>
              <a:rPr lang="en-CA" sz="1200" dirty="0" smtClean="0"/>
              <a:t>The total </a:t>
            </a:r>
            <a:r>
              <a:rPr lang="en-CA" sz="1200" i="1" dirty="0" smtClean="0"/>
              <a:t>bolus</a:t>
            </a:r>
            <a:r>
              <a:rPr lang="en-CA" sz="1200" dirty="0" smtClean="0"/>
              <a:t> insulin is divided over three meals during the day. Therefore, Mr. LS will receive 27/3 = 9 units of bolus insulin with each meal. He will also receive a single dose of </a:t>
            </a:r>
            <a:r>
              <a:rPr lang="en-CA" sz="1200" i="1" dirty="0" smtClean="0"/>
              <a:t>basal </a:t>
            </a:r>
            <a:r>
              <a:rPr lang="en-CA" sz="1200" dirty="0" smtClean="0"/>
              <a:t>insulin (18 units </a:t>
            </a:r>
            <a:r>
              <a:rPr lang="en-CA" sz="1200" dirty="0" err="1" smtClean="0"/>
              <a:t>qhs</a:t>
            </a:r>
            <a:r>
              <a:rPr lang="en-CA" sz="1200" dirty="0" smtClean="0"/>
              <a:t>) every day. </a:t>
            </a:r>
          </a:p>
          <a:p>
            <a:endParaRPr lang="en-CA" sz="1200" dirty="0"/>
          </a:p>
          <a:p>
            <a:r>
              <a:rPr lang="en-CA" sz="1200" b="1" dirty="0" smtClean="0"/>
              <a:t>Option B </a:t>
            </a:r>
            <a:r>
              <a:rPr lang="en-CA" sz="1200" dirty="0" smtClean="0"/>
              <a:t>is a standard starting dose for the pre-mixed insulin regimen. </a:t>
            </a:r>
          </a:p>
          <a:p>
            <a:r>
              <a:rPr lang="en-CA" sz="1200" b="1" dirty="0" smtClean="0"/>
              <a:t>Option C </a:t>
            </a:r>
            <a:r>
              <a:rPr lang="en-CA" sz="1200" dirty="0" smtClean="0"/>
              <a:t>is a standard starting dose for the basal-only regimen. </a:t>
            </a:r>
            <a:endParaRPr lang="en-CA" sz="1200" dirty="0"/>
          </a:p>
          <a:p>
            <a:r>
              <a:rPr lang="en-CA" sz="1200" dirty="0" smtClean="0"/>
              <a:t> </a:t>
            </a:r>
          </a:p>
        </p:txBody>
      </p:sp>
    </p:spTree>
    <p:extLst>
      <p:ext uri="{BB962C8B-B14F-4D97-AF65-F5344CB8AC3E}">
        <p14:creationId xmlns:p14="http://schemas.microsoft.com/office/powerpoint/2010/main" val="16653126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17" restart="whenNotActive" fill="hold" evtFilter="cancelBubble" nodeType="interactiveSeq">
                <p:stCondLst>
                  <p:cond evt="onClick" delay="0">
                    <p:tgtEl>
                      <p:spTgt spid="13"/>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22" restart="whenNotActive" fill="hold" evtFilter="cancelBubble" nodeType="interactiveSeq">
                <p:stCondLst>
                  <p:cond evt="onClick" delay="0">
                    <p:tgtEl>
                      <p:spTgt spid="8"/>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8"/>
                  </p:tgtEl>
                </p:cond>
              </p:nextCondLst>
            </p:seq>
          </p:childTnLst>
        </p:cTn>
      </p:par>
    </p:tnLst>
    <p:bldLst>
      <p:bldP spid="19" grpId="0" animBg="1"/>
      <p:bldP spid="20" grpId="0" animBg="1"/>
      <p:bldP spid="21" grpId="0" animBg="1"/>
      <p:bldP spid="22" grpId="0" animBg="1"/>
      <p:bldP spid="2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Three ways to start insulin:</a:t>
            </a:r>
            <a:endParaRPr lang="en-CA" dirty="0"/>
          </a:p>
        </p:txBody>
      </p:sp>
      <p:sp>
        <p:nvSpPr>
          <p:cNvPr id="3" name="Basal click"/>
          <p:cNvSpPr>
            <a:spLocks noGrp="1"/>
          </p:cNvSpPr>
          <p:nvPr>
            <p:ph idx="1"/>
          </p:nvPr>
        </p:nvSpPr>
        <p:spPr>
          <a:xfrm>
            <a:off x="433427" y="2420888"/>
            <a:ext cx="7239000" cy="504056"/>
          </a:xfrm>
        </p:spPr>
        <p:txBody>
          <a:bodyPr>
            <a:normAutofit/>
          </a:bodyPr>
          <a:lstStyle/>
          <a:p>
            <a:pPr marL="0" indent="0">
              <a:buNone/>
            </a:pPr>
            <a:r>
              <a:rPr lang="en-CA" dirty="0" smtClean="0"/>
              <a:t>1) Basal insulin </a:t>
            </a:r>
            <a:r>
              <a:rPr lang="en-CA" dirty="0" err="1" smtClean="0"/>
              <a:t>qhs</a:t>
            </a:r>
            <a:r>
              <a:rPr lang="en-CA" dirty="0" smtClean="0"/>
              <a:t> (only)</a:t>
            </a:r>
          </a:p>
        </p:txBody>
      </p:sp>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3: Regimens for Starting Insulin</a:t>
            </a:r>
            <a:endParaRPr lang="en-CA" sz="1200" dirty="0"/>
          </a:p>
        </p:txBody>
      </p:sp>
      <p:sp>
        <p:nvSpPr>
          <p:cNvPr id="9" name="Pre-mixed click"/>
          <p:cNvSpPr txBox="1">
            <a:spLocks/>
          </p:cNvSpPr>
          <p:nvPr/>
        </p:nvSpPr>
        <p:spPr>
          <a:xfrm>
            <a:off x="467544" y="3068960"/>
            <a:ext cx="7239000" cy="504056"/>
          </a:xfrm>
          <a:prstGeom prst="rect">
            <a:avLst/>
          </a:prstGeom>
        </p:spPr>
        <p:txBody>
          <a:bodyPr vert="horz">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Font typeface="Wingdings 2"/>
              <a:buNone/>
            </a:pPr>
            <a:r>
              <a:rPr lang="en-CA" dirty="0"/>
              <a:t>2</a:t>
            </a:r>
            <a:r>
              <a:rPr lang="en-CA" dirty="0" smtClean="0"/>
              <a:t>) Pre-mixed regimen</a:t>
            </a:r>
          </a:p>
        </p:txBody>
      </p:sp>
      <p:sp>
        <p:nvSpPr>
          <p:cNvPr id="10" name="Basal/bolus click"/>
          <p:cNvSpPr txBox="1">
            <a:spLocks/>
          </p:cNvSpPr>
          <p:nvPr/>
        </p:nvSpPr>
        <p:spPr>
          <a:xfrm>
            <a:off x="467544" y="3717032"/>
            <a:ext cx="7239000" cy="504056"/>
          </a:xfrm>
          <a:prstGeom prst="rect">
            <a:avLst/>
          </a:prstGeom>
        </p:spPr>
        <p:txBody>
          <a:bodyPr vert="horz">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Font typeface="Wingdings 2"/>
              <a:buNone/>
            </a:pPr>
            <a:r>
              <a:rPr lang="en-CA" dirty="0" smtClean="0"/>
              <a:t>3) Basal/Bolus Regimen</a:t>
            </a:r>
          </a:p>
        </p:txBody>
      </p:sp>
    </p:spTree>
    <p:extLst>
      <p:ext uri="{BB962C8B-B14F-4D97-AF65-F5344CB8AC3E}">
        <p14:creationId xmlns:p14="http://schemas.microsoft.com/office/powerpoint/2010/main" val="25622203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Three ways to start insulin:</a:t>
            </a:r>
            <a:endParaRPr lang="en-CA" dirty="0"/>
          </a:p>
        </p:txBody>
      </p:sp>
      <p:sp>
        <p:nvSpPr>
          <p:cNvPr id="3" name="Basal click"/>
          <p:cNvSpPr>
            <a:spLocks noGrp="1"/>
          </p:cNvSpPr>
          <p:nvPr>
            <p:ph idx="1"/>
          </p:nvPr>
        </p:nvSpPr>
        <p:spPr>
          <a:xfrm>
            <a:off x="433427" y="2420888"/>
            <a:ext cx="7239000" cy="504056"/>
          </a:xfrm>
        </p:spPr>
        <p:txBody>
          <a:bodyPr>
            <a:normAutofit/>
          </a:bodyPr>
          <a:lstStyle/>
          <a:p>
            <a:pPr marL="0" indent="0">
              <a:buNone/>
            </a:pPr>
            <a:r>
              <a:rPr lang="en-CA" dirty="0" smtClean="0"/>
              <a:t>1) Basal insulin </a:t>
            </a:r>
            <a:r>
              <a:rPr lang="en-CA" dirty="0" err="1" smtClean="0"/>
              <a:t>qhs</a:t>
            </a:r>
            <a:r>
              <a:rPr lang="en-CA" dirty="0" smtClean="0"/>
              <a:t> (only)</a:t>
            </a:r>
          </a:p>
        </p:txBody>
      </p:sp>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3: Regimens for Starting Insulin</a:t>
            </a:r>
            <a:endParaRPr lang="en-CA" sz="1200" dirty="0"/>
          </a:p>
        </p:txBody>
      </p:sp>
      <p:sp>
        <p:nvSpPr>
          <p:cNvPr id="6" name="Rectangle 5">
            <a:hlinkClick r:id="rId3" action="ppaction://hlinksldjump"/>
          </p:cNvPr>
          <p:cNvSpPr/>
          <p:nvPr/>
        </p:nvSpPr>
        <p:spPr>
          <a:xfrm>
            <a:off x="8316416" y="20240"/>
            <a:ext cx="699229" cy="338554"/>
          </a:xfrm>
          <a:prstGeom prst="rect">
            <a:avLst/>
          </a:prstGeom>
          <a:noFill/>
        </p:spPr>
        <p:txBody>
          <a:bodyPr wrap="none" lIns="91440" tIns="45720" rIns="91440" bIns="45720">
            <a:spAutoFit/>
          </a:bodyPr>
          <a:lstStyle/>
          <a:p>
            <a:pPr algn="ctr"/>
            <a:r>
              <a:rPr lang="en-US" sz="1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Menu</a:t>
            </a:r>
            <a:endParaRPr lang="en-US" sz="1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Pre-mixed click"/>
          <p:cNvSpPr txBox="1">
            <a:spLocks/>
          </p:cNvSpPr>
          <p:nvPr/>
        </p:nvSpPr>
        <p:spPr>
          <a:xfrm>
            <a:off x="467544" y="3068960"/>
            <a:ext cx="7239000" cy="504056"/>
          </a:xfrm>
          <a:prstGeom prst="rect">
            <a:avLst/>
          </a:prstGeom>
        </p:spPr>
        <p:txBody>
          <a:bodyPr vert="horz">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Font typeface="Wingdings 2"/>
              <a:buNone/>
            </a:pPr>
            <a:r>
              <a:rPr lang="en-CA" dirty="0"/>
              <a:t>2</a:t>
            </a:r>
            <a:r>
              <a:rPr lang="en-CA" dirty="0" smtClean="0"/>
              <a:t>) Pre-mixed regimen</a:t>
            </a:r>
          </a:p>
        </p:txBody>
      </p:sp>
      <p:sp>
        <p:nvSpPr>
          <p:cNvPr id="10" name="Basal/bolus click"/>
          <p:cNvSpPr txBox="1">
            <a:spLocks/>
          </p:cNvSpPr>
          <p:nvPr/>
        </p:nvSpPr>
        <p:spPr>
          <a:xfrm>
            <a:off x="467544" y="3717032"/>
            <a:ext cx="7239000" cy="504056"/>
          </a:xfrm>
          <a:prstGeom prst="rect">
            <a:avLst/>
          </a:prstGeom>
        </p:spPr>
        <p:txBody>
          <a:bodyPr vert="horz">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Font typeface="Wingdings 2"/>
              <a:buNone/>
            </a:pPr>
            <a:r>
              <a:rPr lang="en-CA" dirty="0" smtClean="0"/>
              <a:t>3) Basal/Bolus Regimen</a:t>
            </a:r>
          </a:p>
        </p:txBody>
      </p:sp>
      <p:sp>
        <p:nvSpPr>
          <p:cNvPr id="11" name="Basal option"/>
          <p:cNvSpPr/>
          <p:nvPr/>
        </p:nvSpPr>
        <p:spPr>
          <a:xfrm>
            <a:off x="5292080" y="2021488"/>
            <a:ext cx="2698104" cy="1695544"/>
          </a:xfrm>
          <a:prstGeom prst="borderCallout1">
            <a:avLst>
              <a:gd name="adj1" fmla="val 29978"/>
              <a:gd name="adj2" fmla="val 4"/>
              <a:gd name="adj3" fmla="val 40594"/>
              <a:gd name="adj4" fmla="val -3631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8788" lvl="1" fontAlgn="base">
              <a:lnSpc>
                <a:spcPct val="80000"/>
              </a:lnSpc>
              <a:spcBef>
                <a:spcPct val="0"/>
              </a:spcBef>
              <a:spcAft>
                <a:spcPct val="20000"/>
              </a:spcAft>
            </a:pPr>
            <a:r>
              <a:rPr lang="en-CA" sz="1100" b="1" dirty="0" smtClean="0">
                <a:solidFill>
                  <a:schemeClr val="tx1"/>
                </a:solidFill>
              </a:rPr>
              <a:t> </a:t>
            </a:r>
          </a:p>
          <a:p>
            <a:pPr marL="630238" lvl="1" indent="-171450" fontAlgn="base">
              <a:lnSpc>
                <a:spcPct val="80000"/>
              </a:lnSpc>
              <a:spcBef>
                <a:spcPct val="0"/>
              </a:spcBef>
              <a:spcAft>
                <a:spcPct val="20000"/>
              </a:spcAft>
              <a:buFont typeface="Arial" panose="020B0604020202020204" pitchFamily="34" charset="0"/>
              <a:buChar char="•"/>
            </a:pPr>
            <a:r>
              <a:rPr lang="en-CA" sz="1300" dirty="0" smtClean="0">
                <a:solidFill>
                  <a:schemeClr val="tx1"/>
                </a:solidFill>
              </a:rPr>
              <a:t>Once per day injection.</a:t>
            </a:r>
          </a:p>
          <a:p>
            <a:pPr marL="630238" lvl="1" indent="-171450" fontAlgn="base">
              <a:lnSpc>
                <a:spcPct val="80000"/>
              </a:lnSpc>
              <a:spcBef>
                <a:spcPct val="0"/>
              </a:spcBef>
              <a:spcAft>
                <a:spcPct val="20000"/>
              </a:spcAft>
              <a:buFont typeface="Arial" panose="020B0604020202020204" pitchFamily="34" charset="0"/>
              <a:buChar char="•"/>
            </a:pPr>
            <a:r>
              <a:rPr lang="en-CA" sz="1300" dirty="0" smtClean="0">
                <a:solidFill>
                  <a:schemeClr val="tx1"/>
                </a:solidFill>
              </a:rPr>
              <a:t>Cheaper. </a:t>
            </a:r>
          </a:p>
          <a:p>
            <a:pPr marL="630238" lvl="1" indent="-171450" fontAlgn="base">
              <a:lnSpc>
                <a:spcPct val="80000"/>
              </a:lnSpc>
              <a:spcBef>
                <a:spcPct val="0"/>
              </a:spcBef>
              <a:spcAft>
                <a:spcPct val="20000"/>
              </a:spcAft>
              <a:buFont typeface="Arial" panose="020B0604020202020204" pitchFamily="34" charset="0"/>
              <a:buChar char="•"/>
            </a:pPr>
            <a:r>
              <a:rPr lang="en-CA" sz="1300" dirty="0" smtClean="0">
                <a:solidFill>
                  <a:schemeClr val="tx1"/>
                </a:solidFill>
              </a:rPr>
              <a:t>Least weight gain.</a:t>
            </a:r>
          </a:p>
          <a:p>
            <a:pPr marL="630238" lvl="1" indent="-171450" fontAlgn="base">
              <a:lnSpc>
                <a:spcPct val="80000"/>
              </a:lnSpc>
              <a:spcBef>
                <a:spcPct val="0"/>
              </a:spcBef>
              <a:spcAft>
                <a:spcPct val="20000"/>
              </a:spcAft>
              <a:buFont typeface="Arial" panose="020B0604020202020204" pitchFamily="34" charset="0"/>
              <a:buChar char="•"/>
            </a:pPr>
            <a:r>
              <a:rPr lang="en-CA" sz="1300" dirty="0" smtClean="0">
                <a:solidFill>
                  <a:schemeClr val="tx1"/>
                </a:solidFill>
              </a:rPr>
              <a:t>Can safely continue most oral agents while on this regimen.  </a:t>
            </a:r>
            <a:endParaRPr lang="en-CA" sz="1300" dirty="0">
              <a:solidFill>
                <a:schemeClr val="tx1"/>
              </a:solidFill>
            </a:endParaRPr>
          </a:p>
        </p:txBody>
      </p:sp>
    </p:spTree>
    <p:extLst>
      <p:ext uri="{BB962C8B-B14F-4D97-AF65-F5344CB8AC3E}">
        <p14:creationId xmlns:p14="http://schemas.microsoft.com/office/powerpoint/2010/main" val="15761023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11" grpId="0" animBg="1"/>
      <p:bldP spid="11"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Three ways to start insulin:</a:t>
            </a:r>
            <a:endParaRPr lang="en-CA" dirty="0"/>
          </a:p>
        </p:txBody>
      </p:sp>
      <p:sp>
        <p:nvSpPr>
          <p:cNvPr id="3" name="Basal click"/>
          <p:cNvSpPr>
            <a:spLocks noGrp="1"/>
          </p:cNvSpPr>
          <p:nvPr>
            <p:ph idx="1"/>
          </p:nvPr>
        </p:nvSpPr>
        <p:spPr>
          <a:xfrm>
            <a:off x="433427" y="2420888"/>
            <a:ext cx="7239000" cy="504056"/>
          </a:xfrm>
        </p:spPr>
        <p:txBody>
          <a:bodyPr>
            <a:normAutofit/>
          </a:bodyPr>
          <a:lstStyle/>
          <a:p>
            <a:pPr marL="0" indent="0">
              <a:buNone/>
            </a:pPr>
            <a:r>
              <a:rPr lang="en-CA" dirty="0" smtClean="0"/>
              <a:t>1) Basal insulin </a:t>
            </a:r>
            <a:r>
              <a:rPr lang="en-CA" dirty="0" err="1" smtClean="0"/>
              <a:t>qhs</a:t>
            </a:r>
            <a:r>
              <a:rPr lang="en-CA" dirty="0" smtClean="0"/>
              <a:t> (only)</a:t>
            </a:r>
          </a:p>
        </p:txBody>
      </p:sp>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3: Regimens for Starting Insulin</a:t>
            </a:r>
            <a:endParaRPr lang="en-CA" sz="1200" dirty="0"/>
          </a:p>
        </p:txBody>
      </p:sp>
      <p:sp>
        <p:nvSpPr>
          <p:cNvPr id="6" name="Rectangle 5">
            <a:hlinkClick r:id="rId3" action="ppaction://hlinksldjump"/>
          </p:cNvPr>
          <p:cNvSpPr/>
          <p:nvPr/>
        </p:nvSpPr>
        <p:spPr>
          <a:xfrm>
            <a:off x="8316416" y="20240"/>
            <a:ext cx="699229" cy="338554"/>
          </a:xfrm>
          <a:prstGeom prst="rect">
            <a:avLst/>
          </a:prstGeom>
          <a:noFill/>
        </p:spPr>
        <p:txBody>
          <a:bodyPr wrap="none" lIns="91440" tIns="45720" rIns="91440" bIns="45720">
            <a:spAutoFit/>
          </a:bodyPr>
          <a:lstStyle/>
          <a:p>
            <a:pPr algn="ctr"/>
            <a:r>
              <a:rPr lang="en-US" sz="1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Menu</a:t>
            </a:r>
            <a:endParaRPr lang="en-US" sz="1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Pre-mixed click"/>
          <p:cNvSpPr txBox="1">
            <a:spLocks/>
          </p:cNvSpPr>
          <p:nvPr/>
        </p:nvSpPr>
        <p:spPr>
          <a:xfrm>
            <a:off x="467544" y="3068960"/>
            <a:ext cx="7239000" cy="504056"/>
          </a:xfrm>
          <a:prstGeom prst="rect">
            <a:avLst/>
          </a:prstGeom>
        </p:spPr>
        <p:txBody>
          <a:bodyPr vert="horz">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Font typeface="Wingdings 2"/>
              <a:buNone/>
            </a:pPr>
            <a:r>
              <a:rPr lang="en-CA" dirty="0"/>
              <a:t>2</a:t>
            </a:r>
            <a:r>
              <a:rPr lang="en-CA" dirty="0" smtClean="0"/>
              <a:t>) Pre-mixed regimen</a:t>
            </a:r>
          </a:p>
        </p:txBody>
      </p:sp>
      <p:sp>
        <p:nvSpPr>
          <p:cNvPr id="10" name="Basal/bolus click"/>
          <p:cNvSpPr txBox="1">
            <a:spLocks/>
          </p:cNvSpPr>
          <p:nvPr/>
        </p:nvSpPr>
        <p:spPr>
          <a:xfrm>
            <a:off x="467544" y="3717032"/>
            <a:ext cx="7239000" cy="504056"/>
          </a:xfrm>
          <a:prstGeom prst="rect">
            <a:avLst/>
          </a:prstGeom>
        </p:spPr>
        <p:txBody>
          <a:bodyPr vert="horz">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Font typeface="Wingdings 2"/>
              <a:buNone/>
            </a:pPr>
            <a:r>
              <a:rPr lang="en-CA" dirty="0" smtClean="0"/>
              <a:t>3) Basal/Bolus Regimen</a:t>
            </a:r>
          </a:p>
        </p:txBody>
      </p:sp>
      <p:sp>
        <p:nvSpPr>
          <p:cNvPr id="14" name="Pre-mixed"/>
          <p:cNvSpPr/>
          <p:nvPr/>
        </p:nvSpPr>
        <p:spPr>
          <a:xfrm>
            <a:off x="5292080" y="2525544"/>
            <a:ext cx="2698104" cy="1695544"/>
          </a:xfrm>
          <a:prstGeom prst="borderCallout1">
            <a:avLst>
              <a:gd name="adj1" fmla="val 29978"/>
              <a:gd name="adj2" fmla="val 4"/>
              <a:gd name="adj3" fmla="val 47656"/>
              <a:gd name="adj4" fmla="val -5568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8788" lvl="1" fontAlgn="base">
              <a:lnSpc>
                <a:spcPct val="80000"/>
              </a:lnSpc>
              <a:spcBef>
                <a:spcPct val="0"/>
              </a:spcBef>
              <a:spcAft>
                <a:spcPct val="20000"/>
              </a:spcAft>
            </a:pPr>
            <a:r>
              <a:rPr lang="en-CA" sz="1100" b="1" dirty="0" smtClean="0">
                <a:solidFill>
                  <a:schemeClr val="tx1"/>
                </a:solidFill>
              </a:rPr>
              <a:t> </a:t>
            </a:r>
          </a:p>
          <a:p>
            <a:pPr marL="630238" lvl="1" indent="-171450" fontAlgn="base">
              <a:lnSpc>
                <a:spcPct val="80000"/>
              </a:lnSpc>
              <a:spcBef>
                <a:spcPct val="0"/>
              </a:spcBef>
              <a:spcAft>
                <a:spcPct val="20000"/>
              </a:spcAft>
              <a:buFont typeface="Arial" panose="020B0604020202020204" pitchFamily="34" charset="0"/>
              <a:buChar char="•"/>
            </a:pPr>
            <a:r>
              <a:rPr lang="en-CA" sz="1300" dirty="0" smtClean="0">
                <a:solidFill>
                  <a:schemeClr val="tx1"/>
                </a:solidFill>
              </a:rPr>
              <a:t>Fewer injections.</a:t>
            </a:r>
          </a:p>
          <a:p>
            <a:pPr marL="630238" lvl="1" indent="-171450" fontAlgn="base">
              <a:lnSpc>
                <a:spcPct val="80000"/>
              </a:lnSpc>
              <a:spcBef>
                <a:spcPct val="0"/>
              </a:spcBef>
              <a:spcAft>
                <a:spcPct val="20000"/>
              </a:spcAft>
              <a:buFont typeface="Arial" panose="020B0604020202020204" pitchFamily="34" charset="0"/>
              <a:buChar char="•"/>
            </a:pPr>
            <a:r>
              <a:rPr lang="en-CA" sz="1300" dirty="0" smtClean="0">
                <a:solidFill>
                  <a:schemeClr val="tx1"/>
                </a:solidFill>
              </a:rPr>
              <a:t>Simple regimen that provides both basal and bolus insulin.</a:t>
            </a:r>
          </a:p>
          <a:p>
            <a:pPr marL="630238" lvl="1" indent="-171450" fontAlgn="base">
              <a:lnSpc>
                <a:spcPct val="80000"/>
              </a:lnSpc>
              <a:spcBef>
                <a:spcPct val="0"/>
              </a:spcBef>
              <a:spcAft>
                <a:spcPct val="20000"/>
              </a:spcAft>
              <a:buFont typeface="Arial" panose="020B0604020202020204" pitchFamily="34" charset="0"/>
              <a:buChar char="•"/>
            </a:pPr>
            <a:r>
              <a:rPr lang="en-CA" sz="1300" dirty="0" smtClean="0">
                <a:solidFill>
                  <a:schemeClr val="tx1"/>
                </a:solidFill>
              </a:rPr>
              <a:t>Need to stop most oral anti-</a:t>
            </a:r>
            <a:r>
              <a:rPr lang="en-CA" sz="1300" dirty="0" err="1" smtClean="0">
                <a:solidFill>
                  <a:schemeClr val="tx1"/>
                </a:solidFill>
              </a:rPr>
              <a:t>hyperglycemics</a:t>
            </a:r>
            <a:r>
              <a:rPr lang="en-CA" sz="1300" dirty="0" smtClean="0">
                <a:solidFill>
                  <a:schemeClr val="tx1"/>
                </a:solidFill>
              </a:rPr>
              <a:t> while on this regimen (except metformin). </a:t>
            </a:r>
            <a:endParaRPr lang="en-CA" sz="1300" dirty="0">
              <a:solidFill>
                <a:schemeClr val="tx1"/>
              </a:solidFill>
            </a:endParaRPr>
          </a:p>
        </p:txBody>
      </p:sp>
    </p:spTree>
    <p:extLst>
      <p:ext uri="{BB962C8B-B14F-4D97-AF65-F5344CB8AC3E}">
        <p14:creationId xmlns:p14="http://schemas.microsoft.com/office/powerpoint/2010/main" val="35492413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9"/>
                  </p:tgtEl>
                </p:cond>
              </p:nextCondLst>
            </p:seq>
          </p:childTnLst>
        </p:cTn>
      </p:par>
    </p:tnLst>
    <p:bldLst>
      <p:bldP spid="14" grpId="0" animBg="1"/>
      <p:bldP spid="14"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Three ways to start insulin:</a:t>
            </a:r>
            <a:endParaRPr lang="en-CA" dirty="0"/>
          </a:p>
        </p:txBody>
      </p:sp>
      <p:sp>
        <p:nvSpPr>
          <p:cNvPr id="3" name="Basal click"/>
          <p:cNvSpPr>
            <a:spLocks noGrp="1"/>
          </p:cNvSpPr>
          <p:nvPr>
            <p:ph idx="1"/>
          </p:nvPr>
        </p:nvSpPr>
        <p:spPr>
          <a:xfrm>
            <a:off x="433427" y="2420888"/>
            <a:ext cx="7239000" cy="504056"/>
          </a:xfrm>
        </p:spPr>
        <p:txBody>
          <a:bodyPr>
            <a:normAutofit/>
          </a:bodyPr>
          <a:lstStyle/>
          <a:p>
            <a:pPr marL="0" indent="0">
              <a:buNone/>
            </a:pPr>
            <a:r>
              <a:rPr lang="en-CA" dirty="0" smtClean="0"/>
              <a:t>1) Basal insulin </a:t>
            </a:r>
            <a:r>
              <a:rPr lang="en-CA" dirty="0" err="1" smtClean="0"/>
              <a:t>qhs</a:t>
            </a:r>
            <a:r>
              <a:rPr lang="en-CA" dirty="0" smtClean="0"/>
              <a:t> (only)</a:t>
            </a:r>
          </a:p>
        </p:txBody>
      </p:sp>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3: Regimens for Starting Insulin</a:t>
            </a:r>
            <a:endParaRPr lang="en-CA" sz="1200" dirty="0"/>
          </a:p>
        </p:txBody>
      </p:sp>
      <p:sp>
        <p:nvSpPr>
          <p:cNvPr id="6" name="Rectangle 5">
            <a:hlinkClick r:id="rId3" action="ppaction://hlinksldjump"/>
          </p:cNvPr>
          <p:cNvSpPr/>
          <p:nvPr/>
        </p:nvSpPr>
        <p:spPr>
          <a:xfrm>
            <a:off x="8316416" y="20240"/>
            <a:ext cx="699229" cy="338554"/>
          </a:xfrm>
          <a:prstGeom prst="rect">
            <a:avLst/>
          </a:prstGeom>
          <a:noFill/>
        </p:spPr>
        <p:txBody>
          <a:bodyPr wrap="none" lIns="91440" tIns="45720" rIns="91440" bIns="45720">
            <a:spAutoFit/>
          </a:bodyPr>
          <a:lstStyle/>
          <a:p>
            <a:pPr algn="ctr"/>
            <a:r>
              <a:rPr lang="en-US" sz="1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Menu</a:t>
            </a:r>
            <a:endParaRPr lang="en-US" sz="1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Pre-mixed click"/>
          <p:cNvSpPr txBox="1">
            <a:spLocks/>
          </p:cNvSpPr>
          <p:nvPr/>
        </p:nvSpPr>
        <p:spPr>
          <a:xfrm>
            <a:off x="467544" y="3068960"/>
            <a:ext cx="7239000" cy="504056"/>
          </a:xfrm>
          <a:prstGeom prst="rect">
            <a:avLst/>
          </a:prstGeom>
        </p:spPr>
        <p:txBody>
          <a:bodyPr vert="horz">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Font typeface="Wingdings 2"/>
              <a:buNone/>
            </a:pPr>
            <a:r>
              <a:rPr lang="en-CA" dirty="0"/>
              <a:t>2</a:t>
            </a:r>
            <a:r>
              <a:rPr lang="en-CA" dirty="0" smtClean="0"/>
              <a:t>) Pre-mixed regimen</a:t>
            </a:r>
          </a:p>
        </p:txBody>
      </p:sp>
      <p:sp>
        <p:nvSpPr>
          <p:cNvPr id="10" name="Basal/bolus click"/>
          <p:cNvSpPr txBox="1">
            <a:spLocks/>
          </p:cNvSpPr>
          <p:nvPr/>
        </p:nvSpPr>
        <p:spPr>
          <a:xfrm>
            <a:off x="467544" y="3717032"/>
            <a:ext cx="7239000" cy="504056"/>
          </a:xfrm>
          <a:prstGeom prst="rect">
            <a:avLst/>
          </a:prstGeom>
        </p:spPr>
        <p:txBody>
          <a:bodyPr vert="horz">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Font typeface="Wingdings 2"/>
              <a:buNone/>
            </a:pPr>
            <a:r>
              <a:rPr lang="en-CA" dirty="0" smtClean="0"/>
              <a:t>3) Basal/Bolus Regimen</a:t>
            </a:r>
          </a:p>
        </p:txBody>
      </p:sp>
      <p:sp>
        <p:nvSpPr>
          <p:cNvPr id="15" name="Basal/bolus"/>
          <p:cNvSpPr/>
          <p:nvPr/>
        </p:nvSpPr>
        <p:spPr>
          <a:xfrm>
            <a:off x="5162128" y="4558372"/>
            <a:ext cx="2698104" cy="2199600"/>
          </a:xfrm>
          <a:prstGeom prst="borderCallout1">
            <a:avLst>
              <a:gd name="adj1" fmla="val 29978"/>
              <a:gd name="adj2" fmla="val 4"/>
              <a:gd name="adj3" fmla="val -16668"/>
              <a:gd name="adj4" fmla="val -4680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8788" lvl="1" fontAlgn="base">
              <a:lnSpc>
                <a:spcPct val="80000"/>
              </a:lnSpc>
              <a:spcBef>
                <a:spcPct val="0"/>
              </a:spcBef>
              <a:spcAft>
                <a:spcPct val="20000"/>
              </a:spcAft>
            </a:pPr>
            <a:r>
              <a:rPr lang="en-CA" sz="1100" b="1" dirty="0" smtClean="0">
                <a:solidFill>
                  <a:schemeClr val="tx1"/>
                </a:solidFill>
              </a:rPr>
              <a:t> </a:t>
            </a:r>
          </a:p>
          <a:p>
            <a:pPr marL="744538" lvl="1" indent="-285750" fontAlgn="base">
              <a:lnSpc>
                <a:spcPct val="80000"/>
              </a:lnSpc>
              <a:spcBef>
                <a:spcPct val="0"/>
              </a:spcBef>
              <a:spcAft>
                <a:spcPct val="20000"/>
              </a:spcAft>
              <a:buFont typeface="Arial" panose="020B0604020202020204" pitchFamily="34" charset="0"/>
              <a:buChar char="•"/>
            </a:pPr>
            <a:r>
              <a:rPr lang="en-CA" sz="1300" dirty="0" smtClean="0">
                <a:solidFill>
                  <a:schemeClr val="tx1"/>
                </a:solidFill>
              </a:rPr>
              <a:t>Reduced hypoglycemic episodes.</a:t>
            </a:r>
          </a:p>
          <a:p>
            <a:pPr marL="744538" lvl="1" indent="-285750" fontAlgn="base">
              <a:lnSpc>
                <a:spcPct val="80000"/>
              </a:lnSpc>
              <a:spcBef>
                <a:spcPct val="0"/>
              </a:spcBef>
              <a:spcAft>
                <a:spcPct val="20000"/>
              </a:spcAft>
              <a:buFont typeface="Arial" panose="020B0604020202020204" pitchFamily="34" charset="0"/>
              <a:buChar char="•"/>
            </a:pPr>
            <a:r>
              <a:rPr lang="en-CA" sz="1300" dirty="0" smtClean="0">
                <a:solidFill>
                  <a:schemeClr val="tx1"/>
                </a:solidFill>
              </a:rPr>
              <a:t>Flexible regimen.</a:t>
            </a:r>
          </a:p>
          <a:p>
            <a:pPr marL="744538" lvl="1" indent="-285750" fontAlgn="base">
              <a:lnSpc>
                <a:spcPct val="80000"/>
              </a:lnSpc>
              <a:spcBef>
                <a:spcPct val="0"/>
              </a:spcBef>
              <a:spcAft>
                <a:spcPct val="20000"/>
              </a:spcAft>
              <a:buFont typeface="Arial" panose="020B0604020202020204" pitchFamily="34" charset="0"/>
              <a:buChar char="•"/>
            </a:pPr>
            <a:r>
              <a:rPr lang="en-CA" sz="1300" dirty="0" smtClean="0">
                <a:solidFill>
                  <a:schemeClr val="tx1"/>
                </a:solidFill>
              </a:rPr>
              <a:t>Requires the most injections.</a:t>
            </a:r>
          </a:p>
          <a:p>
            <a:pPr marL="744538" lvl="1" indent="-285750" fontAlgn="base">
              <a:lnSpc>
                <a:spcPct val="80000"/>
              </a:lnSpc>
              <a:spcBef>
                <a:spcPct val="0"/>
              </a:spcBef>
              <a:spcAft>
                <a:spcPct val="20000"/>
              </a:spcAft>
              <a:buFont typeface="Arial" panose="020B0604020202020204" pitchFamily="34" charset="0"/>
              <a:buChar char="•"/>
            </a:pPr>
            <a:r>
              <a:rPr lang="en-CA" sz="1300" dirty="0" smtClean="0">
                <a:solidFill>
                  <a:schemeClr val="tx1"/>
                </a:solidFill>
              </a:rPr>
              <a:t>Associated with the most weight gain.</a:t>
            </a:r>
          </a:p>
          <a:p>
            <a:pPr marL="744538" lvl="1" indent="-285750" fontAlgn="base">
              <a:lnSpc>
                <a:spcPct val="80000"/>
              </a:lnSpc>
              <a:spcBef>
                <a:spcPct val="0"/>
              </a:spcBef>
              <a:spcAft>
                <a:spcPct val="20000"/>
              </a:spcAft>
              <a:buFont typeface="Arial" panose="020B0604020202020204" pitchFamily="34" charset="0"/>
              <a:buChar char="•"/>
            </a:pPr>
            <a:r>
              <a:rPr lang="en-CA" sz="1300" dirty="0" smtClean="0">
                <a:solidFill>
                  <a:schemeClr val="tx1"/>
                </a:solidFill>
              </a:rPr>
              <a:t>Need to stop most oral anti-</a:t>
            </a:r>
            <a:r>
              <a:rPr lang="en-CA" sz="1300" dirty="0" err="1" smtClean="0">
                <a:solidFill>
                  <a:schemeClr val="tx1"/>
                </a:solidFill>
              </a:rPr>
              <a:t>hyperglycemics</a:t>
            </a:r>
            <a:r>
              <a:rPr lang="en-CA" sz="1300" dirty="0" smtClean="0">
                <a:solidFill>
                  <a:schemeClr val="tx1"/>
                </a:solidFill>
              </a:rPr>
              <a:t> while on this regimen (except metformin).</a:t>
            </a:r>
          </a:p>
        </p:txBody>
      </p:sp>
    </p:spTree>
    <p:extLst>
      <p:ext uri="{BB962C8B-B14F-4D97-AF65-F5344CB8AC3E}">
        <p14:creationId xmlns:p14="http://schemas.microsoft.com/office/powerpoint/2010/main" val="35492413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15" grpId="0" animBg="1"/>
      <p:bldP spid="15"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564904"/>
            <a:ext cx="8229600" cy="1143000"/>
          </a:xfrm>
        </p:spPr>
        <p:txBody>
          <a:bodyPr/>
          <a:lstStyle/>
          <a:p>
            <a:r>
              <a:rPr lang="en-CA" dirty="0" smtClean="0"/>
              <a:t>Basal (only) Insulin Regimen</a:t>
            </a:r>
            <a:endParaRPr lang="en-CA" dirty="0"/>
          </a:p>
        </p:txBody>
      </p:sp>
      <p:sp>
        <p:nvSpPr>
          <p:cNvPr id="3" name="TextBox 2"/>
          <p:cNvSpPr txBox="1"/>
          <p:nvPr/>
        </p:nvSpPr>
        <p:spPr>
          <a:xfrm>
            <a:off x="0" y="6581001"/>
            <a:ext cx="3240360" cy="276999"/>
          </a:xfrm>
          <a:prstGeom prst="rect">
            <a:avLst/>
          </a:prstGeom>
          <a:noFill/>
        </p:spPr>
        <p:txBody>
          <a:bodyPr wrap="square" rtlCol="0">
            <a:spAutoFit/>
          </a:bodyPr>
          <a:lstStyle/>
          <a:p>
            <a:r>
              <a:rPr lang="en-CA" sz="1200" dirty="0" smtClean="0"/>
              <a:t>Section 3: Regimens for Starting Insulin</a:t>
            </a:r>
            <a:endParaRPr lang="en-CA" sz="1200" dirty="0"/>
          </a:p>
        </p:txBody>
      </p:sp>
      <p:sp>
        <p:nvSpPr>
          <p:cNvPr id="5" name="Rectangle 4">
            <a:hlinkClick r:id="rId3" action="ppaction://hlinksldjump"/>
          </p:cNvPr>
          <p:cNvSpPr/>
          <p:nvPr/>
        </p:nvSpPr>
        <p:spPr>
          <a:xfrm>
            <a:off x="8316416" y="20240"/>
            <a:ext cx="699229" cy="338554"/>
          </a:xfrm>
          <a:prstGeom prst="rect">
            <a:avLst/>
          </a:prstGeom>
          <a:noFill/>
        </p:spPr>
        <p:txBody>
          <a:bodyPr wrap="none" lIns="91440" tIns="45720" rIns="91440" bIns="45720">
            <a:spAutoFit/>
          </a:bodyPr>
          <a:lstStyle/>
          <a:p>
            <a:pPr algn="ctr"/>
            <a:r>
              <a:rPr lang="en-US" sz="1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Menu</a:t>
            </a:r>
            <a:endParaRPr lang="en-US" sz="1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4163141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CA" dirty="0"/>
              <a:t>S</a:t>
            </a:r>
            <a:r>
              <a:rPr lang="en-CA" dirty="0" smtClean="0"/>
              <a:t>tart with </a:t>
            </a:r>
            <a:r>
              <a:rPr lang="en-CA" b="1" dirty="0" smtClean="0"/>
              <a:t>basal</a:t>
            </a:r>
            <a:r>
              <a:rPr lang="en-CA" dirty="0" smtClean="0"/>
              <a:t> insulin at a standard dose of </a:t>
            </a:r>
            <a:r>
              <a:rPr lang="en-CA" b="1" dirty="0" smtClean="0"/>
              <a:t>10 units </a:t>
            </a:r>
            <a:r>
              <a:rPr lang="en-CA" b="1" dirty="0" err="1" smtClean="0"/>
              <a:t>qhs</a:t>
            </a:r>
            <a:r>
              <a:rPr lang="en-CA" dirty="0" smtClean="0"/>
              <a:t>*</a:t>
            </a:r>
            <a:r>
              <a:rPr lang="en-CA" b="1" dirty="0" smtClean="0"/>
              <a:t>.</a:t>
            </a:r>
          </a:p>
        </p:txBody>
      </p:sp>
      <p:sp>
        <p:nvSpPr>
          <p:cNvPr id="4" name="TextBox 3"/>
          <p:cNvSpPr txBox="1"/>
          <p:nvPr/>
        </p:nvSpPr>
        <p:spPr>
          <a:xfrm>
            <a:off x="0" y="6442501"/>
            <a:ext cx="3635896" cy="276999"/>
          </a:xfrm>
          <a:prstGeom prst="rect">
            <a:avLst/>
          </a:prstGeom>
          <a:noFill/>
        </p:spPr>
        <p:txBody>
          <a:bodyPr wrap="square" rtlCol="0">
            <a:spAutoFit/>
          </a:bodyPr>
          <a:lstStyle/>
          <a:p>
            <a:r>
              <a:rPr lang="en-CA" sz="1200" dirty="0" smtClean="0"/>
              <a:t>Section 3: Regimens for Starting Insulin: Basal Only</a:t>
            </a:r>
            <a:endParaRPr lang="en-CA" sz="1200" dirty="0"/>
          </a:p>
        </p:txBody>
      </p:sp>
      <p:pic>
        <p:nvPicPr>
          <p:cNvPr id="5" name="check picture" descr="C:\Users\Narendra\AppData\Local\Microsoft\Windows\INetCache\IE\8W6S1Q3X\check-mark[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3176136"/>
            <a:ext cx="1368152" cy="122960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warning picture" descr="C:\Users\Narendra\AppData\Local\Microsoft\Windows\INetCache\IE\8H4EQTLT\warning-sign11[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5232" y="4572209"/>
            <a:ext cx="1407114" cy="117406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4572000" y="3329273"/>
            <a:ext cx="3456384" cy="923330"/>
          </a:xfrm>
          <a:prstGeom prst="rect">
            <a:avLst/>
          </a:prstGeom>
          <a:solidFill>
            <a:srgbClr val="FFFFCC"/>
          </a:solidFill>
        </p:spPr>
        <p:txBody>
          <a:bodyPr wrap="square">
            <a:spAutoFit/>
          </a:bodyPr>
          <a:lstStyle/>
          <a:p>
            <a:r>
              <a:rPr lang="en-CA" dirty="0"/>
              <a:t>Patient should check BG at home </a:t>
            </a:r>
            <a:r>
              <a:rPr lang="en-CA" i="1" dirty="0"/>
              <a:t>at least</a:t>
            </a:r>
            <a:r>
              <a:rPr lang="en-CA" dirty="0"/>
              <a:t> once before breakfast.</a:t>
            </a:r>
          </a:p>
        </p:txBody>
      </p:sp>
      <p:sp>
        <p:nvSpPr>
          <p:cNvPr id="7" name="Rectangle 6"/>
          <p:cNvSpPr/>
          <p:nvPr/>
        </p:nvSpPr>
        <p:spPr>
          <a:xfrm>
            <a:off x="4582760" y="4594953"/>
            <a:ext cx="3456384" cy="1200329"/>
          </a:xfrm>
          <a:prstGeom prst="rect">
            <a:avLst/>
          </a:prstGeom>
          <a:solidFill>
            <a:srgbClr val="FFFFCC"/>
          </a:solidFill>
        </p:spPr>
        <p:txBody>
          <a:bodyPr wrap="square">
            <a:spAutoFit/>
          </a:bodyPr>
          <a:lstStyle/>
          <a:p>
            <a:r>
              <a:rPr lang="en-CA" dirty="0" smtClean="0"/>
              <a:t>More frequent blood glucose monitoring may be helpful to monitor glycemic control during the day.</a:t>
            </a:r>
            <a:endParaRPr lang="en-CA" dirty="0"/>
          </a:p>
        </p:txBody>
      </p:sp>
      <p:sp>
        <p:nvSpPr>
          <p:cNvPr id="12" name="TextBox 11"/>
          <p:cNvSpPr txBox="1"/>
          <p:nvPr/>
        </p:nvSpPr>
        <p:spPr>
          <a:xfrm>
            <a:off x="-36512" y="6063679"/>
            <a:ext cx="7704856" cy="461665"/>
          </a:xfrm>
          <a:prstGeom prst="rect">
            <a:avLst/>
          </a:prstGeom>
          <a:noFill/>
        </p:spPr>
        <p:txBody>
          <a:bodyPr wrap="square" rtlCol="0">
            <a:spAutoFit/>
          </a:bodyPr>
          <a:lstStyle/>
          <a:p>
            <a:r>
              <a:rPr lang="en-CA" sz="1200" dirty="0" smtClean="0"/>
              <a:t>* Can go up to 0.3 units/kg  </a:t>
            </a:r>
            <a:r>
              <a:rPr lang="en-CA" sz="1200" dirty="0" err="1" smtClean="0"/>
              <a:t>qhs</a:t>
            </a:r>
            <a:r>
              <a:rPr lang="en-CA" sz="1200" dirty="0" smtClean="0"/>
              <a:t>. Also note “Bedtime” may be quite variable for some patients. A specific time might be around 9:30-10:30 pm. </a:t>
            </a:r>
            <a:endParaRPr lang="en-CA" sz="1200" dirty="0"/>
          </a:p>
        </p:txBody>
      </p:sp>
    </p:spTree>
    <p:extLst>
      <p:ext uri="{BB962C8B-B14F-4D97-AF65-F5344CB8AC3E}">
        <p14:creationId xmlns:p14="http://schemas.microsoft.com/office/powerpoint/2010/main" val="2469715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2" grpId="0" animBg="1"/>
      <p:bldP spid="2" grpId="1" animBg="1"/>
      <p:bldP spid="7" grpId="0" animBg="1"/>
      <p:bldP spid="7"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3: Regimens for Starting Insulin</a:t>
            </a:r>
            <a:endParaRPr lang="en-CA" sz="1200" dirty="0"/>
          </a:p>
        </p:txBody>
      </p:sp>
      <p:sp>
        <p:nvSpPr>
          <p:cNvPr id="6" name="TextBox 5"/>
          <p:cNvSpPr txBox="1"/>
          <p:nvPr/>
        </p:nvSpPr>
        <p:spPr>
          <a:xfrm>
            <a:off x="395536" y="188640"/>
            <a:ext cx="6768752" cy="369332"/>
          </a:xfrm>
          <a:prstGeom prst="rect">
            <a:avLst/>
          </a:prstGeom>
          <a:noFill/>
        </p:spPr>
        <p:txBody>
          <a:bodyPr wrap="square" rtlCol="0">
            <a:spAutoFit/>
          </a:bodyPr>
          <a:lstStyle/>
          <a:p>
            <a:r>
              <a:rPr lang="en-CA" dirty="0" smtClean="0"/>
              <a:t>Q: How do you direct him to titrate his insulin? </a:t>
            </a:r>
            <a:endParaRPr lang="en-CA" dirty="0"/>
          </a:p>
        </p:txBody>
      </p:sp>
      <p:sp>
        <p:nvSpPr>
          <p:cNvPr id="7" name="Answer A"/>
          <p:cNvSpPr/>
          <p:nvPr/>
        </p:nvSpPr>
        <p:spPr>
          <a:xfrm>
            <a:off x="778040" y="620688"/>
            <a:ext cx="6696744" cy="461665"/>
          </a:xfrm>
          <a:prstGeom prst="rect">
            <a:avLst/>
          </a:prstGeom>
        </p:spPr>
        <p:txBody>
          <a:bodyPr wrap="square">
            <a:spAutoFit/>
          </a:bodyPr>
          <a:lstStyle/>
          <a:p>
            <a:r>
              <a:rPr lang="en-CA" sz="1200" dirty="0" smtClean="0"/>
              <a:t>A) If </a:t>
            </a:r>
            <a:r>
              <a:rPr lang="en-CA" sz="1200" dirty="0"/>
              <a:t>his fasting (morning) blood sugar is </a:t>
            </a:r>
            <a:r>
              <a:rPr lang="en-CA" sz="1200" b="1" dirty="0"/>
              <a:t>&gt; 14.0 </a:t>
            </a:r>
            <a:r>
              <a:rPr lang="en-CA" sz="1200" b="1" dirty="0" err="1"/>
              <a:t>mmol</a:t>
            </a:r>
            <a:r>
              <a:rPr lang="en-CA" sz="1200" b="1" dirty="0"/>
              <a:t>/L</a:t>
            </a:r>
            <a:r>
              <a:rPr lang="en-CA" sz="1200" dirty="0"/>
              <a:t>, add </a:t>
            </a:r>
            <a:r>
              <a:rPr lang="en-CA" sz="1200" b="1" dirty="0" smtClean="0"/>
              <a:t>4- 5 </a:t>
            </a:r>
            <a:r>
              <a:rPr lang="en-CA" sz="1200" b="1" dirty="0"/>
              <a:t>more units</a:t>
            </a:r>
            <a:r>
              <a:rPr lang="en-CA" sz="1200" dirty="0"/>
              <a:t> of insulin per evening dose every </a:t>
            </a:r>
            <a:r>
              <a:rPr lang="en-CA" sz="1200" dirty="0" smtClean="0"/>
              <a:t>1-3 days </a:t>
            </a:r>
            <a:r>
              <a:rPr lang="en-CA" sz="1200" dirty="0"/>
              <a:t>until his fasting (morning) blood sugar is </a:t>
            </a:r>
            <a:r>
              <a:rPr lang="en-CA" sz="1200" b="1" dirty="0"/>
              <a:t>4.0 – 7.0 </a:t>
            </a:r>
            <a:r>
              <a:rPr lang="en-CA" sz="1200" b="1" dirty="0" err="1"/>
              <a:t>mmol</a:t>
            </a:r>
            <a:r>
              <a:rPr lang="en-CA" sz="1200" b="1" dirty="0"/>
              <a:t>/L</a:t>
            </a:r>
            <a:r>
              <a:rPr lang="en-CA" sz="1200" dirty="0"/>
              <a:t>.</a:t>
            </a:r>
          </a:p>
        </p:txBody>
      </p:sp>
      <p:sp>
        <p:nvSpPr>
          <p:cNvPr id="8" name="Answer B"/>
          <p:cNvSpPr/>
          <p:nvPr/>
        </p:nvSpPr>
        <p:spPr>
          <a:xfrm>
            <a:off x="781292" y="1052736"/>
            <a:ext cx="6382606" cy="830997"/>
          </a:xfrm>
          <a:prstGeom prst="rect">
            <a:avLst/>
          </a:prstGeom>
        </p:spPr>
        <p:txBody>
          <a:bodyPr wrap="square">
            <a:spAutoFit/>
          </a:bodyPr>
          <a:lstStyle/>
          <a:p>
            <a:r>
              <a:rPr lang="en-CA" sz="1200" dirty="0" smtClean="0"/>
              <a:t>B) If </a:t>
            </a:r>
            <a:r>
              <a:rPr lang="en-CA" sz="1200" dirty="0"/>
              <a:t>his fasting (morning) blood sugar is between </a:t>
            </a:r>
            <a:r>
              <a:rPr lang="en-CA" sz="1200" b="1" dirty="0"/>
              <a:t>10.0 and 14.0 </a:t>
            </a:r>
            <a:r>
              <a:rPr lang="en-CA" sz="1200" b="1" dirty="0" err="1"/>
              <a:t>mmol</a:t>
            </a:r>
            <a:r>
              <a:rPr lang="en-CA" sz="1200" b="1" dirty="0"/>
              <a:t>/L</a:t>
            </a:r>
            <a:r>
              <a:rPr lang="en-CA" sz="1200" dirty="0"/>
              <a:t>, add </a:t>
            </a:r>
            <a:r>
              <a:rPr lang="en-CA" sz="1200" b="1" dirty="0"/>
              <a:t>2</a:t>
            </a:r>
            <a:r>
              <a:rPr lang="en-CA" sz="1200" dirty="0" smtClean="0"/>
              <a:t> </a:t>
            </a:r>
            <a:r>
              <a:rPr lang="en-CA" sz="1200" dirty="0"/>
              <a:t>more units of insulin per evening dose </a:t>
            </a:r>
            <a:r>
              <a:rPr lang="en-CA" sz="1200" dirty="0" smtClean="0"/>
              <a:t>every 1-3 days </a:t>
            </a:r>
            <a:r>
              <a:rPr lang="en-CA" sz="1200" dirty="0"/>
              <a:t>until his fasting (morning) blood sugar is </a:t>
            </a:r>
            <a:r>
              <a:rPr lang="en-CA" sz="1200" b="1" dirty="0"/>
              <a:t>4.0 – 7.0 </a:t>
            </a:r>
            <a:r>
              <a:rPr lang="en-CA" sz="1200" b="1" dirty="0" err="1"/>
              <a:t>mmol</a:t>
            </a:r>
            <a:r>
              <a:rPr lang="en-CA" sz="1200" b="1" dirty="0"/>
              <a:t>/L.</a:t>
            </a:r>
          </a:p>
          <a:p>
            <a:endParaRPr lang="en-CA" sz="1200" dirty="0"/>
          </a:p>
        </p:txBody>
      </p:sp>
      <p:sp>
        <p:nvSpPr>
          <p:cNvPr id="2" name="Answer C"/>
          <p:cNvSpPr/>
          <p:nvPr/>
        </p:nvSpPr>
        <p:spPr>
          <a:xfrm>
            <a:off x="778040" y="1700808"/>
            <a:ext cx="6179635" cy="646331"/>
          </a:xfrm>
          <a:prstGeom prst="rect">
            <a:avLst/>
          </a:prstGeom>
        </p:spPr>
        <p:txBody>
          <a:bodyPr wrap="square">
            <a:spAutoFit/>
          </a:bodyPr>
          <a:lstStyle/>
          <a:p>
            <a:r>
              <a:rPr lang="en-CA" sz="1200" dirty="0" smtClean="0"/>
              <a:t>C) If </a:t>
            </a:r>
            <a:r>
              <a:rPr lang="en-CA" sz="1200" dirty="0"/>
              <a:t>his fasting (morning) blood sugar is between </a:t>
            </a:r>
            <a:r>
              <a:rPr lang="en-CA" sz="1200" b="1" dirty="0"/>
              <a:t>7.0 and 10.0 </a:t>
            </a:r>
            <a:r>
              <a:rPr lang="en-CA" sz="1200" b="1" dirty="0" err="1"/>
              <a:t>mmol</a:t>
            </a:r>
            <a:r>
              <a:rPr lang="en-CA" sz="1200" b="1" dirty="0"/>
              <a:t>/L </a:t>
            </a:r>
            <a:r>
              <a:rPr lang="en-CA" sz="1200" dirty="0"/>
              <a:t>add </a:t>
            </a:r>
            <a:r>
              <a:rPr lang="en-CA" sz="1200" b="1" dirty="0" smtClean="0"/>
              <a:t>1</a:t>
            </a:r>
            <a:r>
              <a:rPr lang="en-CA" sz="1200" dirty="0" smtClean="0"/>
              <a:t> </a:t>
            </a:r>
            <a:r>
              <a:rPr lang="en-CA" sz="1200" dirty="0"/>
              <a:t>more unit of insulin per evening dose every </a:t>
            </a:r>
            <a:r>
              <a:rPr lang="en-CA" sz="1200" dirty="0" smtClean="0"/>
              <a:t>1-3 days </a:t>
            </a:r>
            <a:r>
              <a:rPr lang="en-CA" sz="1200" dirty="0"/>
              <a:t>until his fasting (morning) blood sugar is between </a:t>
            </a:r>
            <a:r>
              <a:rPr lang="en-CA" sz="1200" b="1" dirty="0"/>
              <a:t>4.0 – 7.0 </a:t>
            </a:r>
            <a:r>
              <a:rPr lang="en-CA" sz="1200" b="1" dirty="0" err="1"/>
              <a:t>mmol</a:t>
            </a:r>
            <a:r>
              <a:rPr lang="en-CA" sz="1200" b="1" dirty="0"/>
              <a:t>/L</a:t>
            </a:r>
            <a:r>
              <a:rPr lang="en-CA" sz="1200" dirty="0"/>
              <a:t>.</a:t>
            </a:r>
          </a:p>
        </p:txBody>
      </p:sp>
      <p:sp>
        <p:nvSpPr>
          <p:cNvPr id="5" name="Answer D"/>
          <p:cNvSpPr/>
          <p:nvPr/>
        </p:nvSpPr>
        <p:spPr>
          <a:xfrm>
            <a:off x="775664" y="2348880"/>
            <a:ext cx="6002770" cy="461665"/>
          </a:xfrm>
          <a:prstGeom prst="rect">
            <a:avLst/>
          </a:prstGeom>
        </p:spPr>
        <p:txBody>
          <a:bodyPr wrap="square">
            <a:spAutoFit/>
          </a:bodyPr>
          <a:lstStyle/>
          <a:p>
            <a:r>
              <a:rPr lang="en-CA" sz="1200" dirty="0" smtClean="0"/>
              <a:t>D) Have </a:t>
            </a:r>
            <a:r>
              <a:rPr lang="en-CA" sz="1200" dirty="0"/>
              <a:t>him call your office everyday to find out what dose of insulin he should take that evening. </a:t>
            </a:r>
          </a:p>
        </p:txBody>
      </p:sp>
      <p:sp>
        <p:nvSpPr>
          <p:cNvPr id="17" name="Answer E"/>
          <p:cNvSpPr/>
          <p:nvPr/>
        </p:nvSpPr>
        <p:spPr>
          <a:xfrm>
            <a:off x="775664" y="2780928"/>
            <a:ext cx="6002770" cy="276999"/>
          </a:xfrm>
          <a:prstGeom prst="rect">
            <a:avLst/>
          </a:prstGeom>
        </p:spPr>
        <p:txBody>
          <a:bodyPr wrap="square">
            <a:spAutoFit/>
          </a:bodyPr>
          <a:lstStyle/>
          <a:p>
            <a:r>
              <a:rPr lang="en-CA" sz="1200" dirty="0" smtClean="0"/>
              <a:t>E) All of A, B and C are correct. </a:t>
            </a:r>
            <a:endParaRPr lang="en-CA" sz="1200" dirty="0"/>
          </a:p>
        </p:txBody>
      </p:sp>
    </p:spTree>
    <p:extLst>
      <p:ext uri="{BB962C8B-B14F-4D97-AF65-F5344CB8AC3E}">
        <p14:creationId xmlns:p14="http://schemas.microsoft.com/office/powerpoint/2010/main" val="6075297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5160" y="3212976"/>
            <a:ext cx="7239000" cy="4126240"/>
          </a:xfrm>
        </p:spPr>
        <p:txBody>
          <a:bodyPr>
            <a:normAutofit/>
          </a:bodyPr>
          <a:lstStyle/>
          <a:p>
            <a:pPr marL="0" indent="0">
              <a:buNone/>
            </a:pPr>
            <a:endParaRPr lang="en-CA" dirty="0" smtClean="0"/>
          </a:p>
          <a:p>
            <a:pPr marL="514350" indent="-514350">
              <a:buAutoNum type="alphaLcParenR"/>
            </a:pPr>
            <a:endParaRPr lang="en-CA" dirty="0"/>
          </a:p>
        </p:txBody>
      </p:sp>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3: Regimens for Starting Insulin</a:t>
            </a:r>
            <a:endParaRPr lang="en-CA" sz="1200" dirty="0"/>
          </a:p>
        </p:txBody>
      </p:sp>
      <p:sp>
        <p:nvSpPr>
          <p:cNvPr id="6" name="TextBox 5"/>
          <p:cNvSpPr txBox="1"/>
          <p:nvPr/>
        </p:nvSpPr>
        <p:spPr>
          <a:xfrm>
            <a:off x="395536" y="188640"/>
            <a:ext cx="6768752" cy="369332"/>
          </a:xfrm>
          <a:prstGeom prst="rect">
            <a:avLst/>
          </a:prstGeom>
          <a:noFill/>
        </p:spPr>
        <p:txBody>
          <a:bodyPr wrap="square" rtlCol="0">
            <a:spAutoFit/>
          </a:bodyPr>
          <a:lstStyle/>
          <a:p>
            <a:r>
              <a:rPr lang="en-CA" dirty="0" smtClean="0"/>
              <a:t>Q: How do you direct him to titrate his insulin? </a:t>
            </a:r>
            <a:endParaRPr lang="en-CA" dirty="0"/>
          </a:p>
        </p:txBody>
      </p:sp>
      <p:sp>
        <p:nvSpPr>
          <p:cNvPr id="7" name="Answer A"/>
          <p:cNvSpPr/>
          <p:nvPr/>
        </p:nvSpPr>
        <p:spPr>
          <a:xfrm>
            <a:off x="778040" y="620688"/>
            <a:ext cx="6696744" cy="461665"/>
          </a:xfrm>
          <a:prstGeom prst="rect">
            <a:avLst/>
          </a:prstGeom>
        </p:spPr>
        <p:txBody>
          <a:bodyPr wrap="square">
            <a:spAutoFit/>
          </a:bodyPr>
          <a:lstStyle/>
          <a:p>
            <a:r>
              <a:rPr lang="en-CA" sz="1200" dirty="0" smtClean="0"/>
              <a:t>A) If </a:t>
            </a:r>
            <a:r>
              <a:rPr lang="en-CA" sz="1200" dirty="0"/>
              <a:t>his fasting (morning) blood sugar is </a:t>
            </a:r>
            <a:r>
              <a:rPr lang="en-CA" sz="1200" b="1" dirty="0"/>
              <a:t>&gt; 14.0 </a:t>
            </a:r>
            <a:r>
              <a:rPr lang="en-CA" sz="1200" b="1" dirty="0" err="1"/>
              <a:t>mmol</a:t>
            </a:r>
            <a:r>
              <a:rPr lang="en-CA" sz="1200" b="1" dirty="0"/>
              <a:t>/L</a:t>
            </a:r>
            <a:r>
              <a:rPr lang="en-CA" sz="1200" dirty="0"/>
              <a:t>, add </a:t>
            </a:r>
            <a:r>
              <a:rPr lang="en-CA" sz="1200" b="1" dirty="0" smtClean="0"/>
              <a:t>4- 5 </a:t>
            </a:r>
            <a:r>
              <a:rPr lang="en-CA" sz="1200" b="1" dirty="0"/>
              <a:t>more units</a:t>
            </a:r>
            <a:r>
              <a:rPr lang="en-CA" sz="1200" dirty="0"/>
              <a:t> of insulin per evening dose every </a:t>
            </a:r>
            <a:r>
              <a:rPr lang="en-CA" sz="1200" dirty="0" smtClean="0"/>
              <a:t>1-3 days </a:t>
            </a:r>
            <a:r>
              <a:rPr lang="en-CA" sz="1200" dirty="0"/>
              <a:t>until his fasting (morning) blood sugar is </a:t>
            </a:r>
            <a:r>
              <a:rPr lang="en-CA" sz="1200" b="1" dirty="0"/>
              <a:t>4.0 – 7.0 </a:t>
            </a:r>
            <a:r>
              <a:rPr lang="en-CA" sz="1200" b="1" dirty="0" err="1"/>
              <a:t>mmol</a:t>
            </a:r>
            <a:r>
              <a:rPr lang="en-CA" sz="1200" b="1" dirty="0"/>
              <a:t>/L</a:t>
            </a:r>
            <a:r>
              <a:rPr lang="en-CA" sz="1200" dirty="0"/>
              <a:t>.</a:t>
            </a:r>
          </a:p>
        </p:txBody>
      </p:sp>
      <p:sp>
        <p:nvSpPr>
          <p:cNvPr id="8" name="Answer B"/>
          <p:cNvSpPr/>
          <p:nvPr/>
        </p:nvSpPr>
        <p:spPr>
          <a:xfrm>
            <a:off x="781292" y="1052736"/>
            <a:ext cx="6382606" cy="830997"/>
          </a:xfrm>
          <a:prstGeom prst="rect">
            <a:avLst/>
          </a:prstGeom>
        </p:spPr>
        <p:txBody>
          <a:bodyPr wrap="square">
            <a:spAutoFit/>
          </a:bodyPr>
          <a:lstStyle/>
          <a:p>
            <a:r>
              <a:rPr lang="en-CA" sz="1200" dirty="0" smtClean="0"/>
              <a:t>B) If </a:t>
            </a:r>
            <a:r>
              <a:rPr lang="en-CA" sz="1200" dirty="0"/>
              <a:t>his fasting (morning) blood sugar is between </a:t>
            </a:r>
            <a:r>
              <a:rPr lang="en-CA" sz="1200" b="1" dirty="0"/>
              <a:t>10.0 and 14.0 </a:t>
            </a:r>
            <a:r>
              <a:rPr lang="en-CA" sz="1200" b="1" dirty="0" err="1"/>
              <a:t>mmol</a:t>
            </a:r>
            <a:r>
              <a:rPr lang="en-CA" sz="1200" b="1" dirty="0"/>
              <a:t>/L</a:t>
            </a:r>
            <a:r>
              <a:rPr lang="en-CA" sz="1200" dirty="0"/>
              <a:t>, add </a:t>
            </a:r>
            <a:r>
              <a:rPr lang="en-CA" sz="1200" b="1" dirty="0"/>
              <a:t>2</a:t>
            </a:r>
            <a:r>
              <a:rPr lang="en-CA" sz="1200" dirty="0" smtClean="0"/>
              <a:t> </a:t>
            </a:r>
            <a:r>
              <a:rPr lang="en-CA" sz="1200" dirty="0"/>
              <a:t>more units of insulin per evening dose </a:t>
            </a:r>
            <a:r>
              <a:rPr lang="en-CA" sz="1200" dirty="0" smtClean="0"/>
              <a:t>every 1-3 days </a:t>
            </a:r>
            <a:r>
              <a:rPr lang="en-CA" sz="1200" dirty="0"/>
              <a:t>until his fasting (morning) blood sugar is </a:t>
            </a:r>
            <a:r>
              <a:rPr lang="en-CA" sz="1200" b="1" dirty="0"/>
              <a:t>4.0 – 7.0 </a:t>
            </a:r>
            <a:r>
              <a:rPr lang="en-CA" sz="1200" b="1" dirty="0" err="1"/>
              <a:t>mmol</a:t>
            </a:r>
            <a:r>
              <a:rPr lang="en-CA" sz="1200" b="1" dirty="0"/>
              <a:t>/L.</a:t>
            </a:r>
          </a:p>
          <a:p>
            <a:endParaRPr lang="en-CA" sz="1200" dirty="0"/>
          </a:p>
        </p:txBody>
      </p:sp>
      <p:sp>
        <p:nvSpPr>
          <p:cNvPr id="2" name="Answer C"/>
          <p:cNvSpPr/>
          <p:nvPr/>
        </p:nvSpPr>
        <p:spPr>
          <a:xfrm>
            <a:off x="778040" y="1700808"/>
            <a:ext cx="6179635" cy="646331"/>
          </a:xfrm>
          <a:prstGeom prst="rect">
            <a:avLst/>
          </a:prstGeom>
        </p:spPr>
        <p:txBody>
          <a:bodyPr wrap="square">
            <a:spAutoFit/>
          </a:bodyPr>
          <a:lstStyle/>
          <a:p>
            <a:r>
              <a:rPr lang="en-CA" sz="1200" dirty="0" smtClean="0"/>
              <a:t>C) If </a:t>
            </a:r>
            <a:r>
              <a:rPr lang="en-CA" sz="1200" dirty="0"/>
              <a:t>his fasting (morning) blood sugar is between </a:t>
            </a:r>
            <a:r>
              <a:rPr lang="en-CA" sz="1200" b="1" dirty="0"/>
              <a:t>7.0 and 10.0 </a:t>
            </a:r>
            <a:r>
              <a:rPr lang="en-CA" sz="1200" b="1" dirty="0" err="1"/>
              <a:t>mmol</a:t>
            </a:r>
            <a:r>
              <a:rPr lang="en-CA" sz="1200" b="1" dirty="0"/>
              <a:t>/L </a:t>
            </a:r>
            <a:r>
              <a:rPr lang="en-CA" sz="1200" dirty="0"/>
              <a:t>add </a:t>
            </a:r>
            <a:r>
              <a:rPr lang="en-CA" sz="1200" b="1" dirty="0" smtClean="0"/>
              <a:t>1</a:t>
            </a:r>
            <a:r>
              <a:rPr lang="en-CA" sz="1200" dirty="0" smtClean="0"/>
              <a:t> </a:t>
            </a:r>
            <a:r>
              <a:rPr lang="en-CA" sz="1200" dirty="0"/>
              <a:t>more unit of insulin per evening dose every </a:t>
            </a:r>
            <a:r>
              <a:rPr lang="en-CA" sz="1200" dirty="0" smtClean="0"/>
              <a:t>1-3 days </a:t>
            </a:r>
            <a:r>
              <a:rPr lang="en-CA" sz="1200" dirty="0"/>
              <a:t>until his fasting (morning) blood sugar is between </a:t>
            </a:r>
            <a:r>
              <a:rPr lang="en-CA" sz="1200" b="1" dirty="0"/>
              <a:t>4.0 – 7.0 </a:t>
            </a:r>
            <a:r>
              <a:rPr lang="en-CA" sz="1200" b="1" dirty="0" err="1"/>
              <a:t>mmol</a:t>
            </a:r>
            <a:r>
              <a:rPr lang="en-CA" sz="1200" b="1" dirty="0"/>
              <a:t>/L</a:t>
            </a:r>
            <a:r>
              <a:rPr lang="en-CA" sz="1200" dirty="0"/>
              <a:t>.</a:t>
            </a:r>
          </a:p>
        </p:txBody>
      </p:sp>
      <p:sp>
        <p:nvSpPr>
          <p:cNvPr id="5" name="Answer D"/>
          <p:cNvSpPr/>
          <p:nvPr/>
        </p:nvSpPr>
        <p:spPr>
          <a:xfrm>
            <a:off x="775664" y="2348880"/>
            <a:ext cx="6002770" cy="461665"/>
          </a:xfrm>
          <a:prstGeom prst="rect">
            <a:avLst/>
          </a:prstGeom>
        </p:spPr>
        <p:txBody>
          <a:bodyPr wrap="square">
            <a:spAutoFit/>
          </a:bodyPr>
          <a:lstStyle/>
          <a:p>
            <a:r>
              <a:rPr lang="en-CA" sz="1200" dirty="0" smtClean="0"/>
              <a:t>D) Have </a:t>
            </a:r>
            <a:r>
              <a:rPr lang="en-CA" sz="1200" dirty="0"/>
              <a:t>him call your office everyday to find out what dose of insulin he should take that evening. </a:t>
            </a:r>
          </a:p>
        </p:txBody>
      </p:sp>
      <p:sp>
        <p:nvSpPr>
          <p:cNvPr id="17" name="Answer E"/>
          <p:cNvSpPr/>
          <p:nvPr/>
        </p:nvSpPr>
        <p:spPr>
          <a:xfrm>
            <a:off x="775664" y="2780928"/>
            <a:ext cx="6002770" cy="276999"/>
          </a:xfrm>
          <a:prstGeom prst="rect">
            <a:avLst/>
          </a:prstGeom>
        </p:spPr>
        <p:txBody>
          <a:bodyPr wrap="square">
            <a:spAutoFit/>
          </a:bodyPr>
          <a:lstStyle/>
          <a:p>
            <a:r>
              <a:rPr lang="en-CA" sz="1200" dirty="0" smtClean="0"/>
              <a:t>E) All of A, B and C are correct. </a:t>
            </a:r>
            <a:endParaRPr lang="en-CA" sz="1200" dirty="0"/>
          </a:p>
        </p:txBody>
      </p:sp>
      <p:sp>
        <p:nvSpPr>
          <p:cNvPr id="9" name="TextBox 8"/>
          <p:cNvSpPr txBox="1"/>
          <p:nvPr/>
        </p:nvSpPr>
        <p:spPr>
          <a:xfrm>
            <a:off x="794464" y="3204503"/>
            <a:ext cx="5721752" cy="3231654"/>
          </a:xfrm>
          <a:prstGeom prst="rect">
            <a:avLst/>
          </a:prstGeom>
          <a:solidFill>
            <a:srgbClr val="FFFFCC"/>
          </a:solidFill>
        </p:spPr>
        <p:txBody>
          <a:bodyPr wrap="square" rtlCol="0">
            <a:spAutoFit/>
          </a:bodyPr>
          <a:lstStyle/>
          <a:p>
            <a:r>
              <a:rPr lang="en-CA" sz="1200" b="1" dirty="0" smtClean="0">
                <a:solidFill>
                  <a:srgbClr val="FF0000"/>
                </a:solidFill>
              </a:rPr>
              <a:t>Incorrect. </a:t>
            </a:r>
            <a:r>
              <a:rPr lang="en-CA" sz="1200" b="1" dirty="0" smtClean="0"/>
              <a:t>E </a:t>
            </a:r>
            <a:r>
              <a:rPr lang="en-CA" sz="1200" dirty="0" smtClean="0"/>
              <a:t>is the correct answer. All of A, B and C are correct.</a:t>
            </a:r>
          </a:p>
          <a:p>
            <a:r>
              <a:rPr lang="en-CA" sz="1200" dirty="0"/>
              <a:t>Review Section II (Glycemic Targets) if necessary. </a:t>
            </a:r>
          </a:p>
          <a:p>
            <a:endParaRPr lang="en-CA" sz="1200" b="1" dirty="0"/>
          </a:p>
          <a:p>
            <a:r>
              <a:rPr lang="en-CA" sz="1200" b="1" dirty="0"/>
              <a:t>One target for glycemic control is a fasting (morning) or pre-meal glucose of 4.0 to 7.0 </a:t>
            </a:r>
            <a:r>
              <a:rPr lang="en-CA" sz="1200" b="1" dirty="0" err="1"/>
              <a:t>mmol</a:t>
            </a:r>
            <a:r>
              <a:rPr lang="en-CA" sz="1200" b="1" dirty="0"/>
              <a:t>/L. </a:t>
            </a:r>
          </a:p>
          <a:p>
            <a:endParaRPr lang="en-CA" sz="1200" b="1" dirty="0">
              <a:solidFill>
                <a:srgbClr val="FF0000"/>
              </a:solidFill>
            </a:endParaRPr>
          </a:p>
          <a:p>
            <a:r>
              <a:rPr lang="en-CA" sz="1200" dirty="0"/>
              <a:t>The CDA guidelines recommend increasing the insulin dose by </a:t>
            </a:r>
            <a:r>
              <a:rPr lang="en-CA" sz="1200" b="1" dirty="0"/>
              <a:t>one unit daily </a:t>
            </a:r>
            <a:r>
              <a:rPr lang="en-CA" sz="1200" dirty="0"/>
              <a:t>to achieve this. For example, assume Mr. LS is on </a:t>
            </a:r>
            <a:r>
              <a:rPr lang="en-CA" sz="1200" b="1" dirty="0"/>
              <a:t>10 units </a:t>
            </a:r>
            <a:r>
              <a:rPr lang="en-CA" sz="1200" dirty="0"/>
              <a:t>of insulin on Day 1. If on Day 2, his morning blood sugar is higher than target (e.g. 9.0 </a:t>
            </a:r>
            <a:r>
              <a:rPr lang="en-CA" sz="1200" dirty="0" err="1"/>
              <a:t>mmol</a:t>
            </a:r>
            <a:r>
              <a:rPr lang="en-CA" sz="1200" dirty="0"/>
              <a:t>/L), then he should take </a:t>
            </a:r>
            <a:r>
              <a:rPr lang="en-CA" sz="1200" b="1" dirty="0"/>
              <a:t>11 units </a:t>
            </a:r>
            <a:r>
              <a:rPr lang="en-CA" sz="1200" dirty="0"/>
              <a:t>of insulin in the evening on Day 2. He should continue this pattern until his morning blood sugar is in target.</a:t>
            </a:r>
          </a:p>
          <a:p>
            <a:endParaRPr lang="en-CA" sz="1200" dirty="0"/>
          </a:p>
          <a:p>
            <a:r>
              <a:rPr lang="en-CA" sz="1200" dirty="0"/>
              <a:t>In practice, however, one will often need to be more aggressive than this with much higher blood sugars (answers A, B and C all suggest possible strategies</a:t>
            </a:r>
            <a:r>
              <a:rPr lang="en-CA" sz="1200" dirty="0" smtClean="0"/>
              <a:t>). </a:t>
            </a:r>
            <a:r>
              <a:rPr lang="en-CA" sz="1200" dirty="0"/>
              <a:t>Furthermore, one may need to give more time (e.g. 2-3 days) between dose adjustments to notice a difference. </a:t>
            </a:r>
            <a:endParaRPr lang="en-CA" sz="1200" b="1" dirty="0">
              <a:solidFill>
                <a:srgbClr val="FF0000"/>
              </a:solidFill>
            </a:endParaRPr>
          </a:p>
          <a:p>
            <a:endParaRPr lang="en-CA" sz="1200" b="1" dirty="0">
              <a:solidFill>
                <a:srgbClr val="FF0000"/>
              </a:solidFill>
            </a:endParaRPr>
          </a:p>
        </p:txBody>
      </p:sp>
      <p:sp>
        <p:nvSpPr>
          <p:cNvPr id="25" name="TextBox 24"/>
          <p:cNvSpPr txBox="1"/>
          <p:nvPr/>
        </p:nvSpPr>
        <p:spPr>
          <a:xfrm>
            <a:off x="794464" y="3356992"/>
            <a:ext cx="5721752" cy="3046988"/>
          </a:xfrm>
          <a:prstGeom prst="rect">
            <a:avLst/>
          </a:prstGeom>
          <a:solidFill>
            <a:srgbClr val="FFFFCC"/>
          </a:solidFill>
        </p:spPr>
        <p:txBody>
          <a:bodyPr wrap="square" rtlCol="0">
            <a:spAutoFit/>
          </a:bodyPr>
          <a:lstStyle/>
          <a:p>
            <a:r>
              <a:rPr lang="en-CA" sz="1200" b="1" dirty="0" smtClean="0">
                <a:solidFill>
                  <a:srgbClr val="FF0000"/>
                </a:solidFill>
              </a:rPr>
              <a:t>Incorrect. </a:t>
            </a:r>
            <a:r>
              <a:rPr lang="en-CA" sz="1200" b="1" dirty="0" smtClean="0"/>
              <a:t>E </a:t>
            </a:r>
            <a:r>
              <a:rPr lang="en-CA" sz="1200" dirty="0" smtClean="0"/>
              <a:t>is the correct answer. All of A, B and C are correct.</a:t>
            </a:r>
          </a:p>
          <a:p>
            <a:r>
              <a:rPr lang="en-CA" sz="1200" dirty="0"/>
              <a:t>Review Section II (Glycemic Targets) if necessary. </a:t>
            </a:r>
          </a:p>
          <a:p>
            <a:endParaRPr lang="en-CA" sz="1200" b="1" dirty="0"/>
          </a:p>
          <a:p>
            <a:r>
              <a:rPr lang="en-CA" sz="1200" b="1" dirty="0"/>
              <a:t>One target for glycemic control is a fasting (morning) or pre-meal glucose of 4.0 to 7.0 </a:t>
            </a:r>
            <a:r>
              <a:rPr lang="en-CA" sz="1200" b="1" dirty="0" err="1"/>
              <a:t>mmol</a:t>
            </a:r>
            <a:r>
              <a:rPr lang="en-CA" sz="1200" b="1" dirty="0"/>
              <a:t>/L. </a:t>
            </a:r>
          </a:p>
          <a:p>
            <a:endParaRPr lang="en-CA" sz="1200" b="1" dirty="0">
              <a:solidFill>
                <a:srgbClr val="FF0000"/>
              </a:solidFill>
            </a:endParaRPr>
          </a:p>
          <a:p>
            <a:r>
              <a:rPr lang="en-CA" sz="1200" dirty="0"/>
              <a:t>The CDA guidelines recommend increasing the insulin dose by </a:t>
            </a:r>
            <a:r>
              <a:rPr lang="en-CA" sz="1200" b="1" dirty="0"/>
              <a:t>one unit daily </a:t>
            </a:r>
            <a:r>
              <a:rPr lang="en-CA" sz="1200" dirty="0"/>
              <a:t>to achieve this. For example, assume Mr. LS is on </a:t>
            </a:r>
            <a:r>
              <a:rPr lang="en-CA" sz="1200" b="1" dirty="0"/>
              <a:t>10 units </a:t>
            </a:r>
            <a:r>
              <a:rPr lang="en-CA" sz="1200" dirty="0"/>
              <a:t>of insulin on Day 1. If on Day 2, his morning blood sugar is higher than target (e.g. 9.0 </a:t>
            </a:r>
            <a:r>
              <a:rPr lang="en-CA" sz="1200" dirty="0" err="1"/>
              <a:t>mmol</a:t>
            </a:r>
            <a:r>
              <a:rPr lang="en-CA" sz="1200" dirty="0"/>
              <a:t>/L), then he should take </a:t>
            </a:r>
            <a:r>
              <a:rPr lang="en-CA" sz="1200" b="1" dirty="0"/>
              <a:t>11 units </a:t>
            </a:r>
            <a:r>
              <a:rPr lang="en-CA" sz="1200" dirty="0"/>
              <a:t>of insulin in the evening on Day 2. He should continue this pattern until his morning blood sugar is in target.</a:t>
            </a:r>
          </a:p>
          <a:p>
            <a:endParaRPr lang="en-CA" sz="1200" dirty="0"/>
          </a:p>
          <a:p>
            <a:r>
              <a:rPr lang="en-CA" sz="1200" dirty="0"/>
              <a:t>In practice, however, one will often need to be more aggressive than this with much higher blood sugars (answers A, B and C all suggest possible strategies</a:t>
            </a:r>
            <a:r>
              <a:rPr lang="en-CA" sz="1200" dirty="0" smtClean="0"/>
              <a:t>). </a:t>
            </a:r>
            <a:r>
              <a:rPr lang="en-CA" sz="1200" dirty="0"/>
              <a:t>Furthermore, one may need to give more time (e.g. 2-3 days) between dose adjustments to notice a difference. </a:t>
            </a:r>
            <a:r>
              <a:rPr lang="en-CA" sz="1200" dirty="0" smtClean="0"/>
              <a:t> </a:t>
            </a:r>
            <a:endParaRPr lang="en-CA" sz="1200" b="1" dirty="0">
              <a:solidFill>
                <a:srgbClr val="FF0000"/>
              </a:solidFill>
            </a:endParaRPr>
          </a:p>
        </p:txBody>
      </p:sp>
      <p:sp>
        <p:nvSpPr>
          <p:cNvPr id="26" name="TextBox 25"/>
          <p:cNvSpPr txBox="1"/>
          <p:nvPr/>
        </p:nvSpPr>
        <p:spPr>
          <a:xfrm>
            <a:off x="794464" y="3190324"/>
            <a:ext cx="5721752" cy="3046988"/>
          </a:xfrm>
          <a:prstGeom prst="rect">
            <a:avLst/>
          </a:prstGeom>
          <a:solidFill>
            <a:srgbClr val="FFFFCC"/>
          </a:solidFill>
        </p:spPr>
        <p:txBody>
          <a:bodyPr wrap="square" rtlCol="0">
            <a:spAutoFit/>
          </a:bodyPr>
          <a:lstStyle/>
          <a:p>
            <a:r>
              <a:rPr lang="en-CA" sz="1200" b="1" dirty="0" smtClean="0">
                <a:solidFill>
                  <a:srgbClr val="FF0000"/>
                </a:solidFill>
              </a:rPr>
              <a:t>Incorrect. </a:t>
            </a:r>
            <a:r>
              <a:rPr lang="en-CA" sz="1200" b="1" dirty="0" smtClean="0"/>
              <a:t>E </a:t>
            </a:r>
            <a:r>
              <a:rPr lang="en-CA" sz="1200" dirty="0" smtClean="0"/>
              <a:t>is the correct answer. All of A, B and C are correct.</a:t>
            </a:r>
          </a:p>
          <a:p>
            <a:r>
              <a:rPr lang="en-CA" sz="1200" dirty="0"/>
              <a:t>Review Section II (Glycemic Targets) if necessary. </a:t>
            </a:r>
          </a:p>
          <a:p>
            <a:endParaRPr lang="en-CA" sz="1200" b="1" dirty="0"/>
          </a:p>
          <a:p>
            <a:r>
              <a:rPr lang="en-CA" sz="1200" b="1" dirty="0"/>
              <a:t>One target for glycemic control is a fasting (morning) or pre-meal glucose of 4.0 to 7.0 </a:t>
            </a:r>
            <a:r>
              <a:rPr lang="en-CA" sz="1200" b="1" dirty="0" err="1"/>
              <a:t>mmol</a:t>
            </a:r>
            <a:r>
              <a:rPr lang="en-CA" sz="1200" b="1" dirty="0"/>
              <a:t>/L. </a:t>
            </a:r>
          </a:p>
          <a:p>
            <a:endParaRPr lang="en-CA" sz="1200" b="1" dirty="0">
              <a:solidFill>
                <a:srgbClr val="FF0000"/>
              </a:solidFill>
            </a:endParaRPr>
          </a:p>
          <a:p>
            <a:r>
              <a:rPr lang="en-CA" sz="1200" dirty="0"/>
              <a:t>The CDA guidelines recommend increasing the insulin dose by </a:t>
            </a:r>
            <a:r>
              <a:rPr lang="en-CA" sz="1200" b="1" dirty="0"/>
              <a:t>one unit daily </a:t>
            </a:r>
            <a:r>
              <a:rPr lang="en-CA" sz="1200" dirty="0"/>
              <a:t>to achieve this. For example, assume Mr. LS is on </a:t>
            </a:r>
            <a:r>
              <a:rPr lang="en-CA" sz="1200" b="1" dirty="0"/>
              <a:t>10 units </a:t>
            </a:r>
            <a:r>
              <a:rPr lang="en-CA" sz="1200" dirty="0"/>
              <a:t>of insulin on Day 1. If on Day 2, his morning blood sugar is higher than target (e.g. 9.0 </a:t>
            </a:r>
            <a:r>
              <a:rPr lang="en-CA" sz="1200" dirty="0" err="1"/>
              <a:t>mmol</a:t>
            </a:r>
            <a:r>
              <a:rPr lang="en-CA" sz="1200" dirty="0"/>
              <a:t>/L), then he should take </a:t>
            </a:r>
            <a:r>
              <a:rPr lang="en-CA" sz="1200" b="1" dirty="0"/>
              <a:t>11 units </a:t>
            </a:r>
            <a:r>
              <a:rPr lang="en-CA" sz="1200" dirty="0"/>
              <a:t>of insulin in the evening on Day 2. He should continue this pattern until his morning blood sugar is in target.</a:t>
            </a:r>
          </a:p>
          <a:p>
            <a:endParaRPr lang="en-CA" sz="1200" dirty="0"/>
          </a:p>
          <a:p>
            <a:r>
              <a:rPr lang="en-CA" sz="1200" dirty="0"/>
              <a:t>In practice, however, one will often need to be more aggressive than this with much higher blood sugars (answers A, B and C all suggest possible strategies). Furthermore, one may need to give more time (e.g. 2-3 days) between dose adjustments to notice a difference. </a:t>
            </a:r>
            <a:r>
              <a:rPr lang="en-CA" sz="1200" dirty="0" smtClean="0"/>
              <a:t>  </a:t>
            </a:r>
            <a:endParaRPr lang="en-CA" sz="1200" b="1" dirty="0">
              <a:solidFill>
                <a:srgbClr val="FF0000"/>
              </a:solidFill>
            </a:endParaRPr>
          </a:p>
        </p:txBody>
      </p:sp>
      <p:sp>
        <p:nvSpPr>
          <p:cNvPr id="27" name="TextBox 26"/>
          <p:cNvSpPr txBox="1"/>
          <p:nvPr/>
        </p:nvSpPr>
        <p:spPr>
          <a:xfrm>
            <a:off x="827584" y="3212976"/>
            <a:ext cx="5721752" cy="3231654"/>
          </a:xfrm>
          <a:prstGeom prst="rect">
            <a:avLst/>
          </a:prstGeom>
          <a:solidFill>
            <a:srgbClr val="FFFFCC"/>
          </a:solidFill>
        </p:spPr>
        <p:txBody>
          <a:bodyPr wrap="square" rtlCol="0">
            <a:spAutoFit/>
          </a:bodyPr>
          <a:lstStyle/>
          <a:p>
            <a:r>
              <a:rPr lang="en-CA" sz="1200" b="1" dirty="0" smtClean="0">
                <a:solidFill>
                  <a:srgbClr val="FF0000"/>
                </a:solidFill>
              </a:rPr>
              <a:t>Incorrect. </a:t>
            </a:r>
            <a:r>
              <a:rPr lang="en-CA" sz="1200" b="1" dirty="0" smtClean="0"/>
              <a:t>E </a:t>
            </a:r>
            <a:r>
              <a:rPr lang="en-CA" sz="1200" dirty="0" smtClean="0"/>
              <a:t>is the correct answer. All of A, B and C are correct.</a:t>
            </a:r>
          </a:p>
          <a:p>
            <a:r>
              <a:rPr lang="en-CA" sz="1200" dirty="0"/>
              <a:t>Review Section II (Glycemic Targets) if necessary. </a:t>
            </a:r>
          </a:p>
          <a:p>
            <a:endParaRPr lang="en-CA" sz="1200" b="1" dirty="0"/>
          </a:p>
          <a:p>
            <a:r>
              <a:rPr lang="en-CA" sz="1200" b="1" dirty="0"/>
              <a:t>One target for glycemic control is a fasting (morning) or pre-meal glucose of 4.0 to 7.0 </a:t>
            </a:r>
            <a:r>
              <a:rPr lang="en-CA" sz="1200" b="1" dirty="0" err="1"/>
              <a:t>mmol</a:t>
            </a:r>
            <a:r>
              <a:rPr lang="en-CA" sz="1200" b="1" dirty="0"/>
              <a:t>/L. </a:t>
            </a:r>
          </a:p>
          <a:p>
            <a:endParaRPr lang="en-CA" sz="1200" b="1" dirty="0">
              <a:solidFill>
                <a:srgbClr val="FF0000"/>
              </a:solidFill>
            </a:endParaRPr>
          </a:p>
          <a:p>
            <a:r>
              <a:rPr lang="en-CA" sz="1200" dirty="0"/>
              <a:t>The CDA guidelines recommend increasing the insulin dose by </a:t>
            </a:r>
            <a:r>
              <a:rPr lang="en-CA" sz="1200" b="1" dirty="0"/>
              <a:t>one unit daily </a:t>
            </a:r>
            <a:r>
              <a:rPr lang="en-CA" sz="1200" dirty="0"/>
              <a:t>to achieve this. For example, assume Mr. LS is on </a:t>
            </a:r>
            <a:r>
              <a:rPr lang="en-CA" sz="1200" b="1" dirty="0"/>
              <a:t>10 units </a:t>
            </a:r>
            <a:r>
              <a:rPr lang="en-CA" sz="1200" dirty="0"/>
              <a:t>of insulin on Day 1. If on Day 2, his morning blood sugar is higher than target (e.g. 9.0 </a:t>
            </a:r>
            <a:r>
              <a:rPr lang="en-CA" sz="1200" dirty="0" err="1"/>
              <a:t>mmol</a:t>
            </a:r>
            <a:r>
              <a:rPr lang="en-CA" sz="1200" dirty="0"/>
              <a:t>/L), then he should take </a:t>
            </a:r>
            <a:r>
              <a:rPr lang="en-CA" sz="1200" b="1" dirty="0"/>
              <a:t>11 units </a:t>
            </a:r>
            <a:r>
              <a:rPr lang="en-CA" sz="1200" dirty="0"/>
              <a:t>of insulin in the evening on Day 2. He should continue this pattern until his morning blood sugar is in target.</a:t>
            </a:r>
          </a:p>
          <a:p>
            <a:endParaRPr lang="en-CA" sz="1200" dirty="0"/>
          </a:p>
          <a:p>
            <a:r>
              <a:rPr lang="en-CA" sz="1200" dirty="0"/>
              <a:t>In practice, however, one will often need to be more aggressive than this with much higher blood sugars (answers A, B and C all suggest possible strategies). Furthermore, one may need to give more time (e.g. 2-3 days) between dose adjustments to notice a difference. </a:t>
            </a:r>
            <a:endParaRPr lang="en-CA" sz="1200" b="1" dirty="0">
              <a:solidFill>
                <a:srgbClr val="FF0000"/>
              </a:solidFill>
            </a:endParaRPr>
          </a:p>
          <a:p>
            <a:r>
              <a:rPr lang="en-CA" sz="1200" dirty="0" smtClean="0"/>
              <a:t>  </a:t>
            </a:r>
            <a:endParaRPr lang="en-CA" sz="1200" b="1" dirty="0">
              <a:solidFill>
                <a:srgbClr val="FF0000"/>
              </a:solidFill>
            </a:endParaRPr>
          </a:p>
        </p:txBody>
      </p:sp>
      <p:sp>
        <p:nvSpPr>
          <p:cNvPr id="28" name="TextBox 27"/>
          <p:cNvSpPr txBox="1"/>
          <p:nvPr/>
        </p:nvSpPr>
        <p:spPr>
          <a:xfrm>
            <a:off x="755576" y="3212976"/>
            <a:ext cx="5721752" cy="3046988"/>
          </a:xfrm>
          <a:prstGeom prst="rect">
            <a:avLst/>
          </a:prstGeom>
          <a:solidFill>
            <a:srgbClr val="FFFFCC"/>
          </a:solidFill>
        </p:spPr>
        <p:txBody>
          <a:bodyPr wrap="square" rtlCol="0">
            <a:spAutoFit/>
          </a:bodyPr>
          <a:lstStyle/>
          <a:p>
            <a:r>
              <a:rPr lang="en-CA" sz="1200" b="1" dirty="0" smtClean="0"/>
              <a:t>E </a:t>
            </a:r>
            <a:r>
              <a:rPr lang="en-CA" sz="1200" dirty="0" smtClean="0"/>
              <a:t>is the correct answer. All of A, B and C are correct.</a:t>
            </a:r>
          </a:p>
          <a:p>
            <a:r>
              <a:rPr lang="en-CA" sz="1200" dirty="0"/>
              <a:t>Review Section II (Glycemic Targets) if necessary. </a:t>
            </a:r>
          </a:p>
          <a:p>
            <a:endParaRPr lang="en-CA" sz="1200" b="1" dirty="0"/>
          </a:p>
          <a:p>
            <a:r>
              <a:rPr lang="en-CA" sz="1200" b="1" dirty="0"/>
              <a:t>One target for glycemic control is a fasting (morning) or pre-meal glucose of 4.0 to 7.0 </a:t>
            </a:r>
            <a:r>
              <a:rPr lang="en-CA" sz="1200" b="1" dirty="0" err="1"/>
              <a:t>mmol</a:t>
            </a:r>
            <a:r>
              <a:rPr lang="en-CA" sz="1200" b="1" dirty="0"/>
              <a:t>/L. </a:t>
            </a:r>
          </a:p>
          <a:p>
            <a:endParaRPr lang="en-CA" sz="1200" b="1" dirty="0">
              <a:solidFill>
                <a:srgbClr val="FF0000"/>
              </a:solidFill>
            </a:endParaRPr>
          </a:p>
          <a:p>
            <a:r>
              <a:rPr lang="en-CA" sz="1200" dirty="0"/>
              <a:t>The CDA guidelines recommend increasing the insulin dose by </a:t>
            </a:r>
            <a:r>
              <a:rPr lang="en-CA" sz="1200" b="1" dirty="0"/>
              <a:t>one unit daily </a:t>
            </a:r>
            <a:r>
              <a:rPr lang="en-CA" sz="1200" dirty="0"/>
              <a:t>to achieve this. For example, assume Mr. LS is on </a:t>
            </a:r>
            <a:r>
              <a:rPr lang="en-CA" sz="1200" b="1" dirty="0"/>
              <a:t>10 units </a:t>
            </a:r>
            <a:r>
              <a:rPr lang="en-CA" sz="1200" dirty="0"/>
              <a:t>of insulin on Day 1. </a:t>
            </a:r>
            <a:r>
              <a:rPr lang="en-CA" sz="1200" dirty="0" smtClean="0"/>
              <a:t>If his </a:t>
            </a:r>
            <a:r>
              <a:rPr lang="en-CA" sz="1200" dirty="0"/>
              <a:t>morning blood </a:t>
            </a:r>
            <a:r>
              <a:rPr lang="en-CA" sz="1200" dirty="0" smtClean="0"/>
              <a:t>sugar on Day 2 </a:t>
            </a:r>
            <a:r>
              <a:rPr lang="en-CA" sz="1200" dirty="0"/>
              <a:t>is higher than target (e.g. 9.0 </a:t>
            </a:r>
            <a:r>
              <a:rPr lang="en-CA" sz="1200" dirty="0" err="1"/>
              <a:t>mmol</a:t>
            </a:r>
            <a:r>
              <a:rPr lang="en-CA" sz="1200" dirty="0"/>
              <a:t>/L), then he should take </a:t>
            </a:r>
            <a:r>
              <a:rPr lang="en-CA" sz="1200" b="1" dirty="0"/>
              <a:t>11 units </a:t>
            </a:r>
            <a:r>
              <a:rPr lang="en-CA" sz="1200" dirty="0"/>
              <a:t>of insulin in the evening on Day 2. He should continue this pattern until his morning blood sugar is in target.</a:t>
            </a:r>
          </a:p>
          <a:p>
            <a:endParaRPr lang="en-CA" sz="1200" dirty="0"/>
          </a:p>
          <a:p>
            <a:r>
              <a:rPr lang="en-CA" sz="1200" dirty="0"/>
              <a:t>In practice, however, one will often need to be more aggressive than this with much higher blood sugars (answers A, B and C all suggest possible strategies</a:t>
            </a:r>
            <a:r>
              <a:rPr lang="en-CA" sz="1200" dirty="0" smtClean="0"/>
              <a:t>). Furthermore, one may need to give more time (e.g. 2-3 days) between dose adjustments to notice a difference. </a:t>
            </a:r>
            <a:endParaRPr lang="en-CA" sz="1200" b="1" dirty="0">
              <a:solidFill>
                <a:srgbClr val="FF0000"/>
              </a:solidFill>
            </a:endParaRPr>
          </a:p>
        </p:txBody>
      </p:sp>
    </p:spTree>
    <p:extLst>
      <p:ext uri="{BB962C8B-B14F-4D97-AF65-F5344CB8AC3E}">
        <p14:creationId xmlns:p14="http://schemas.microsoft.com/office/powerpoint/2010/main" val="38828032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2"/>
                  </p:tgtEl>
                </p:cond>
              </p:nextCondLst>
            </p:seq>
            <p:seq concurrent="1" nextAc="seek">
              <p:cTn id="17" restart="whenNotActive" fill="hold" evtFilter="cancelBubble" nodeType="interactiveSeq">
                <p:stCondLst>
                  <p:cond evt="onClick" delay="0">
                    <p:tgtEl>
                      <p:spTgt spid="5"/>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22" restart="whenNotActive" fill="hold" evtFilter="cancelBubble" nodeType="interactiveSeq">
                <p:stCondLst>
                  <p:cond evt="onClick" delay="0">
                    <p:tgtEl>
                      <p:spTgt spid="17"/>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childTnLst>
        </p:cTn>
      </p:par>
    </p:tnLst>
    <p:bldLst>
      <p:bldP spid="9" grpId="0" animBg="1"/>
      <p:bldP spid="25" grpId="0" animBg="1"/>
      <p:bldP spid="26" grpId="0" animBg="1"/>
      <p:bldP spid="27" grpId="0" animBg="1"/>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5160" y="3212976"/>
            <a:ext cx="7239000" cy="4126240"/>
          </a:xfrm>
        </p:spPr>
        <p:txBody>
          <a:bodyPr>
            <a:normAutofit/>
          </a:bodyPr>
          <a:lstStyle/>
          <a:p>
            <a:pPr marL="0" indent="0">
              <a:buNone/>
            </a:pPr>
            <a:endParaRPr lang="en-CA" dirty="0" smtClean="0"/>
          </a:p>
          <a:p>
            <a:pPr marL="514350" indent="-514350">
              <a:buAutoNum type="alphaLcParenR"/>
            </a:pPr>
            <a:endParaRPr lang="en-CA" dirty="0"/>
          </a:p>
        </p:txBody>
      </p:sp>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3: Regimens for Starting Insulin</a:t>
            </a:r>
            <a:endParaRPr lang="en-CA" sz="1200" dirty="0"/>
          </a:p>
        </p:txBody>
      </p:sp>
      <p:sp>
        <p:nvSpPr>
          <p:cNvPr id="6" name="TextBox 5"/>
          <p:cNvSpPr txBox="1"/>
          <p:nvPr/>
        </p:nvSpPr>
        <p:spPr>
          <a:xfrm>
            <a:off x="395536" y="188640"/>
            <a:ext cx="6768752" cy="369332"/>
          </a:xfrm>
          <a:prstGeom prst="rect">
            <a:avLst/>
          </a:prstGeom>
          <a:noFill/>
        </p:spPr>
        <p:txBody>
          <a:bodyPr wrap="square" rtlCol="0">
            <a:spAutoFit/>
          </a:bodyPr>
          <a:lstStyle/>
          <a:p>
            <a:r>
              <a:rPr lang="en-CA" dirty="0" smtClean="0"/>
              <a:t>Q: How do you direct him to titrate his insulin? </a:t>
            </a:r>
            <a:endParaRPr lang="en-CA" dirty="0"/>
          </a:p>
        </p:txBody>
      </p:sp>
      <p:sp>
        <p:nvSpPr>
          <p:cNvPr id="7" name="Answer A"/>
          <p:cNvSpPr/>
          <p:nvPr/>
        </p:nvSpPr>
        <p:spPr>
          <a:xfrm>
            <a:off x="778040" y="620688"/>
            <a:ext cx="6696744" cy="461665"/>
          </a:xfrm>
          <a:prstGeom prst="rect">
            <a:avLst/>
          </a:prstGeom>
        </p:spPr>
        <p:txBody>
          <a:bodyPr wrap="square">
            <a:spAutoFit/>
          </a:bodyPr>
          <a:lstStyle/>
          <a:p>
            <a:r>
              <a:rPr lang="en-CA" sz="1200" dirty="0" smtClean="0"/>
              <a:t>A) If </a:t>
            </a:r>
            <a:r>
              <a:rPr lang="en-CA" sz="1200" dirty="0"/>
              <a:t>his fasting (morning) blood sugar is </a:t>
            </a:r>
            <a:r>
              <a:rPr lang="en-CA" sz="1200" b="1" dirty="0"/>
              <a:t>&gt; 14.0 </a:t>
            </a:r>
            <a:r>
              <a:rPr lang="en-CA" sz="1200" b="1" dirty="0" err="1"/>
              <a:t>mmol</a:t>
            </a:r>
            <a:r>
              <a:rPr lang="en-CA" sz="1200" b="1" dirty="0"/>
              <a:t>/L</a:t>
            </a:r>
            <a:r>
              <a:rPr lang="en-CA" sz="1200" dirty="0"/>
              <a:t>, add </a:t>
            </a:r>
            <a:r>
              <a:rPr lang="en-CA" sz="1200" b="1" dirty="0" smtClean="0"/>
              <a:t>4- 5 </a:t>
            </a:r>
            <a:r>
              <a:rPr lang="en-CA" sz="1200" b="1" dirty="0"/>
              <a:t>more units</a:t>
            </a:r>
            <a:r>
              <a:rPr lang="en-CA" sz="1200" dirty="0"/>
              <a:t> of insulin per evening dose every </a:t>
            </a:r>
            <a:r>
              <a:rPr lang="en-CA" sz="1200" dirty="0" smtClean="0"/>
              <a:t>1-3 days </a:t>
            </a:r>
            <a:r>
              <a:rPr lang="en-CA" sz="1200" dirty="0"/>
              <a:t>until his fasting (morning) blood sugar is </a:t>
            </a:r>
            <a:r>
              <a:rPr lang="en-CA" sz="1200" b="1" dirty="0"/>
              <a:t>4.0 – 7.0 </a:t>
            </a:r>
            <a:r>
              <a:rPr lang="en-CA" sz="1200" b="1" dirty="0" err="1"/>
              <a:t>mmol</a:t>
            </a:r>
            <a:r>
              <a:rPr lang="en-CA" sz="1200" b="1" dirty="0"/>
              <a:t>/L</a:t>
            </a:r>
            <a:r>
              <a:rPr lang="en-CA" sz="1200" dirty="0"/>
              <a:t>.</a:t>
            </a:r>
          </a:p>
        </p:txBody>
      </p:sp>
      <p:sp>
        <p:nvSpPr>
          <p:cNvPr id="8" name="Answer B"/>
          <p:cNvSpPr/>
          <p:nvPr/>
        </p:nvSpPr>
        <p:spPr>
          <a:xfrm>
            <a:off x="781292" y="1052736"/>
            <a:ext cx="6382606" cy="830997"/>
          </a:xfrm>
          <a:prstGeom prst="rect">
            <a:avLst/>
          </a:prstGeom>
        </p:spPr>
        <p:txBody>
          <a:bodyPr wrap="square">
            <a:spAutoFit/>
          </a:bodyPr>
          <a:lstStyle/>
          <a:p>
            <a:r>
              <a:rPr lang="en-CA" sz="1200" dirty="0" smtClean="0"/>
              <a:t>B) If </a:t>
            </a:r>
            <a:r>
              <a:rPr lang="en-CA" sz="1200" dirty="0"/>
              <a:t>his fasting (morning) blood sugar is between </a:t>
            </a:r>
            <a:r>
              <a:rPr lang="en-CA" sz="1200" b="1" dirty="0"/>
              <a:t>10.0 and 14.0 </a:t>
            </a:r>
            <a:r>
              <a:rPr lang="en-CA" sz="1200" b="1" dirty="0" err="1"/>
              <a:t>mmol</a:t>
            </a:r>
            <a:r>
              <a:rPr lang="en-CA" sz="1200" b="1" dirty="0"/>
              <a:t>/L</a:t>
            </a:r>
            <a:r>
              <a:rPr lang="en-CA" sz="1200" dirty="0"/>
              <a:t>, add </a:t>
            </a:r>
            <a:r>
              <a:rPr lang="en-CA" sz="1200" b="1" dirty="0"/>
              <a:t>2</a:t>
            </a:r>
            <a:r>
              <a:rPr lang="en-CA" sz="1200" dirty="0" smtClean="0"/>
              <a:t> </a:t>
            </a:r>
            <a:r>
              <a:rPr lang="en-CA" sz="1200" dirty="0"/>
              <a:t>more units of insulin per evening dose </a:t>
            </a:r>
            <a:r>
              <a:rPr lang="en-CA" sz="1200" dirty="0" smtClean="0"/>
              <a:t>every 1-3 days </a:t>
            </a:r>
            <a:r>
              <a:rPr lang="en-CA" sz="1200" dirty="0"/>
              <a:t>until his fasting (morning) blood sugar is </a:t>
            </a:r>
            <a:r>
              <a:rPr lang="en-CA" sz="1200" b="1" dirty="0"/>
              <a:t>4.0 – 7.0 </a:t>
            </a:r>
            <a:r>
              <a:rPr lang="en-CA" sz="1200" b="1" dirty="0" err="1"/>
              <a:t>mmol</a:t>
            </a:r>
            <a:r>
              <a:rPr lang="en-CA" sz="1200" b="1" dirty="0"/>
              <a:t>/L.</a:t>
            </a:r>
          </a:p>
          <a:p>
            <a:endParaRPr lang="en-CA" sz="1200" dirty="0"/>
          </a:p>
        </p:txBody>
      </p:sp>
      <p:sp>
        <p:nvSpPr>
          <p:cNvPr id="2" name="Answer C"/>
          <p:cNvSpPr/>
          <p:nvPr/>
        </p:nvSpPr>
        <p:spPr>
          <a:xfrm>
            <a:off x="778040" y="1700808"/>
            <a:ext cx="6179635" cy="646331"/>
          </a:xfrm>
          <a:prstGeom prst="rect">
            <a:avLst/>
          </a:prstGeom>
        </p:spPr>
        <p:txBody>
          <a:bodyPr wrap="square">
            <a:spAutoFit/>
          </a:bodyPr>
          <a:lstStyle/>
          <a:p>
            <a:r>
              <a:rPr lang="en-CA" sz="1200" dirty="0" smtClean="0"/>
              <a:t>C) If </a:t>
            </a:r>
            <a:r>
              <a:rPr lang="en-CA" sz="1200" dirty="0"/>
              <a:t>his fasting (morning) blood sugar is between </a:t>
            </a:r>
            <a:r>
              <a:rPr lang="en-CA" sz="1200" b="1" dirty="0"/>
              <a:t>7.0 and 10.0 </a:t>
            </a:r>
            <a:r>
              <a:rPr lang="en-CA" sz="1200" b="1" dirty="0" err="1"/>
              <a:t>mmol</a:t>
            </a:r>
            <a:r>
              <a:rPr lang="en-CA" sz="1200" b="1" dirty="0"/>
              <a:t>/L </a:t>
            </a:r>
            <a:r>
              <a:rPr lang="en-CA" sz="1200" dirty="0"/>
              <a:t>add </a:t>
            </a:r>
            <a:r>
              <a:rPr lang="en-CA" sz="1200" b="1" dirty="0" smtClean="0"/>
              <a:t>1</a:t>
            </a:r>
            <a:r>
              <a:rPr lang="en-CA" sz="1200" dirty="0" smtClean="0"/>
              <a:t> </a:t>
            </a:r>
            <a:r>
              <a:rPr lang="en-CA" sz="1200" dirty="0"/>
              <a:t>more unit of insulin per evening dose every </a:t>
            </a:r>
            <a:r>
              <a:rPr lang="en-CA" sz="1200" dirty="0" smtClean="0"/>
              <a:t>1-3 days </a:t>
            </a:r>
            <a:r>
              <a:rPr lang="en-CA" sz="1200" dirty="0"/>
              <a:t>until his fasting (morning) blood sugar is between </a:t>
            </a:r>
            <a:r>
              <a:rPr lang="en-CA" sz="1200" b="1" dirty="0"/>
              <a:t>4.0 – 7.0 </a:t>
            </a:r>
            <a:r>
              <a:rPr lang="en-CA" sz="1200" b="1" dirty="0" err="1"/>
              <a:t>mmol</a:t>
            </a:r>
            <a:r>
              <a:rPr lang="en-CA" sz="1200" b="1" dirty="0"/>
              <a:t>/L</a:t>
            </a:r>
            <a:r>
              <a:rPr lang="en-CA" sz="1200" dirty="0"/>
              <a:t>.</a:t>
            </a:r>
          </a:p>
        </p:txBody>
      </p:sp>
      <p:sp>
        <p:nvSpPr>
          <p:cNvPr id="5" name="Answer D"/>
          <p:cNvSpPr/>
          <p:nvPr/>
        </p:nvSpPr>
        <p:spPr>
          <a:xfrm>
            <a:off x="775664" y="2348880"/>
            <a:ext cx="6002770" cy="461665"/>
          </a:xfrm>
          <a:prstGeom prst="rect">
            <a:avLst/>
          </a:prstGeom>
        </p:spPr>
        <p:txBody>
          <a:bodyPr wrap="square">
            <a:spAutoFit/>
          </a:bodyPr>
          <a:lstStyle/>
          <a:p>
            <a:r>
              <a:rPr lang="en-CA" sz="1200" dirty="0" smtClean="0"/>
              <a:t>D) Have </a:t>
            </a:r>
            <a:r>
              <a:rPr lang="en-CA" sz="1200" dirty="0"/>
              <a:t>him call your office everyday to find out what dose of insulin he should take that evening. </a:t>
            </a:r>
          </a:p>
        </p:txBody>
      </p:sp>
      <p:sp>
        <p:nvSpPr>
          <p:cNvPr id="17" name="Answer E"/>
          <p:cNvSpPr/>
          <p:nvPr/>
        </p:nvSpPr>
        <p:spPr>
          <a:xfrm>
            <a:off x="775664" y="2780928"/>
            <a:ext cx="6002770" cy="276999"/>
          </a:xfrm>
          <a:prstGeom prst="rect">
            <a:avLst/>
          </a:prstGeom>
        </p:spPr>
        <p:txBody>
          <a:bodyPr wrap="square">
            <a:spAutoFit/>
          </a:bodyPr>
          <a:lstStyle/>
          <a:p>
            <a:r>
              <a:rPr lang="en-CA" sz="1200" dirty="0" smtClean="0"/>
              <a:t>E) All of A, B and C are correct. </a:t>
            </a:r>
            <a:endParaRPr lang="en-CA" sz="1200" dirty="0"/>
          </a:p>
        </p:txBody>
      </p:sp>
      <p:sp>
        <p:nvSpPr>
          <p:cNvPr id="9" name="TextBox 8"/>
          <p:cNvSpPr txBox="1"/>
          <p:nvPr/>
        </p:nvSpPr>
        <p:spPr>
          <a:xfrm>
            <a:off x="794464" y="3204503"/>
            <a:ext cx="5721752" cy="3231654"/>
          </a:xfrm>
          <a:prstGeom prst="rect">
            <a:avLst/>
          </a:prstGeom>
          <a:solidFill>
            <a:srgbClr val="FFFFCC"/>
          </a:solidFill>
        </p:spPr>
        <p:txBody>
          <a:bodyPr wrap="square" rtlCol="0">
            <a:spAutoFit/>
          </a:bodyPr>
          <a:lstStyle/>
          <a:p>
            <a:r>
              <a:rPr lang="en-CA" sz="1200" b="1" dirty="0" smtClean="0">
                <a:solidFill>
                  <a:srgbClr val="FF0000"/>
                </a:solidFill>
              </a:rPr>
              <a:t>Incorrect. </a:t>
            </a:r>
            <a:r>
              <a:rPr lang="en-CA" sz="1200" b="1" dirty="0" smtClean="0"/>
              <a:t>E </a:t>
            </a:r>
            <a:r>
              <a:rPr lang="en-CA" sz="1200" dirty="0" smtClean="0"/>
              <a:t>is the correct answer. All of A, B and C are correct.</a:t>
            </a:r>
          </a:p>
          <a:p>
            <a:r>
              <a:rPr lang="en-CA" sz="1200" dirty="0"/>
              <a:t>Review Section II (Glycemic Targets) if necessary. </a:t>
            </a:r>
          </a:p>
          <a:p>
            <a:endParaRPr lang="en-CA" sz="1200" b="1" dirty="0"/>
          </a:p>
          <a:p>
            <a:r>
              <a:rPr lang="en-CA" sz="1200" b="1" dirty="0"/>
              <a:t>One target for glycemic control is a fasting (morning) or pre-meal glucose of 4.0 to 7.0 </a:t>
            </a:r>
            <a:r>
              <a:rPr lang="en-CA" sz="1200" b="1" dirty="0" err="1"/>
              <a:t>mmol</a:t>
            </a:r>
            <a:r>
              <a:rPr lang="en-CA" sz="1200" b="1" dirty="0"/>
              <a:t>/L. </a:t>
            </a:r>
          </a:p>
          <a:p>
            <a:endParaRPr lang="en-CA" sz="1200" b="1" dirty="0">
              <a:solidFill>
                <a:srgbClr val="FF0000"/>
              </a:solidFill>
            </a:endParaRPr>
          </a:p>
          <a:p>
            <a:r>
              <a:rPr lang="en-CA" sz="1200" dirty="0"/>
              <a:t>The CDA guidelines recommend increasing the insulin dose by </a:t>
            </a:r>
            <a:r>
              <a:rPr lang="en-CA" sz="1200" b="1" dirty="0"/>
              <a:t>one unit daily </a:t>
            </a:r>
            <a:r>
              <a:rPr lang="en-CA" sz="1200" dirty="0"/>
              <a:t>to achieve this. For example, assume Mr. LS is on </a:t>
            </a:r>
            <a:r>
              <a:rPr lang="en-CA" sz="1200" b="1" dirty="0"/>
              <a:t>10 units </a:t>
            </a:r>
            <a:r>
              <a:rPr lang="en-CA" sz="1200" dirty="0"/>
              <a:t>of insulin on Day 1. If on Day 2, his morning blood sugar is higher than target (e.g. 9.0 </a:t>
            </a:r>
            <a:r>
              <a:rPr lang="en-CA" sz="1200" dirty="0" err="1"/>
              <a:t>mmol</a:t>
            </a:r>
            <a:r>
              <a:rPr lang="en-CA" sz="1200" dirty="0"/>
              <a:t>/L), then he should take </a:t>
            </a:r>
            <a:r>
              <a:rPr lang="en-CA" sz="1200" b="1" dirty="0"/>
              <a:t>11 units </a:t>
            </a:r>
            <a:r>
              <a:rPr lang="en-CA" sz="1200" dirty="0"/>
              <a:t>of insulin in the evening on Day 2. He should continue this pattern until his morning blood sugar is in target.</a:t>
            </a:r>
          </a:p>
          <a:p>
            <a:endParaRPr lang="en-CA" sz="1200" dirty="0"/>
          </a:p>
          <a:p>
            <a:r>
              <a:rPr lang="en-CA" sz="1200" dirty="0"/>
              <a:t>In practice, however, one will often need to be more aggressive than this with much higher blood sugars (answers A, B and C all suggest possible strategies</a:t>
            </a:r>
            <a:r>
              <a:rPr lang="en-CA" sz="1200" dirty="0" smtClean="0"/>
              <a:t>). </a:t>
            </a:r>
            <a:r>
              <a:rPr lang="en-CA" sz="1200" dirty="0"/>
              <a:t>Furthermore, one may need to give more time (e.g. 2-3 days) between dose adjustments to notice a difference. </a:t>
            </a:r>
            <a:endParaRPr lang="en-CA" sz="1200" b="1" dirty="0">
              <a:solidFill>
                <a:srgbClr val="FF0000"/>
              </a:solidFill>
            </a:endParaRPr>
          </a:p>
          <a:p>
            <a:endParaRPr lang="en-CA" sz="1200" b="1" dirty="0">
              <a:solidFill>
                <a:srgbClr val="FF0000"/>
              </a:solidFill>
            </a:endParaRPr>
          </a:p>
        </p:txBody>
      </p:sp>
      <p:sp>
        <p:nvSpPr>
          <p:cNvPr id="25" name="TextBox 24"/>
          <p:cNvSpPr txBox="1"/>
          <p:nvPr/>
        </p:nvSpPr>
        <p:spPr>
          <a:xfrm>
            <a:off x="794464" y="3356992"/>
            <a:ext cx="5721752" cy="3046988"/>
          </a:xfrm>
          <a:prstGeom prst="rect">
            <a:avLst/>
          </a:prstGeom>
          <a:solidFill>
            <a:srgbClr val="FFFFCC"/>
          </a:solidFill>
        </p:spPr>
        <p:txBody>
          <a:bodyPr wrap="square" rtlCol="0">
            <a:spAutoFit/>
          </a:bodyPr>
          <a:lstStyle/>
          <a:p>
            <a:r>
              <a:rPr lang="en-CA" sz="1200" b="1" dirty="0" smtClean="0">
                <a:solidFill>
                  <a:srgbClr val="FF0000"/>
                </a:solidFill>
              </a:rPr>
              <a:t>Incorrect. </a:t>
            </a:r>
            <a:r>
              <a:rPr lang="en-CA" sz="1200" b="1" dirty="0" smtClean="0"/>
              <a:t>E </a:t>
            </a:r>
            <a:r>
              <a:rPr lang="en-CA" sz="1200" dirty="0" smtClean="0"/>
              <a:t>is the correct answer. All of A, B and C are correct.</a:t>
            </a:r>
          </a:p>
          <a:p>
            <a:r>
              <a:rPr lang="en-CA" sz="1200" dirty="0"/>
              <a:t>Review Section II (Glycemic Targets) if necessary. </a:t>
            </a:r>
          </a:p>
          <a:p>
            <a:endParaRPr lang="en-CA" sz="1200" b="1" dirty="0"/>
          </a:p>
          <a:p>
            <a:r>
              <a:rPr lang="en-CA" sz="1200" b="1" dirty="0"/>
              <a:t>One target for glycemic control is a fasting (morning) or pre-meal glucose of 4.0 to 7.0 </a:t>
            </a:r>
            <a:r>
              <a:rPr lang="en-CA" sz="1200" b="1" dirty="0" err="1"/>
              <a:t>mmol</a:t>
            </a:r>
            <a:r>
              <a:rPr lang="en-CA" sz="1200" b="1" dirty="0"/>
              <a:t>/L. </a:t>
            </a:r>
          </a:p>
          <a:p>
            <a:endParaRPr lang="en-CA" sz="1200" b="1" dirty="0">
              <a:solidFill>
                <a:srgbClr val="FF0000"/>
              </a:solidFill>
            </a:endParaRPr>
          </a:p>
          <a:p>
            <a:r>
              <a:rPr lang="en-CA" sz="1200" dirty="0"/>
              <a:t>The CDA guidelines recommend increasing the insulin dose by </a:t>
            </a:r>
            <a:r>
              <a:rPr lang="en-CA" sz="1200" b="1" dirty="0"/>
              <a:t>one unit daily </a:t>
            </a:r>
            <a:r>
              <a:rPr lang="en-CA" sz="1200" dirty="0"/>
              <a:t>to achieve this. For example, assume Mr. LS is on </a:t>
            </a:r>
            <a:r>
              <a:rPr lang="en-CA" sz="1200" b="1" dirty="0"/>
              <a:t>10 units </a:t>
            </a:r>
            <a:r>
              <a:rPr lang="en-CA" sz="1200" dirty="0"/>
              <a:t>of insulin on Day 1. If on Day 2, his morning blood sugar is higher than target (e.g. 9.0 </a:t>
            </a:r>
            <a:r>
              <a:rPr lang="en-CA" sz="1200" dirty="0" err="1"/>
              <a:t>mmol</a:t>
            </a:r>
            <a:r>
              <a:rPr lang="en-CA" sz="1200" dirty="0"/>
              <a:t>/L), then he should take </a:t>
            </a:r>
            <a:r>
              <a:rPr lang="en-CA" sz="1200" b="1" dirty="0"/>
              <a:t>11 units </a:t>
            </a:r>
            <a:r>
              <a:rPr lang="en-CA" sz="1200" dirty="0"/>
              <a:t>of insulin in the evening on Day 2. He should continue this pattern until his morning blood sugar is in target.</a:t>
            </a:r>
          </a:p>
          <a:p>
            <a:endParaRPr lang="en-CA" sz="1200" dirty="0"/>
          </a:p>
          <a:p>
            <a:r>
              <a:rPr lang="en-CA" sz="1200" dirty="0"/>
              <a:t>In practice, however, one will often need to be more aggressive than this with much higher blood sugars (answers A, B and C all suggest possible strategies</a:t>
            </a:r>
            <a:r>
              <a:rPr lang="en-CA" sz="1200" dirty="0" smtClean="0"/>
              <a:t>). </a:t>
            </a:r>
            <a:r>
              <a:rPr lang="en-CA" sz="1200" dirty="0"/>
              <a:t>Furthermore, one may need to give more time (e.g. 2-3 days) between dose adjustments to notice a difference. </a:t>
            </a:r>
            <a:r>
              <a:rPr lang="en-CA" sz="1200" dirty="0" smtClean="0"/>
              <a:t> </a:t>
            </a:r>
            <a:endParaRPr lang="en-CA" sz="1200" b="1" dirty="0">
              <a:solidFill>
                <a:srgbClr val="FF0000"/>
              </a:solidFill>
            </a:endParaRPr>
          </a:p>
        </p:txBody>
      </p:sp>
      <p:sp>
        <p:nvSpPr>
          <p:cNvPr id="26" name="TextBox 25"/>
          <p:cNvSpPr txBox="1"/>
          <p:nvPr/>
        </p:nvSpPr>
        <p:spPr>
          <a:xfrm>
            <a:off x="794464" y="3190324"/>
            <a:ext cx="5721752" cy="3046988"/>
          </a:xfrm>
          <a:prstGeom prst="rect">
            <a:avLst/>
          </a:prstGeom>
          <a:solidFill>
            <a:srgbClr val="FFFFCC"/>
          </a:solidFill>
        </p:spPr>
        <p:txBody>
          <a:bodyPr wrap="square" rtlCol="0">
            <a:spAutoFit/>
          </a:bodyPr>
          <a:lstStyle/>
          <a:p>
            <a:r>
              <a:rPr lang="en-CA" sz="1200" b="1" dirty="0" smtClean="0">
                <a:solidFill>
                  <a:srgbClr val="FF0000"/>
                </a:solidFill>
              </a:rPr>
              <a:t>Incorrect. </a:t>
            </a:r>
            <a:r>
              <a:rPr lang="en-CA" sz="1200" b="1" dirty="0" smtClean="0"/>
              <a:t>E </a:t>
            </a:r>
            <a:r>
              <a:rPr lang="en-CA" sz="1200" dirty="0" smtClean="0"/>
              <a:t>is the correct answer. All of A, B and C are correct.</a:t>
            </a:r>
          </a:p>
          <a:p>
            <a:r>
              <a:rPr lang="en-CA" sz="1200" dirty="0"/>
              <a:t>Review Section II (Glycemic Targets) if necessary. </a:t>
            </a:r>
          </a:p>
          <a:p>
            <a:endParaRPr lang="en-CA" sz="1200" b="1" dirty="0"/>
          </a:p>
          <a:p>
            <a:r>
              <a:rPr lang="en-CA" sz="1200" b="1" dirty="0"/>
              <a:t>One target for glycemic control is a fasting (morning) or pre-meal glucose of 4.0 to 7.0 </a:t>
            </a:r>
            <a:r>
              <a:rPr lang="en-CA" sz="1200" b="1" dirty="0" err="1"/>
              <a:t>mmol</a:t>
            </a:r>
            <a:r>
              <a:rPr lang="en-CA" sz="1200" b="1" dirty="0"/>
              <a:t>/L. </a:t>
            </a:r>
          </a:p>
          <a:p>
            <a:endParaRPr lang="en-CA" sz="1200" b="1" dirty="0">
              <a:solidFill>
                <a:srgbClr val="FF0000"/>
              </a:solidFill>
            </a:endParaRPr>
          </a:p>
          <a:p>
            <a:r>
              <a:rPr lang="en-CA" sz="1200" dirty="0"/>
              <a:t>The CDA guidelines recommend increasing the insulin dose by </a:t>
            </a:r>
            <a:r>
              <a:rPr lang="en-CA" sz="1200" b="1" dirty="0"/>
              <a:t>one unit daily </a:t>
            </a:r>
            <a:r>
              <a:rPr lang="en-CA" sz="1200" dirty="0"/>
              <a:t>to achieve this. For example, assume Mr. LS is on </a:t>
            </a:r>
            <a:r>
              <a:rPr lang="en-CA" sz="1200" b="1" dirty="0"/>
              <a:t>10 units </a:t>
            </a:r>
            <a:r>
              <a:rPr lang="en-CA" sz="1200" dirty="0"/>
              <a:t>of insulin on Day 1. If on Day 2, his morning blood sugar is higher than target (e.g. 9.0 </a:t>
            </a:r>
            <a:r>
              <a:rPr lang="en-CA" sz="1200" dirty="0" err="1"/>
              <a:t>mmol</a:t>
            </a:r>
            <a:r>
              <a:rPr lang="en-CA" sz="1200" dirty="0"/>
              <a:t>/L), then he should take </a:t>
            </a:r>
            <a:r>
              <a:rPr lang="en-CA" sz="1200" b="1" dirty="0"/>
              <a:t>11 units </a:t>
            </a:r>
            <a:r>
              <a:rPr lang="en-CA" sz="1200" dirty="0"/>
              <a:t>of insulin in the evening on Day 2. He should continue this pattern until his morning blood sugar is in target.</a:t>
            </a:r>
          </a:p>
          <a:p>
            <a:endParaRPr lang="en-CA" sz="1200" dirty="0"/>
          </a:p>
          <a:p>
            <a:r>
              <a:rPr lang="en-CA" sz="1200" dirty="0"/>
              <a:t>In practice, however, one will often need to be more aggressive than this with much higher blood sugars (answers A, B and C all suggest possible strategies). Furthermore, one may need to give more time (e.g. 2-3 days) between dose adjustments to notice a difference. </a:t>
            </a:r>
            <a:r>
              <a:rPr lang="en-CA" sz="1200" dirty="0" smtClean="0"/>
              <a:t>  </a:t>
            </a:r>
            <a:endParaRPr lang="en-CA" sz="1200" b="1" dirty="0">
              <a:solidFill>
                <a:srgbClr val="FF0000"/>
              </a:solidFill>
            </a:endParaRPr>
          </a:p>
        </p:txBody>
      </p:sp>
      <p:sp>
        <p:nvSpPr>
          <p:cNvPr id="27" name="TextBox 26"/>
          <p:cNvSpPr txBox="1"/>
          <p:nvPr/>
        </p:nvSpPr>
        <p:spPr>
          <a:xfrm>
            <a:off x="827584" y="3212976"/>
            <a:ext cx="5721752" cy="3231654"/>
          </a:xfrm>
          <a:prstGeom prst="rect">
            <a:avLst/>
          </a:prstGeom>
          <a:solidFill>
            <a:srgbClr val="FFFFCC"/>
          </a:solidFill>
        </p:spPr>
        <p:txBody>
          <a:bodyPr wrap="square" rtlCol="0">
            <a:spAutoFit/>
          </a:bodyPr>
          <a:lstStyle/>
          <a:p>
            <a:r>
              <a:rPr lang="en-CA" sz="1200" b="1" dirty="0" smtClean="0">
                <a:solidFill>
                  <a:srgbClr val="FF0000"/>
                </a:solidFill>
              </a:rPr>
              <a:t>Incorrect. </a:t>
            </a:r>
            <a:r>
              <a:rPr lang="en-CA" sz="1200" b="1" dirty="0" smtClean="0"/>
              <a:t>E </a:t>
            </a:r>
            <a:r>
              <a:rPr lang="en-CA" sz="1200" dirty="0" smtClean="0"/>
              <a:t>is the correct answer. All of A, B and C are correct.</a:t>
            </a:r>
          </a:p>
          <a:p>
            <a:r>
              <a:rPr lang="en-CA" sz="1200" dirty="0"/>
              <a:t>Review Section II (Glycemic Targets) if necessary. </a:t>
            </a:r>
          </a:p>
          <a:p>
            <a:endParaRPr lang="en-CA" sz="1200" b="1" dirty="0"/>
          </a:p>
          <a:p>
            <a:r>
              <a:rPr lang="en-CA" sz="1200" b="1" dirty="0"/>
              <a:t>One target for glycemic control is a fasting (morning) or pre-meal glucose of 4.0 to 7.0 </a:t>
            </a:r>
            <a:r>
              <a:rPr lang="en-CA" sz="1200" b="1" dirty="0" err="1"/>
              <a:t>mmol</a:t>
            </a:r>
            <a:r>
              <a:rPr lang="en-CA" sz="1200" b="1" dirty="0"/>
              <a:t>/L. </a:t>
            </a:r>
          </a:p>
          <a:p>
            <a:endParaRPr lang="en-CA" sz="1200" b="1" dirty="0">
              <a:solidFill>
                <a:srgbClr val="FF0000"/>
              </a:solidFill>
            </a:endParaRPr>
          </a:p>
          <a:p>
            <a:r>
              <a:rPr lang="en-CA" sz="1200" dirty="0"/>
              <a:t>The CDA guidelines recommend increasing the insulin dose by </a:t>
            </a:r>
            <a:r>
              <a:rPr lang="en-CA" sz="1200" b="1" dirty="0"/>
              <a:t>one unit daily </a:t>
            </a:r>
            <a:r>
              <a:rPr lang="en-CA" sz="1200" dirty="0"/>
              <a:t>to achieve this. For example, assume Mr. LS is on </a:t>
            </a:r>
            <a:r>
              <a:rPr lang="en-CA" sz="1200" b="1" dirty="0"/>
              <a:t>10 units </a:t>
            </a:r>
            <a:r>
              <a:rPr lang="en-CA" sz="1200" dirty="0"/>
              <a:t>of insulin on Day 1. If on Day 2, his morning blood sugar is higher than target (e.g. 9.0 </a:t>
            </a:r>
            <a:r>
              <a:rPr lang="en-CA" sz="1200" dirty="0" err="1"/>
              <a:t>mmol</a:t>
            </a:r>
            <a:r>
              <a:rPr lang="en-CA" sz="1200" dirty="0"/>
              <a:t>/L), then he should take </a:t>
            </a:r>
            <a:r>
              <a:rPr lang="en-CA" sz="1200" b="1" dirty="0"/>
              <a:t>11 units </a:t>
            </a:r>
            <a:r>
              <a:rPr lang="en-CA" sz="1200" dirty="0"/>
              <a:t>of insulin in the evening on Day 2. He should continue this pattern until his morning blood sugar is in target.</a:t>
            </a:r>
          </a:p>
          <a:p>
            <a:endParaRPr lang="en-CA" sz="1200" dirty="0"/>
          </a:p>
          <a:p>
            <a:r>
              <a:rPr lang="en-CA" sz="1200" dirty="0"/>
              <a:t>In practice, however, one will often need to be more aggressive than this with much higher blood sugars (answers A, B and C all suggest possible strategies). Furthermore, one may need to give more time (e.g. 2-3 days) between dose adjustments to notice a difference. </a:t>
            </a:r>
            <a:endParaRPr lang="en-CA" sz="1200" b="1" dirty="0">
              <a:solidFill>
                <a:srgbClr val="FF0000"/>
              </a:solidFill>
            </a:endParaRPr>
          </a:p>
          <a:p>
            <a:r>
              <a:rPr lang="en-CA" sz="1200" dirty="0" smtClean="0"/>
              <a:t>  </a:t>
            </a:r>
            <a:endParaRPr lang="en-CA" sz="1200" b="1" dirty="0">
              <a:solidFill>
                <a:srgbClr val="FF0000"/>
              </a:solidFill>
            </a:endParaRPr>
          </a:p>
        </p:txBody>
      </p:sp>
      <p:sp>
        <p:nvSpPr>
          <p:cNvPr id="28" name="TextBox 27"/>
          <p:cNvSpPr txBox="1"/>
          <p:nvPr/>
        </p:nvSpPr>
        <p:spPr>
          <a:xfrm>
            <a:off x="755576" y="3212976"/>
            <a:ext cx="5721752" cy="3046988"/>
          </a:xfrm>
          <a:prstGeom prst="rect">
            <a:avLst/>
          </a:prstGeom>
          <a:solidFill>
            <a:srgbClr val="FFFFCC"/>
          </a:solidFill>
        </p:spPr>
        <p:txBody>
          <a:bodyPr wrap="square" rtlCol="0">
            <a:spAutoFit/>
          </a:bodyPr>
          <a:lstStyle/>
          <a:p>
            <a:r>
              <a:rPr lang="en-CA" sz="1200" b="1" dirty="0" smtClean="0">
                <a:solidFill>
                  <a:srgbClr val="00B050"/>
                </a:solidFill>
              </a:rPr>
              <a:t>Correct!</a:t>
            </a:r>
            <a:r>
              <a:rPr lang="en-CA" sz="1200" b="1" dirty="0" smtClean="0">
                <a:solidFill>
                  <a:srgbClr val="FF0000"/>
                </a:solidFill>
              </a:rPr>
              <a:t> </a:t>
            </a:r>
            <a:r>
              <a:rPr lang="en-CA" sz="1200" b="1" dirty="0" smtClean="0"/>
              <a:t>E </a:t>
            </a:r>
            <a:r>
              <a:rPr lang="en-CA" sz="1200" dirty="0" smtClean="0"/>
              <a:t>is the correct answer. All of A, B and C are correct.</a:t>
            </a:r>
          </a:p>
          <a:p>
            <a:r>
              <a:rPr lang="en-CA" sz="1200" dirty="0"/>
              <a:t>Review Section II (Glycemic Targets) if necessary. </a:t>
            </a:r>
          </a:p>
          <a:p>
            <a:endParaRPr lang="en-CA" sz="1200" b="1" dirty="0"/>
          </a:p>
          <a:p>
            <a:r>
              <a:rPr lang="en-CA" sz="1200" b="1" dirty="0"/>
              <a:t>One target for glycemic control is a fasting (morning) or pre-meal glucose of 4.0 to 7.0 </a:t>
            </a:r>
            <a:r>
              <a:rPr lang="en-CA" sz="1200" b="1" dirty="0" err="1"/>
              <a:t>mmol</a:t>
            </a:r>
            <a:r>
              <a:rPr lang="en-CA" sz="1200" b="1" dirty="0"/>
              <a:t>/L. </a:t>
            </a:r>
          </a:p>
          <a:p>
            <a:endParaRPr lang="en-CA" sz="1200" b="1" dirty="0">
              <a:solidFill>
                <a:srgbClr val="FF0000"/>
              </a:solidFill>
            </a:endParaRPr>
          </a:p>
          <a:p>
            <a:r>
              <a:rPr lang="en-CA" sz="1200" dirty="0"/>
              <a:t>The CDA guidelines recommend increasing the insulin dose by </a:t>
            </a:r>
            <a:r>
              <a:rPr lang="en-CA" sz="1200" b="1" dirty="0"/>
              <a:t>one unit daily </a:t>
            </a:r>
            <a:r>
              <a:rPr lang="en-CA" sz="1200" dirty="0"/>
              <a:t>to achieve this. For example, assume Mr. LS is on </a:t>
            </a:r>
            <a:r>
              <a:rPr lang="en-CA" sz="1200" b="1" dirty="0"/>
              <a:t>10 units </a:t>
            </a:r>
            <a:r>
              <a:rPr lang="en-CA" sz="1200" dirty="0"/>
              <a:t>of insulin on Day 1. </a:t>
            </a:r>
            <a:r>
              <a:rPr lang="en-CA" sz="1200" dirty="0" smtClean="0"/>
              <a:t>If his </a:t>
            </a:r>
            <a:r>
              <a:rPr lang="en-CA" sz="1200" dirty="0"/>
              <a:t>morning blood </a:t>
            </a:r>
            <a:r>
              <a:rPr lang="en-CA" sz="1200" dirty="0" smtClean="0"/>
              <a:t>sugar on Day 2 </a:t>
            </a:r>
            <a:r>
              <a:rPr lang="en-CA" sz="1200" dirty="0"/>
              <a:t>is higher than target (e.g. 9.0 </a:t>
            </a:r>
            <a:r>
              <a:rPr lang="en-CA" sz="1200" dirty="0" err="1"/>
              <a:t>mmol</a:t>
            </a:r>
            <a:r>
              <a:rPr lang="en-CA" sz="1200" dirty="0"/>
              <a:t>/L), then he should take </a:t>
            </a:r>
            <a:r>
              <a:rPr lang="en-CA" sz="1200" b="1" dirty="0"/>
              <a:t>11 units </a:t>
            </a:r>
            <a:r>
              <a:rPr lang="en-CA" sz="1200" dirty="0"/>
              <a:t>of insulin in the evening on Day 2. He should continue this pattern until his morning blood sugar is in target.</a:t>
            </a:r>
          </a:p>
          <a:p>
            <a:endParaRPr lang="en-CA" sz="1200" dirty="0"/>
          </a:p>
          <a:p>
            <a:r>
              <a:rPr lang="en-CA" sz="1200" dirty="0"/>
              <a:t>In practice, however, one will often need to be more aggressive than this with much higher blood sugars (answers A, B and C all suggest possible strategies</a:t>
            </a:r>
            <a:r>
              <a:rPr lang="en-CA" sz="1200" dirty="0" smtClean="0"/>
              <a:t>). Furthermore, one may need to give more time (e.g. 2-3 days) between dose adjustments to notice a difference. </a:t>
            </a:r>
            <a:endParaRPr lang="en-CA" sz="1200" b="1" dirty="0">
              <a:solidFill>
                <a:srgbClr val="FF0000"/>
              </a:solidFill>
            </a:endParaRPr>
          </a:p>
        </p:txBody>
      </p:sp>
      <p:pic>
        <p:nvPicPr>
          <p:cNvPr id="29" name="warning picture" descr="C:\Users\Narendra\AppData\Local\Microsoft\Windows\INetCache\IE\8H4EQTLT\warning-sign1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7576" y="3994097"/>
            <a:ext cx="1407114" cy="117406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755576" y="3212976"/>
            <a:ext cx="5721752" cy="3231654"/>
          </a:xfrm>
          <a:prstGeom prst="rect">
            <a:avLst/>
          </a:prstGeom>
          <a:solidFill>
            <a:srgbClr val="FFFFCC"/>
          </a:solidFill>
        </p:spPr>
        <p:txBody>
          <a:bodyPr wrap="square" rtlCol="0">
            <a:spAutoFit/>
          </a:bodyPr>
          <a:lstStyle/>
          <a:p>
            <a:endParaRPr lang="en-CA" sz="1600" b="1" dirty="0" smtClean="0">
              <a:solidFill>
                <a:srgbClr val="FF0000"/>
              </a:solidFill>
            </a:endParaRPr>
          </a:p>
          <a:p>
            <a:endParaRPr lang="en-CA" sz="1600" b="1" dirty="0">
              <a:solidFill>
                <a:srgbClr val="FF0000"/>
              </a:solidFill>
            </a:endParaRPr>
          </a:p>
          <a:p>
            <a:endParaRPr lang="en-CA" sz="1600" b="1" dirty="0" smtClean="0">
              <a:solidFill>
                <a:srgbClr val="FF0000"/>
              </a:solidFill>
            </a:endParaRPr>
          </a:p>
          <a:p>
            <a:r>
              <a:rPr lang="en-CA" sz="1600" b="1" dirty="0" smtClean="0">
                <a:solidFill>
                  <a:srgbClr val="FF0000"/>
                </a:solidFill>
              </a:rPr>
              <a:t>Watch </a:t>
            </a:r>
            <a:r>
              <a:rPr lang="en-CA" sz="1600" b="1" dirty="0">
                <a:solidFill>
                  <a:srgbClr val="FF0000"/>
                </a:solidFill>
              </a:rPr>
              <a:t>out for episodes of hypoglycemia! </a:t>
            </a:r>
            <a:r>
              <a:rPr lang="en-CA" sz="1600" b="1" dirty="0"/>
              <a:t>(dose should not be increased if ≥2 episodes in a week </a:t>
            </a:r>
            <a:r>
              <a:rPr lang="en-CA" sz="1600" b="1" i="1" dirty="0"/>
              <a:t>or </a:t>
            </a:r>
            <a:r>
              <a:rPr lang="en-CA" sz="1600" b="1" dirty="0"/>
              <a:t>if there is </a:t>
            </a:r>
            <a:r>
              <a:rPr lang="en-CA" sz="1600" b="1" i="1" dirty="0"/>
              <a:t>any</a:t>
            </a:r>
            <a:r>
              <a:rPr lang="en-CA" sz="1600" b="1" dirty="0"/>
              <a:t> episode of nocturnal hypoglycemia</a:t>
            </a:r>
            <a:r>
              <a:rPr lang="en-CA" sz="1600" dirty="0"/>
              <a:t>). </a:t>
            </a:r>
            <a:endParaRPr lang="en-CA" sz="1600" b="1" dirty="0"/>
          </a:p>
          <a:p>
            <a:endParaRPr lang="en-CA" sz="1200" b="1" dirty="0" smtClean="0">
              <a:solidFill>
                <a:srgbClr val="FF0000"/>
              </a:solidFill>
            </a:endParaRPr>
          </a:p>
          <a:p>
            <a:endParaRPr lang="en-CA" sz="1200" b="1" dirty="0" smtClean="0">
              <a:solidFill>
                <a:srgbClr val="FF0000"/>
              </a:solidFill>
            </a:endParaRPr>
          </a:p>
          <a:p>
            <a:endParaRPr lang="en-CA" sz="1200" b="1" dirty="0">
              <a:solidFill>
                <a:srgbClr val="FF0000"/>
              </a:solidFill>
            </a:endParaRPr>
          </a:p>
          <a:p>
            <a:endParaRPr lang="en-CA" sz="1200" b="1" dirty="0" smtClean="0">
              <a:solidFill>
                <a:srgbClr val="FF0000"/>
              </a:solidFill>
            </a:endParaRPr>
          </a:p>
          <a:p>
            <a:endParaRPr lang="en-CA" sz="1200" b="1" dirty="0">
              <a:solidFill>
                <a:srgbClr val="FF0000"/>
              </a:solidFill>
            </a:endParaRPr>
          </a:p>
          <a:p>
            <a:endParaRPr lang="en-CA" sz="1200" b="1" dirty="0" smtClean="0">
              <a:solidFill>
                <a:srgbClr val="FF0000"/>
              </a:solidFill>
            </a:endParaRPr>
          </a:p>
          <a:p>
            <a:endParaRPr lang="en-CA" sz="1200" b="1" dirty="0">
              <a:solidFill>
                <a:srgbClr val="FF0000"/>
              </a:solidFill>
            </a:endParaRPr>
          </a:p>
          <a:p>
            <a:endParaRPr lang="en-CA" sz="1200" b="1" dirty="0" smtClean="0">
              <a:solidFill>
                <a:srgbClr val="FF0000"/>
              </a:solidFill>
            </a:endParaRPr>
          </a:p>
          <a:p>
            <a:endParaRPr lang="en-CA" sz="1200" b="1" dirty="0" smtClean="0">
              <a:solidFill>
                <a:srgbClr val="FF0000"/>
              </a:solidFill>
            </a:endParaRPr>
          </a:p>
        </p:txBody>
      </p:sp>
    </p:spTree>
    <p:extLst>
      <p:ext uri="{BB962C8B-B14F-4D97-AF65-F5344CB8AC3E}">
        <p14:creationId xmlns:p14="http://schemas.microsoft.com/office/powerpoint/2010/main" val="12662519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12" restart="whenNotActive" fill="hold" evtFilter="cancelBubble" nodeType="interactiveSeq">
                <p:stCondLst>
                  <p:cond evt="onClick" delay="0">
                    <p:tgtEl>
                      <p:spTgt spid="8"/>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2"/>
                  </p:tgtEl>
                </p:cond>
              </p:nextCondLst>
            </p:seq>
            <p:seq concurrent="1" nextAc="seek">
              <p:cTn id="22" restart="whenNotActive" fill="hold" evtFilter="cancelBubble" nodeType="interactiveSeq">
                <p:stCondLst>
                  <p:cond evt="onClick" delay="0">
                    <p:tgtEl>
                      <p:spTgt spid="5"/>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27" restart="whenNotActive" fill="hold" evtFilter="cancelBubble" nodeType="interactiveSeq">
                <p:stCondLst>
                  <p:cond evt="onClick" delay="0">
                    <p:tgtEl>
                      <p:spTgt spid="17"/>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childTnLst>
        </p:cTn>
      </p:par>
    </p:tnLst>
    <p:bldLst>
      <p:bldP spid="9" grpId="0" animBg="1"/>
      <p:bldP spid="25" grpId="0" animBg="1"/>
      <p:bldP spid="26" grpId="0" animBg="1"/>
      <p:bldP spid="27" grpId="0" animBg="1"/>
      <p:bldP spid="28" grpId="0" animBg="1"/>
      <p:bldP spid="2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Summary: Basal (only) Insulin Regimen</a:t>
            </a:r>
            <a:endParaRPr lang="en-CA" dirty="0"/>
          </a:p>
        </p:txBody>
      </p:sp>
      <p:sp>
        <p:nvSpPr>
          <p:cNvPr id="3" name="Content Placeholder 2"/>
          <p:cNvSpPr>
            <a:spLocks noGrp="1"/>
          </p:cNvSpPr>
          <p:nvPr>
            <p:ph idx="1"/>
          </p:nvPr>
        </p:nvSpPr>
        <p:spPr>
          <a:xfrm>
            <a:off x="107504" y="1595933"/>
            <a:ext cx="8229600" cy="4713387"/>
          </a:xfrm>
        </p:spPr>
        <p:txBody>
          <a:bodyPr>
            <a:normAutofit fontScale="92500"/>
          </a:bodyPr>
          <a:lstStyle/>
          <a:p>
            <a:r>
              <a:rPr lang="en-CA" dirty="0" smtClean="0"/>
              <a:t>Start with a dose of </a:t>
            </a:r>
            <a:r>
              <a:rPr lang="en-CA" b="1" dirty="0" smtClean="0"/>
              <a:t>10 units SC </a:t>
            </a:r>
            <a:r>
              <a:rPr lang="en-CA" b="1" dirty="0" err="1" smtClean="0"/>
              <a:t>qhs</a:t>
            </a:r>
            <a:r>
              <a:rPr lang="en-CA" b="1" dirty="0" smtClean="0"/>
              <a:t> (or up to 0.3 units/kg </a:t>
            </a:r>
            <a:r>
              <a:rPr lang="en-CA" b="1" dirty="0" err="1" smtClean="0"/>
              <a:t>qhs</a:t>
            </a:r>
            <a:r>
              <a:rPr lang="en-CA" dirty="0" smtClean="0"/>
              <a:t>)</a:t>
            </a:r>
            <a:r>
              <a:rPr lang="en-CA" b="1" dirty="0" smtClean="0"/>
              <a:t> </a:t>
            </a:r>
            <a:r>
              <a:rPr lang="en-CA" dirty="0" smtClean="0"/>
              <a:t>of long-acting insulin.</a:t>
            </a:r>
          </a:p>
          <a:p>
            <a:r>
              <a:rPr lang="en-CA" dirty="0" smtClean="0"/>
              <a:t>Patient must check morning (</a:t>
            </a:r>
            <a:r>
              <a:rPr lang="en-CA" b="1" dirty="0" smtClean="0"/>
              <a:t>fasting) blood sugar </a:t>
            </a:r>
            <a:r>
              <a:rPr lang="en-CA" dirty="0" smtClean="0"/>
              <a:t>daily. </a:t>
            </a:r>
          </a:p>
          <a:p>
            <a:r>
              <a:rPr lang="en-CA" dirty="0" smtClean="0"/>
              <a:t>If fasting sugar is &gt; 7.0, patient should increase dose of insulin by at least 1 unit every 1-3 days until the following morning sugar is </a:t>
            </a:r>
            <a:r>
              <a:rPr lang="en-CA" b="1" dirty="0" smtClean="0"/>
              <a:t>4.0 – 7.0 </a:t>
            </a:r>
            <a:r>
              <a:rPr lang="en-CA" b="1" dirty="0" err="1" smtClean="0"/>
              <a:t>mmol</a:t>
            </a:r>
            <a:r>
              <a:rPr lang="en-CA" b="1" dirty="0" smtClean="0"/>
              <a:t>/L </a:t>
            </a:r>
            <a:r>
              <a:rPr lang="en-CA" dirty="0" smtClean="0"/>
              <a:t>(increment will need to be higher for higher blood sugar readings).</a:t>
            </a:r>
            <a:r>
              <a:rPr lang="en-CA" b="1" dirty="0" smtClean="0"/>
              <a:t> </a:t>
            </a:r>
          </a:p>
          <a:p>
            <a:r>
              <a:rPr lang="en-CA" dirty="0" smtClean="0"/>
              <a:t>Watch out for</a:t>
            </a:r>
            <a:r>
              <a:rPr lang="en-CA" b="1" dirty="0" smtClean="0"/>
              <a:t> hypoglycemia</a:t>
            </a:r>
            <a:r>
              <a:rPr lang="en-CA" dirty="0" smtClean="0"/>
              <a:t>. If there are two or more episodes of hypoglycemia in a week, patient should </a:t>
            </a:r>
            <a:r>
              <a:rPr lang="en-CA" u="sng" dirty="0" smtClean="0"/>
              <a:t>not</a:t>
            </a:r>
            <a:r>
              <a:rPr lang="en-CA" dirty="0" smtClean="0"/>
              <a:t> increase insulin any more even if sugar is out of range. </a:t>
            </a:r>
          </a:p>
          <a:p>
            <a:endParaRPr lang="en-CA" dirty="0"/>
          </a:p>
        </p:txBody>
      </p:sp>
      <p:sp>
        <p:nvSpPr>
          <p:cNvPr id="4" name="TextBox 3"/>
          <p:cNvSpPr txBox="1"/>
          <p:nvPr/>
        </p:nvSpPr>
        <p:spPr>
          <a:xfrm>
            <a:off x="0" y="6581001"/>
            <a:ext cx="3635896" cy="276999"/>
          </a:xfrm>
          <a:prstGeom prst="rect">
            <a:avLst/>
          </a:prstGeom>
          <a:noFill/>
        </p:spPr>
        <p:txBody>
          <a:bodyPr wrap="square" rtlCol="0">
            <a:spAutoFit/>
          </a:bodyPr>
          <a:lstStyle/>
          <a:p>
            <a:r>
              <a:rPr lang="en-CA" sz="1200" dirty="0" smtClean="0"/>
              <a:t>Section 3: Regimens for Starting Insulin: Basal Only</a:t>
            </a:r>
            <a:endParaRPr lang="en-CA" sz="1200" dirty="0"/>
          </a:p>
        </p:txBody>
      </p:sp>
    </p:spTree>
    <p:extLst>
      <p:ext uri="{BB962C8B-B14F-4D97-AF65-F5344CB8AC3E}">
        <p14:creationId xmlns:p14="http://schemas.microsoft.com/office/powerpoint/2010/main" val="35517331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564904"/>
            <a:ext cx="8229600" cy="1143000"/>
          </a:xfrm>
        </p:spPr>
        <p:txBody>
          <a:bodyPr/>
          <a:lstStyle/>
          <a:p>
            <a:r>
              <a:rPr lang="en-CA" dirty="0" smtClean="0"/>
              <a:t>The Pre-mixed Regimen</a:t>
            </a:r>
            <a:endParaRPr lang="en-CA" dirty="0"/>
          </a:p>
        </p:txBody>
      </p:sp>
      <p:sp>
        <p:nvSpPr>
          <p:cNvPr id="3" name="TextBox 2"/>
          <p:cNvSpPr txBox="1"/>
          <p:nvPr/>
        </p:nvSpPr>
        <p:spPr>
          <a:xfrm>
            <a:off x="0" y="6392361"/>
            <a:ext cx="3635896" cy="276999"/>
          </a:xfrm>
          <a:prstGeom prst="rect">
            <a:avLst/>
          </a:prstGeom>
          <a:noFill/>
        </p:spPr>
        <p:txBody>
          <a:bodyPr wrap="square" rtlCol="0">
            <a:spAutoFit/>
          </a:bodyPr>
          <a:lstStyle/>
          <a:p>
            <a:r>
              <a:rPr lang="en-CA" sz="1200" dirty="0" smtClean="0"/>
              <a:t>Section 3: Regimens for Starting Insulin: Pre-mixed </a:t>
            </a:r>
            <a:endParaRPr lang="en-CA" sz="1200" dirty="0"/>
          </a:p>
        </p:txBody>
      </p:sp>
    </p:spTree>
    <p:extLst>
      <p:ext uri="{BB962C8B-B14F-4D97-AF65-F5344CB8AC3E}">
        <p14:creationId xmlns:p14="http://schemas.microsoft.com/office/powerpoint/2010/main" val="41584573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58944"/>
            <a:ext cx="7239000" cy="4846320"/>
          </a:xfrm>
        </p:spPr>
        <p:txBody>
          <a:bodyPr>
            <a:normAutofit fontScale="92500" lnSpcReduction="10000"/>
          </a:bodyPr>
          <a:lstStyle/>
          <a:p>
            <a:r>
              <a:rPr lang="en-CA" b="1" dirty="0" smtClean="0"/>
              <a:t>“Two-in-one” insulin: </a:t>
            </a:r>
            <a:r>
              <a:rPr lang="en-CA" dirty="0" smtClean="0"/>
              <a:t>Contains both an intermediate/long-acting and short-acting insulin with each dose.</a:t>
            </a:r>
          </a:p>
          <a:p>
            <a:r>
              <a:rPr lang="en-CA" dirty="0" smtClean="0"/>
              <a:t>Usually given twice daily (pre-breakfast and pre-dinner).</a:t>
            </a:r>
          </a:p>
          <a:p>
            <a:r>
              <a:rPr lang="en-CA" dirty="0" smtClean="0"/>
              <a:t>Recommended starting dose is </a:t>
            </a:r>
            <a:r>
              <a:rPr lang="en-CA" b="1" dirty="0" smtClean="0"/>
              <a:t>5-10 units </a:t>
            </a:r>
            <a:r>
              <a:rPr lang="en-CA" dirty="0" smtClean="0"/>
              <a:t>SC with each administration.</a:t>
            </a:r>
          </a:p>
          <a:p>
            <a:r>
              <a:rPr lang="en-CA" dirty="0" smtClean="0"/>
              <a:t>Patient should check blood glucose </a:t>
            </a:r>
            <a:r>
              <a:rPr lang="en-CA" i="1" dirty="0" smtClean="0"/>
              <a:t>at least</a:t>
            </a:r>
            <a:r>
              <a:rPr lang="en-CA" dirty="0" smtClean="0"/>
              <a:t> before breakfast and before dinner, but may be helpful to have pre-lunch and bedtime measurements as well.  </a:t>
            </a:r>
          </a:p>
          <a:p>
            <a:r>
              <a:rPr lang="en-CA" dirty="0" smtClean="0"/>
              <a:t>Cost of the pre-mixed insulins ranges from 28 to 38 cents/unit.</a:t>
            </a:r>
            <a:endParaRPr lang="en-CA" dirty="0"/>
          </a:p>
        </p:txBody>
      </p:sp>
      <p:sp>
        <p:nvSpPr>
          <p:cNvPr id="4" name="TextBox 3"/>
          <p:cNvSpPr txBox="1"/>
          <p:nvPr/>
        </p:nvSpPr>
        <p:spPr>
          <a:xfrm>
            <a:off x="0" y="6581001"/>
            <a:ext cx="7380312" cy="276999"/>
          </a:xfrm>
          <a:prstGeom prst="rect">
            <a:avLst/>
          </a:prstGeom>
          <a:noFill/>
        </p:spPr>
        <p:txBody>
          <a:bodyPr wrap="square" rtlCol="0">
            <a:spAutoFit/>
          </a:bodyPr>
          <a:lstStyle/>
          <a:p>
            <a:r>
              <a:rPr lang="en-CA" sz="1200" dirty="0" smtClean="0"/>
              <a:t>Section 3: Regimens for Starting Insulin: Pre-mixed </a:t>
            </a:r>
            <a:endParaRPr lang="en-CA" sz="1200" dirty="0"/>
          </a:p>
        </p:txBody>
      </p:sp>
    </p:spTree>
    <p:extLst>
      <p:ext uri="{BB962C8B-B14F-4D97-AF65-F5344CB8AC3E}">
        <p14:creationId xmlns:p14="http://schemas.microsoft.com/office/powerpoint/2010/main" val="29312109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Insulin Activity (Pre-Mixed Regimen)</a:t>
            </a:r>
            <a:endParaRPr lang="en-CA" dirty="0"/>
          </a:p>
        </p:txBody>
      </p:sp>
      <p:sp>
        <p:nvSpPr>
          <p:cNvPr id="7" name="Freeform 6"/>
          <p:cNvSpPr/>
          <p:nvPr/>
        </p:nvSpPr>
        <p:spPr>
          <a:xfrm>
            <a:off x="685800" y="1896658"/>
            <a:ext cx="3439886" cy="1488799"/>
          </a:xfrm>
          <a:custGeom>
            <a:avLst/>
            <a:gdLst>
              <a:gd name="connsiteX0" fmla="*/ 0 w 3439886"/>
              <a:gd name="connsiteY0" fmla="*/ 1488799 h 1488799"/>
              <a:gd name="connsiteX1" fmla="*/ 892629 w 3439886"/>
              <a:gd name="connsiteY1" fmla="*/ 8342 h 1488799"/>
              <a:gd name="connsiteX2" fmla="*/ 1654629 w 3439886"/>
              <a:gd name="connsiteY2" fmla="*/ 911856 h 1488799"/>
              <a:gd name="connsiteX3" fmla="*/ 3439886 w 3439886"/>
              <a:gd name="connsiteY3" fmla="*/ 1434371 h 1488799"/>
            </a:gdLst>
            <a:ahLst/>
            <a:cxnLst>
              <a:cxn ang="0">
                <a:pos x="connsiteX0" y="connsiteY0"/>
              </a:cxn>
              <a:cxn ang="0">
                <a:pos x="connsiteX1" y="connsiteY1"/>
              </a:cxn>
              <a:cxn ang="0">
                <a:pos x="connsiteX2" y="connsiteY2"/>
              </a:cxn>
              <a:cxn ang="0">
                <a:pos x="connsiteX3" y="connsiteY3"/>
              </a:cxn>
            </a:cxnLst>
            <a:rect l="l" t="t" r="r" b="b"/>
            <a:pathLst>
              <a:path w="3439886" h="1488799">
                <a:moveTo>
                  <a:pt x="0" y="1488799"/>
                </a:moveTo>
                <a:cubicBezTo>
                  <a:pt x="308429" y="796649"/>
                  <a:pt x="616858" y="104499"/>
                  <a:pt x="892629" y="8342"/>
                </a:cubicBezTo>
                <a:cubicBezTo>
                  <a:pt x="1168400" y="-87815"/>
                  <a:pt x="1230086" y="674184"/>
                  <a:pt x="1654629" y="911856"/>
                </a:cubicBezTo>
                <a:cubicBezTo>
                  <a:pt x="2079172" y="1149527"/>
                  <a:pt x="2759529" y="1291949"/>
                  <a:pt x="3439886" y="1434371"/>
                </a:cubicBezTo>
              </a:path>
            </a:pathLst>
          </a:cu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Freeform 7"/>
          <p:cNvSpPr/>
          <p:nvPr/>
        </p:nvSpPr>
        <p:spPr>
          <a:xfrm>
            <a:off x="4125686" y="1844824"/>
            <a:ext cx="3439886" cy="1488799"/>
          </a:xfrm>
          <a:custGeom>
            <a:avLst/>
            <a:gdLst>
              <a:gd name="connsiteX0" fmla="*/ 0 w 3439886"/>
              <a:gd name="connsiteY0" fmla="*/ 1488799 h 1488799"/>
              <a:gd name="connsiteX1" fmla="*/ 892629 w 3439886"/>
              <a:gd name="connsiteY1" fmla="*/ 8342 h 1488799"/>
              <a:gd name="connsiteX2" fmla="*/ 1654629 w 3439886"/>
              <a:gd name="connsiteY2" fmla="*/ 911856 h 1488799"/>
              <a:gd name="connsiteX3" fmla="*/ 3439886 w 3439886"/>
              <a:gd name="connsiteY3" fmla="*/ 1434371 h 1488799"/>
            </a:gdLst>
            <a:ahLst/>
            <a:cxnLst>
              <a:cxn ang="0">
                <a:pos x="connsiteX0" y="connsiteY0"/>
              </a:cxn>
              <a:cxn ang="0">
                <a:pos x="connsiteX1" y="connsiteY1"/>
              </a:cxn>
              <a:cxn ang="0">
                <a:pos x="connsiteX2" y="connsiteY2"/>
              </a:cxn>
              <a:cxn ang="0">
                <a:pos x="connsiteX3" y="connsiteY3"/>
              </a:cxn>
            </a:cxnLst>
            <a:rect l="l" t="t" r="r" b="b"/>
            <a:pathLst>
              <a:path w="3439886" h="1488799">
                <a:moveTo>
                  <a:pt x="0" y="1488799"/>
                </a:moveTo>
                <a:cubicBezTo>
                  <a:pt x="308429" y="796649"/>
                  <a:pt x="616858" y="104499"/>
                  <a:pt x="892629" y="8342"/>
                </a:cubicBezTo>
                <a:cubicBezTo>
                  <a:pt x="1168400" y="-87815"/>
                  <a:pt x="1230086" y="674184"/>
                  <a:pt x="1654629" y="911856"/>
                </a:cubicBezTo>
                <a:cubicBezTo>
                  <a:pt x="2079172" y="1149527"/>
                  <a:pt x="2759529" y="1291949"/>
                  <a:pt x="3439886" y="1434371"/>
                </a:cubicBezTo>
              </a:path>
            </a:pathLst>
          </a:cu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Freeform 8"/>
          <p:cNvSpPr/>
          <p:nvPr/>
        </p:nvSpPr>
        <p:spPr>
          <a:xfrm>
            <a:off x="718457" y="2347092"/>
            <a:ext cx="4590439" cy="1030021"/>
          </a:xfrm>
          <a:custGeom>
            <a:avLst/>
            <a:gdLst>
              <a:gd name="connsiteX0" fmla="*/ 0 w 4590439"/>
              <a:gd name="connsiteY0" fmla="*/ 1016594 h 1030021"/>
              <a:gd name="connsiteX1" fmla="*/ 1730829 w 4590439"/>
              <a:gd name="connsiteY1" fmla="*/ 4222 h 1030021"/>
              <a:gd name="connsiteX2" fmla="*/ 3298372 w 4590439"/>
              <a:gd name="connsiteY2" fmla="*/ 668251 h 1030021"/>
              <a:gd name="connsiteX3" fmla="*/ 4463143 w 4590439"/>
              <a:gd name="connsiteY3" fmla="*/ 994822 h 1030021"/>
              <a:gd name="connsiteX4" fmla="*/ 4506686 w 4590439"/>
              <a:gd name="connsiteY4" fmla="*/ 1005708 h 1030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0439" h="1030021">
                <a:moveTo>
                  <a:pt x="0" y="1016594"/>
                </a:moveTo>
                <a:cubicBezTo>
                  <a:pt x="590550" y="539436"/>
                  <a:pt x="1181100" y="62279"/>
                  <a:pt x="1730829" y="4222"/>
                </a:cubicBezTo>
                <a:cubicBezTo>
                  <a:pt x="2280558" y="-53835"/>
                  <a:pt x="2842986" y="503151"/>
                  <a:pt x="3298372" y="668251"/>
                </a:cubicBezTo>
                <a:cubicBezTo>
                  <a:pt x="3753758" y="833351"/>
                  <a:pt x="4261757" y="938579"/>
                  <a:pt x="4463143" y="994822"/>
                </a:cubicBezTo>
                <a:cubicBezTo>
                  <a:pt x="4664529" y="1051065"/>
                  <a:pt x="4585607" y="1028386"/>
                  <a:pt x="4506686" y="1005708"/>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Freeform 9"/>
          <p:cNvSpPr/>
          <p:nvPr/>
        </p:nvSpPr>
        <p:spPr>
          <a:xfrm>
            <a:off x="4125686" y="2303602"/>
            <a:ext cx="4590439" cy="1030021"/>
          </a:xfrm>
          <a:custGeom>
            <a:avLst/>
            <a:gdLst>
              <a:gd name="connsiteX0" fmla="*/ 0 w 4590439"/>
              <a:gd name="connsiteY0" fmla="*/ 1016594 h 1030021"/>
              <a:gd name="connsiteX1" fmla="*/ 1730829 w 4590439"/>
              <a:gd name="connsiteY1" fmla="*/ 4222 h 1030021"/>
              <a:gd name="connsiteX2" fmla="*/ 3298372 w 4590439"/>
              <a:gd name="connsiteY2" fmla="*/ 668251 h 1030021"/>
              <a:gd name="connsiteX3" fmla="*/ 4463143 w 4590439"/>
              <a:gd name="connsiteY3" fmla="*/ 994822 h 1030021"/>
              <a:gd name="connsiteX4" fmla="*/ 4506686 w 4590439"/>
              <a:gd name="connsiteY4" fmla="*/ 1005708 h 1030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0439" h="1030021">
                <a:moveTo>
                  <a:pt x="0" y="1016594"/>
                </a:moveTo>
                <a:cubicBezTo>
                  <a:pt x="590550" y="539436"/>
                  <a:pt x="1181100" y="62279"/>
                  <a:pt x="1730829" y="4222"/>
                </a:cubicBezTo>
                <a:cubicBezTo>
                  <a:pt x="2280558" y="-53835"/>
                  <a:pt x="2842986" y="503151"/>
                  <a:pt x="3298372" y="668251"/>
                </a:cubicBezTo>
                <a:cubicBezTo>
                  <a:pt x="3753758" y="833351"/>
                  <a:pt x="4261757" y="938579"/>
                  <a:pt x="4463143" y="994822"/>
                </a:cubicBezTo>
                <a:cubicBezTo>
                  <a:pt x="4664529" y="1051065"/>
                  <a:pt x="4585607" y="1028386"/>
                  <a:pt x="4506686" y="100570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p:cNvSpPr txBox="1"/>
          <p:nvPr/>
        </p:nvSpPr>
        <p:spPr>
          <a:xfrm>
            <a:off x="262406" y="3789040"/>
            <a:ext cx="2581402" cy="646331"/>
          </a:xfrm>
          <a:prstGeom prst="rect">
            <a:avLst/>
          </a:prstGeom>
          <a:noFill/>
        </p:spPr>
        <p:txBody>
          <a:bodyPr wrap="square" rtlCol="0">
            <a:spAutoFit/>
          </a:bodyPr>
          <a:lstStyle/>
          <a:p>
            <a:r>
              <a:rPr lang="en-CA" b="1" dirty="0" smtClean="0"/>
              <a:t>Pre-Breakfast dose of Pre-mixed insulin</a:t>
            </a:r>
          </a:p>
        </p:txBody>
      </p:sp>
      <p:sp>
        <p:nvSpPr>
          <p:cNvPr id="12" name="TextBox 11"/>
          <p:cNvSpPr txBox="1"/>
          <p:nvPr/>
        </p:nvSpPr>
        <p:spPr>
          <a:xfrm>
            <a:off x="3491880" y="3789040"/>
            <a:ext cx="3240360" cy="646331"/>
          </a:xfrm>
          <a:prstGeom prst="rect">
            <a:avLst/>
          </a:prstGeom>
          <a:noFill/>
        </p:spPr>
        <p:txBody>
          <a:bodyPr wrap="square" rtlCol="0">
            <a:spAutoFit/>
          </a:bodyPr>
          <a:lstStyle/>
          <a:p>
            <a:r>
              <a:rPr lang="en-CA" b="1" dirty="0" smtClean="0"/>
              <a:t>Pre-Dinner dose of Pre-mixed insulin</a:t>
            </a:r>
          </a:p>
        </p:txBody>
      </p:sp>
      <p:sp>
        <p:nvSpPr>
          <p:cNvPr id="13" name="Up Arrow 12"/>
          <p:cNvSpPr/>
          <p:nvPr/>
        </p:nvSpPr>
        <p:spPr>
          <a:xfrm>
            <a:off x="672738" y="3429000"/>
            <a:ext cx="45719" cy="3600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Up Arrow 13"/>
          <p:cNvSpPr/>
          <p:nvPr/>
        </p:nvSpPr>
        <p:spPr>
          <a:xfrm>
            <a:off x="4102826" y="3429000"/>
            <a:ext cx="45719" cy="3600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p:cNvSpPr txBox="1"/>
          <p:nvPr/>
        </p:nvSpPr>
        <p:spPr>
          <a:xfrm>
            <a:off x="67803" y="1758226"/>
            <a:ext cx="1209869" cy="830997"/>
          </a:xfrm>
          <a:prstGeom prst="rect">
            <a:avLst/>
          </a:prstGeom>
          <a:noFill/>
        </p:spPr>
        <p:txBody>
          <a:bodyPr wrap="square" rtlCol="0">
            <a:spAutoFit/>
          </a:bodyPr>
          <a:lstStyle/>
          <a:p>
            <a:r>
              <a:rPr lang="en-CA" sz="1600" b="1" dirty="0" smtClean="0">
                <a:solidFill>
                  <a:srgbClr val="00B050"/>
                </a:solidFill>
              </a:rPr>
              <a:t>Patient checks AM sugar</a:t>
            </a:r>
            <a:endParaRPr lang="en-CA" sz="1600" b="1" dirty="0">
              <a:solidFill>
                <a:srgbClr val="00B050"/>
              </a:solidFill>
            </a:endParaRPr>
          </a:p>
        </p:txBody>
      </p:sp>
      <p:sp>
        <p:nvSpPr>
          <p:cNvPr id="16" name="Freeform 15"/>
          <p:cNvSpPr/>
          <p:nvPr/>
        </p:nvSpPr>
        <p:spPr>
          <a:xfrm>
            <a:off x="-3892333" y="2310318"/>
            <a:ext cx="4590439" cy="1030021"/>
          </a:xfrm>
          <a:custGeom>
            <a:avLst/>
            <a:gdLst>
              <a:gd name="connsiteX0" fmla="*/ 0 w 4590439"/>
              <a:gd name="connsiteY0" fmla="*/ 1016594 h 1030021"/>
              <a:gd name="connsiteX1" fmla="*/ 1730829 w 4590439"/>
              <a:gd name="connsiteY1" fmla="*/ 4222 h 1030021"/>
              <a:gd name="connsiteX2" fmla="*/ 3298372 w 4590439"/>
              <a:gd name="connsiteY2" fmla="*/ 668251 h 1030021"/>
              <a:gd name="connsiteX3" fmla="*/ 4463143 w 4590439"/>
              <a:gd name="connsiteY3" fmla="*/ 994822 h 1030021"/>
              <a:gd name="connsiteX4" fmla="*/ 4506686 w 4590439"/>
              <a:gd name="connsiteY4" fmla="*/ 1005708 h 1030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0439" h="1030021">
                <a:moveTo>
                  <a:pt x="0" y="1016594"/>
                </a:moveTo>
                <a:cubicBezTo>
                  <a:pt x="590550" y="539436"/>
                  <a:pt x="1181100" y="62279"/>
                  <a:pt x="1730829" y="4222"/>
                </a:cubicBezTo>
                <a:cubicBezTo>
                  <a:pt x="2280558" y="-53835"/>
                  <a:pt x="2842986" y="503151"/>
                  <a:pt x="3298372" y="668251"/>
                </a:cubicBezTo>
                <a:cubicBezTo>
                  <a:pt x="3753758" y="833351"/>
                  <a:pt x="4261757" y="938579"/>
                  <a:pt x="4463143" y="994822"/>
                </a:cubicBezTo>
                <a:cubicBezTo>
                  <a:pt x="4664529" y="1051065"/>
                  <a:pt x="4585607" y="1028386"/>
                  <a:pt x="4506686" y="100570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3543610" y="1844824"/>
            <a:ext cx="1209869" cy="830997"/>
          </a:xfrm>
          <a:prstGeom prst="rect">
            <a:avLst/>
          </a:prstGeom>
          <a:noFill/>
        </p:spPr>
        <p:txBody>
          <a:bodyPr wrap="square" rtlCol="0">
            <a:spAutoFit/>
          </a:bodyPr>
          <a:lstStyle/>
          <a:p>
            <a:r>
              <a:rPr lang="en-CA" sz="1600" b="1" dirty="0" smtClean="0">
                <a:solidFill>
                  <a:srgbClr val="00B050"/>
                </a:solidFill>
              </a:rPr>
              <a:t>Patient checks PM sugar</a:t>
            </a:r>
            <a:endParaRPr lang="en-CA" sz="1600" b="1" dirty="0">
              <a:solidFill>
                <a:srgbClr val="00B050"/>
              </a:solidFill>
            </a:endParaRPr>
          </a:p>
        </p:txBody>
      </p:sp>
      <p:cxnSp>
        <p:nvCxnSpPr>
          <p:cNvPr id="19" name="Straight Arrow Connector 18"/>
          <p:cNvCxnSpPr/>
          <p:nvPr/>
        </p:nvCxnSpPr>
        <p:spPr>
          <a:xfrm>
            <a:off x="467544" y="2589223"/>
            <a:ext cx="205193" cy="623753"/>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918759" y="2627971"/>
            <a:ext cx="205193" cy="623753"/>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262406" y="3340339"/>
            <a:ext cx="870208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8358770" y="3340339"/>
            <a:ext cx="792088" cy="369332"/>
          </a:xfrm>
          <a:prstGeom prst="rect">
            <a:avLst/>
          </a:prstGeom>
          <a:noFill/>
        </p:spPr>
        <p:txBody>
          <a:bodyPr wrap="square" rtlCol="0">
            <a:spAutoFit/>
          </a:bodyPr>
          <a:lstStyle/>
          <a:p>
            <a:r>
              <a:rPr lang="en-CA" b="1" dirty="0" smtClean="0"/>
              <a:t>Time</a:t>
            </a:r>
            <a:r>
              <a:rPr lang="en-CA" dirty="0" smtClean="0"/>
              <a:t> </a:t>
            </a:r>
            <a:endParaRPr lang="en-CA" dirty="0"/>
          </a:p>
        </p:txBody>
      </p:sp>
      <p:sp>
        <p:nvSpPr>
          <p:cNvPr id="24" name="TextBox 23"/>
          <p:cNvSpPr txBox="1"/>
          <p:nvPr/>
        </p:nvSpPr>
        <p:spPr>
          <a:xfrm>
            <a:off x="467544" y="4797152"/>
            <a:ext cx="5040560" cy="1200329"/>
          </a:xfrm>
          <a:prstGeom prst="rect">
            <a:avLst/>
          </a:prstGeom>
          <a:noFill/>
        </p:spPr>
        <p:txBody>
          <a:bodyPr wrap="square" rtlCol="0">
            <a:spAutoFit/>
          </a:bodyPr>
          <a:lstStyle/>
          <a:p>
            <a:r>
              <a:rPr lang="en-CA" b="1" dirty="0" smtClean="0">
                <a:solidFill>
                  <a:srgbClr val="7030A0"/>
                </a:solidFill>
              </a:rPr>
              <a:t>Morning short-acting insulin </a:t>
            </a:r>
          </a:p>
          <a:p>
            <a:r>
              <a:rPr lang="en-CA" b="1" dirty="0" smtClean="0">
                <a:solidFill>
                  <a:srgbClr val="0070C0"/>
                </a:solidFill>
              </a:rPr>
              <a:t>Morning intermediate-acting insulin </a:t>
            </a:r>
          </a:p>
          <a:p>
            <a:r>
              <a:rPr lang="en-CA" b="1" dirty="0" smtClean="0">
                <a:solidFill>
                  <a:schemeClr val="accent6">
                    <a:lumMod val="75000"/>
                  </a:schemeClr>
                </a:solidFill>
              </a:rPr>
              <a:t>Evening short-acting insulin</a:t>
            </a:r>
          </a:p>
          <a:p>
            <a:r>
              <a:rPr lang="en-CA" b="1" dirty="0" smtClean="0">
                <a:solidFill>
                  <a:srgbClr val="FF0000"/>
                </a:solidFill>
              </a:rPr>
              <a:t>Evening intermediate-acting insulin</a:t>
            </a:r>
            <a:r>
              <a:rPr lang="en-CA" b="1" dirty="0" smtClean="0"/>
              <a:t> </a:t>
            </a:r>
          </a:p>
        </p:txBody>
      </p:sp>
      <p:sp>
        <p:nvSpPr>
          <p:cNvPr id="21" name="TextBox 20"/>
          <p:cNvSpPr txBox="1"/>
          <p:nvPr/>
        </p:nvSpPr>
        <p:spPr>
          <a:xfrm>
            <a:off x="0" y="6581001"/>
            <a:ext cx="5220072" cy="276999"/>
          </a:xfrm>
          <a:prstGeom prst="rect">
            <a:avLst/>
          </a:prstGeom>
          <a:noFill/>
        </p:spPr>
        <p:txBody>
          <a:bodyPr wrap="square" rtlCol="0">
            <a:spAutoFit/>
          </a:bodyPr>
          <a:lstStyle/>
          <a:p>
            <a:r>
              <a:rPr lang="en-CA" sz="1200" dirty="0" smtClean="0"/>
              <a:t>Section 3: Regimens for Starting Insulin: Pre-mixed </a:t>
            </a:r>
            <a:endParaRPr lang="en-CA" sz="1200" dirty="0"/>
          </a:p>
        </p:txBody>
      </p:sp>
    </p:spTree>
    <p:extLst>
      <p:ext uri="{BB962C8B-B14F-4D97-AF65-F5344CB8AC3E}">
        <p14:creationId xmlns:p14="http://schemas.microsoft.com/office/powerpoint/2010/main" val="5364453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Titrating Insulin in the Pre-Mixed Regimen</a:t>
            </a:r>
            <a:endParaRPr lang="en-CA" dirty="0"/>
          </a:p>
        </p:txBody>
      </p:sp>
      <p:sp>
        <p:nvSpPr>
          <p:cNvPr id="3" name="Content Placeholder 2"/>
          <p:cNvSpPr>
            <a:spLocks noGrp="1"/>
          </p:cNvSpPr>
          <p:nvPr>
            <p:ph idx="1"/>
          </p:nvPr>
        </p:nvSpPr>
        <p:spPr>
          <a:xfrm>
            <a:off x="457200" y="1609416"/>
            <a:ext cx="7239000" cy="2539664"/>
          </a:xfrm>
        </p:spPr>
        <p:txBody>
          <a:bodyPr>
            <a:normAutofit fontScale="77500" lnSpcReduction="20000"/>
          </a:bodyPr>
          <a:lstStyle/>
          <a:p>
            <a:r>
              <a:rPr lang="en-CA" b="1" dirty="0" smtClean="0"/>
              <a:t>Remember: </a:t>
            </a:r>
            <a:r>
              <a:rPr lang="en-CA" dirty="0" smtClean="0"/>
              <a:t>pre-breakfast insulin will influence pre-dinner glucose measurements and pre-dinner insulin will affect pre-breakfast glucose measurements! </a:t>
            </a:r>
          </a:p>
          <a:p>
            <a:pPr marL="0" indent="0">
              <a:buNone/>
            </a:pPr>
            <a:endParaRPr lang="en-CA" dirty="0" smtClean="0"/>
          </a:p>
          <a:p>
            <a:r>
              <a:rPr lang="en-CA" b="1" dirty="0" smtClean="0"/>
              <a:t>Example. </a:t>
            </a:r>
            <a:r>
              <a:rPr lang="en-CA" dirty="0" smtClean="0"/>
              <a:t>Mr. </a:t>
            </a:r>
            <a:r>
              <a:rPr lang="en-CA" dirty="0" err="1" smtClean="0"/>
              <a:t>Sproh</a:t>
            </a:r>
            <a:r>
              <a:rPr lang="en-CA" dirty="0" smtClean="0"/>
              <a:t> is on </a:t>
            </a:r>
            <a:r>
              <a:rPr lang="en-CA" dirty="0" err="1" smtClean="0"/>
              <a:t>Novolin</a:t>
            </a:r>
            <a:r>
              <a:rPr lang="en-CA" dirty="0" smtClean="0"/>
              <a:t> </a:t>
            </a:r>
            <a:r>
              <a:rPr lang="en-CA" dirty="0" err="1" smtClean="0"/>
              <a:t>ge</a:t>
            </a:r>
            <a:r>
              <a:rPr lang="en-CA" dirty="0" smtClean="0"/>
              <a:t> 30/70 10 units SC BID. His typical BG measurements are as follows:</a:t>
            </a:r>
          </a:p>
          <a:p>
            <a:pPr marL="0" indent="0">
              <a:buNone/>
            </a:pPr>
            <a:r>
              <a:rPr lang="en-CA" b="1" dirty="0"/>
              <a:t> </a:t>
            </a:r>
            <a:r>
              <a:rPr lang="en-CA" b="1" dirty="0" smtClean="0"/>
              <a:t>   </a:t>
            </a:r>
            <a:r>
              <a:rPr lang="en-CA" dirty="0" smtClean="0"/>
              <a:t>7.0 – 10.0 – 5.0 – 6.0. </a:t>
            </a:r>
          </a:p>
          <a:p>
            <a:pPr marL="0" indent="0">
              <a:buNone/>
            </a:pPr>
            <a:r>
              <a:rPr lang="en-CA" b="1" dirty="0"/>
              <a:t> </a:t>
            </a:r>
            <a:r>
              <a:rPr lang="en-CA" b="1" dirty="0" smtClean="0"/>
              <a:t>   </a:t>
            </a:r>
            <a:r>
              <a:rPr lang="en-CA" dirty="0" smtClean="0"/>
              <a:t>How do you direct him to adjust his insulin?</a:t>
            </a:r>
          </a:p>
          <a:p>
            <a:pPr marL="0" indent="0">
              <a:buNone/>
            </a:pPr>
            <a:endParaRPr lang="en-CA" dirty="0"/>
          </a:p>
          <a:p>
            <a:pPr marL="0" indent="0">
              <a:buNone/>
            </a:pPr>
            <a:endParaRPr lang="en-CA" dirty="0" smtClean="0"/>
          </a:p>
          <a:p>
            <a:pPr marL="0" indent="0">
              <a:buNone/>
            </a:pPr>
            <a:endParaRPr lang="en-CA" b="1" dirty="0" smtClean="0"/>
          </a:p>
          <a:p>
            <a:pPr>
              <a:buFont typeface="Wingdings"/>
              <a:buChar char="Ø"/>
            </a:pPr>
            <a:endParaRPr lang="en-CA" dirty="0"/>
          </a:p>
        </p:txBody>
      </p:sp>
      <p:sp>
        <p:nvSpPr>
          <p:cNvPr id="4" name="TextBox 3"/>
          <p:cNvSpPr txBox="1"/>
          <p:nvPr/>
        </p:nvSpPr>
        <p:spPr>
          <a:xfrm>
            <a:off x="0" y="6597352"/>
            <a:ext cx="4788024" cy="276999"/>
          </a:xfrm>
          <a:prstGeom prst="rect">
            <a:avLst/>
          </a:prstGeom>
          <a:noFill/>
        </p:spPr>
        <p:txBody>
          <a:bodyPr wrap="square" rtlCol="0">
            <a:spAutoFit/>
          </a:bodyPr>
          <a:lstStyle/>
          <a:p>
            <a:r>
              <a:rPr lang="en-CA" sz="1200" dirty="0" smtClean="0"/>
              <a:t>Section 3: Regimens for Starting Insulin: Pre-mixed </a:t>
            </a:r>
            <a:endParaRPr lang="en-CA" sz="1200" dirty="0"/>
          </a:p>
        </p:txBody>
      </p:sp>
    </p:spTree>
    <p:extLst>
      <p:ext uri="{BB962C8B-B14F-4D97-AF65-F5344CB8AC3E}">
        <p14:creationId xmlns:p14="http://schemas.microsoft.com/office/powerpoint/2010/main" val="22201634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Titrating Insulin in the Pre-Mixed Regimen</a:t>
            </a:r>
            <a:endParaRPr lang="en-CA" dirty="0"/>
          </a:p>
        </p:txBody>
      </p:sp>
      <p:sp>
        <p:nvSpPr>
          <p:cNvPr id="3" name="Content Placeholder 2"/>
          <p:cNvSpPr>
            <a:spLocks noGrp="1"/>
          </p:cNvSpPr>
          <p:nvPr>
            <p:ph idx="1"/>
          </p:nvPr>
        </p:nvSpPr>
        <p:spPr>
          <a:xfrm>
            <a:off x="457200" y="1609416"/>
            <a:ext cx="7239000" cy="2539664"/>
          </a:xfrm>
        </p:spPr>
        <p:txBody>
          <a:bodyPr>
            <a:normAutofit fontScale="77500" lnSpcReduction="20000"/>
          </a:bodyPr>
          <a:lstStyle/>
          <a:p>
            <a:r>
              <a:rPr lang="en-CA" b="1" dirty="0" smtClean="0"/>
              <a:t>Remember: </a:t>
            </a:r>
            <a:r>
              <a:rPr lang="en-CA" dirty="0" smtClean="0"/>
              <a:t>pre-breakfast insulin will influence pre-dinner glucose measurements and pre-dinner insulin will affect pre-breakfast glucose measurements! </a:t>
            </a:r>
          </a:p>
          <a:p>
            <a:pPr marL="0" indent="0">
              <a:buNone/>
            </a:pPr>
            <a:endParaRPr lang="en-CA" dirty="0" smtClean="0"/>
          </a:p>
          <a:p>
            <a:r>
              <a:rPr lang="en-CA" b="1" dirty="0" smtClean="0"/>
              <a:t>Example. </a:t>
            </a:r>
            <a:r>
              <a:rPr lang="en-CA" dirty="0" smtClean="0"/>
              <a:t>Mr. </a:t>
            </a:r>
            <a:r>
              <a:rPr lang="en-CA" dirty="0" err="1" smtClean="0"/>
              <a:t>Sproh</a:t>
            </a:r>
            <a:r>
              <a:rPr lang="en-CA" dirty="0" smtClean="0"/>
              <a:t> is on </a:t>
            </a:r>
            <a:r>
              <a:rPr lang="en-CA" dirty="0" err="1" smtClean="0"/>
              <a:t>Novolin</a:t>
            </a:r>
            <a:r>
              <a:rPr lang="en-CA" dirty="0" smtClean="0"/>
              <a:t> </a:t>
            </a:r>
            <a:r>
              <a:rPr lang="en-CA" dirty="0" err="1" smtClean="0"/>
              <a:t>ge</a:t>
            </a:r>
            <a:r>
              <a:rPr lang="en-CA" dirty="0" smtClean="0"/>
              <a:t> 30/70 10 units SC BID. His typical BG measurements are as follows:</a:t>
            </a:r>
          </a:p>
          <a:p>
            <a:pPr marL="0" indent="0">
              <a:buNone/>
            </a:pPr>
            <a:r>
              <a:rPr lang="en-CA" b="1" dirty="0"/>
              <a:t> </a:t>
            </a:r>
            <a:r>
              <a:rPr lang="en-CA" b="1" dirty="0" smtClean="0"/>
              <a:t>   </a:t>
            </a:r>
            <a:r>
              <a:rPr lang="en-CA" dirty="0" smtClean="0"/>
              <a:t>7.0 – 10.0 – 5.0 – 6.0. </a:t>
            </a:r>
          </a:p>
          <a:p>
            <a:pPr marL="0" indent="0">
              <a:buNone/>
            </a:pPr>
            <a:r>
              <a:rPr lang="en-CA" b="1" dirty="0"/>
              <a:t> </a:t>
            </a:r>
            <a:r>
              <a:rPr lang="en-CA" b="1" dirty="0" smtClean="0"/>
              <a:t>   </a:t>
            </a:r>
            <a:r>
              <a:rPr lang="en-CA" dirty="0" smtClean="0"/>
              <a:t>How do you direct him to adjust his insulin?</a:t>
            </a:r>
          </a:p>
          <a:p>
            <a:pPr marL="0" indent="0">
              <a:buNone/>
            </a:pPr>
            <a:endParaRPr lang="en-CA" dirty="0"/>
          </a:p>
          <a:p>
            <a:pPr marL="0" indent="0">
              <a:buNone/>
            </a:pPr>
            <a:endParaRPr lang="en-CA" dirty="0" smtClean="0"/>
          </a:p>
          <a:p>
            <a:pPr marL="0" indent="0">
              <a:buNone/>
            </a:pPr>
            <a:endParaRPr lang="en-CA" b="1" dirty="0" smtClean="0"/>
          </a:p>
          <a:p>
            <a:pPr>
              <a:buFont typeface="Wingdings"/>
              <a:buChar char="Ø"/>
            </a:pPr>
            <a:endParaRPr lang="en-CA" dirty="0"/>
          </a:p>
        </p:txBody>
      </p:sp>
      <p:sp>
        <p:nvSpPr>
          <p:cNvPr id="4" name="TextBox 3"/>
          <p:cNvSpPr txBox="1"/>
          <p:nvPr/>
        </p:nvSpPr>
        <p:spPr>
          <a:xfrm>
            <a:off x="0" y="6597352"/>
            <a:ext cx="4788024" cy="276999"/>
          </a:xfrm>
          <a:prstGeom prst="rect">
            <a:avLst/>
          </a:prstGeom>
          <a:noFill/>
        </p:spPr>
        <p:txBody>
          <a:bodyPr wrap="square" rtlCol="0">
            <a:spAutoFit/>
          </a:bodyPr>
          <a:lstStyle/>
          <a:p>
            <a:r>
              <a:rPr lang="en-CA" sz="1200" dirty="0" smtClean="0"/>
              <a:t>Section 3: Regimens for Starting Insulin: Pre-mixed </a:t>
            </a:r>
            <a:endParaRPr lang="en-CA" sz="1200" dirty="0"/>
          </a:p>
        </p:txBody>
      </p:sp>
      <p:sp>
        <p:nvSpPr>
          <p:cNvPr id="5" name="Rectangle 4"/>
          <p:cNvSpPr/>
          <p:nvPr/>
        </p:nvSpPr>
        <p:spPr>
          <a:xfrm>
            <a:off x="323528" y="4421430"/>
            <a:ext cx="7704856" cy="1815882"/>
          </a:xfrm>
          <a:prstGeom prst="rect">
            <a:avLst/>
          </a:prstGeom>
          <a:solidFill>
            <a:schemeClr val="accent4">
              <a:lumMod val="40000"/>
              <a:lumOff val="60000"/>
            </a:schemeClr>
          </a:solidFill>
          <a:ln>
            <a:solidFill>
              <a:schemeClr val="tx1"/>
            </a:solidFill>
          </a:ln>
        </p:spPr>
        <p:txBody>
          <a:bodyPr wrap="square">
            <a:spAutoFit/>
          </a:bodyPr>
          <a:lstStyle/>
          <a:p>
            <a:r>
              <a:rPr lang="en-CA" sz="1600" dirty="0" smtClean="0"/>
              <a:t>His lunchtime sugar is out of range.  He should </a:t>
            </a:r>
            <a:r>
              <a:rPr lang="en-CA" sz="1600" dirty="0"/>
              <a:t>add 1 unit per day to </a:t>
            </a:r>
            <a:r>
              <a:rPr lang="en-CA" sz="1600" dirty="0" smtClean="0"/>
              <a:t>his breakfast dose of insulin to </a:t>
            </a:r>
            <a:r>
              <a:rPr lang="en-CA" sz="1600" dirty="0"/>
              <a:t>target a </a:t>
            </a:r>
            <a:r>
              <a:rPr lang="en-CA" sz="1600" dirty="0" smtClean="0"/>
              <a:t>pre-lunch </a:t>
            </a:r>
            <a:r>
              <a:rPr lang="en-CA" sz="1600" dirty="0"/>
              <a:t>glucose of 4.0 – </a:t>
            </a:r>
            <a:r>
              <a:rPr lang="en-CA" sz="1600" dirty="0" smtClean="0"/>
              <a:t>7.0. </a:t>
            </a:r>
          </a:p>
          <a:p>
            <a:endParaRPr lang="en-CA" sz="1600" dirty="0"/>
          </a:p>
          <a:p>
            <a:r>
              <a:rPr lang="en-CA" sz="1600" dirty="0" smtClean="0"/>
              <a:t>Again, it </a:t>
            </a:r>
            <a:r>
              <a:rPr lang="en-CA" sz="1600" dirty="0"/>
              <a:t>is reasonable to have a higher increment of increase for particularly elevated blood </a:t>
            </a:r>
            <a:r>
              <a:rPr lang="en-CA" sz="1600" dirty="0" smtClean="0"/>
              <a:t>sugars. For example, with BGs &gt; </a:t>
            </a:r>
            <a:r>
              <a:rPr lang="en-CA" sz="1600" dirty="0"/>
              <a:t>14.0, </a:t>
            </a:r>
            <a:r>
              <a:rPr lang="en-CA" sz="1600" dirty="0" smtClean="0"/>
              <a:t>one may </a:t>
            </a:r>
            <a:r>
              <a:rPr lang="en-CA" sz="1600" dirty="0"/>
              <a:t>increase </a:t>
            </a:r>
            <a:r>
              <a:rPr lang="en-CA" sz="1600" dirty="0" smtClean="0"/>
              <a:t>the insulin </a:t>
            </a:r>
            <a:r>
              <a:rPr lang="en-CA" sz="1600" dirty="0"/>
              <a:t>dose by 3-5 units at a </a:t>
            </a:r>
            <a:r>
              <a:rPr lang="en-CA" sz="1600" dirty="0" smtClean="0"/>
              <a:t>time. With BGs of 10.0 </a:t>
            </a:r>
            <a:r>
              <a:rPr lang="en-CA" sz="1600" dirty="0"/>
              <a:t>– 14.0, </a:t>
            </a:r>
            <a:r>
              <a:rPr lang="en-CA" sz="1600" dirty="0" smtClean="0"/>
              <a:t>one may </a:t>
            </a:r>
            <a:r>
              <a:rPr lang="en-CA" sz="1600" dirty="0"/>
              <a:t>increase insulin by 2-3 units at a time). </a:t>
            </a:r>
          </a:p>
        </p:txBody>
      </p:sp>
      <p:sp>
        <p:nvSpPr>
          <p:cNvPr id="6" name="Answer option"/>
          <p:cNvSpPr txBox="1"/>
          <p:nvPr/>
        </p:nvSpPr>
        <p:spPr>
          <a:xfrm>
            <a:off x="755576" y="3923764"/>
            <a:ext cx="2736304" cy="369332"/>
          </a:xfrm>
          <a:prstGeom prst="rect">
            <a:avLst/>
          </a:prstGeom>
          <a:noFill/>
        </p:spPr>
        <p:txBody>
          <a:bodyPr wrap="square" rtlCol="0">
            <a:spAutoFit/>
          </a:bodyPr>
          <a:lstStyle/>
          <a:p>
            <a:pPr marL="285750" indent="-285750">
              <a:buFont typeface="Wingdings" panose="05000000000000000000" pitchFamily="2" charset="2"/>
              <a:buChar char="v"/>
            </a:pPr>
            <a:r>
              <a:rPr lang="en-CA" b="1" dirty="0" smtClean="0"/>
              <a:t>ANSWER</a:t>
            </a:r>
            <a:endParaRPr lang="en-CA" b="1" dirty="0"/>
          </a:p>
        </p:txBody>
      </p:sp>
    </p:spTree>
    <p:extLst>
      <p:ext uri="{BB962C8B-B14F-4D97-AF65-F5344CB8AC3E}">
        <p14:creationId xmlns:p14="http://schemas.microsoft.com/office/powerpoint/2010/main" val="1166230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5" grpId="0" animBg="1"/>
      <p:bldP spid="5"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564904"/>
            <a:ext cx="8229600" cy="1143000"/>
          </a:xfrm>
        </p:spPr>
        <p:txBody>
          <a:bodyPr/>
          <a:lstStyle/>
          <a:p>
            <a:r>
              <a:rPr lang="en-CA" dirty="0" smtClean="0"/>
              <a:t>The Basal-Bolus Regimen</a:t>
            </a:r>
            <a:endParaRPr lang="en-CA" dirty="0"/>
          </a:p>
        </p:txBody>
      </p:sp>
      <p:sp>
        <p:nvSpPr>
          <p:cNvPr id="3" name="TextBox 2"/>
          <p:cNvSpPr txBox="1"/>
          <p:nvPr/>
        </p:nvSpPr>
        <p:spPr>
          <a:xfrm>
            <a:off x="0" y="6442501"/>
            <a:ext cx="3635896" cy="276999"/>
          </a:xfrm>
          <a:prstGeom prst="rect">
            <a:avLst/>
          </a:prstGeom>
          <a:noFill/>
        </p:spPr>
        <p:txBody>
          <a:bodyPr wrap="square" rtlCol="0">
            <a:spAutoFit/>
          </a:bodyPr>
          <a:lstStyle/>
          <a:p>
            <a:r>
              <a:rPr lang="en-CA" sz="1200" dirty="0" smtClean="0"/>
              <a:t>Section 3: Regimens for Starting Insulin: Basal-Bolus</a:t>
            </a:r>
            <a:endParaRPr lang="en-CA" sz="1200" dirty="0"/>
          </a:p>
        </p:txBody>
      </p:sp>
    </p:spTree>
    <p:extLst>
      <p:ext uri="{BB962C8B-B14F-4D97-AF65-F5344CB8AC3E}">
        <p14:creationId xmlns:p14="http://schemas.microsoft.com/office/powerpoint/2010/main" val="970596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908720"/>
            <a:ext cx="7239000" cy="2952328"/>
          </a:xfrm>
        </p:spPr>
        <p:txBody>
          <a:bodyPr>
            <a:normAutofit lnSpcReduction="10000"/>
          </a:bodyPr>
          <a:lstStyle/>
          <a:p>
            <a:r>
              <a:rPr lang="en-CA" dirty="0" smtClean="0"/>
              <a:t>Two </a:t>
            </a:r>
            <a:r>
              <a:rPr lang="en-CA" b="1" dirty="0" smtClean="0"/>
              <a:t>types of insulin</a:t>
            </a:r>
          </a:p>
          <a:p>
            <a:pPr marL="0" indent="0">
              <a:buNone/>
            </a:pPr>
            <a:endParaRPr lang="en-CA" dirty="0" smtClean="0"/>
          </a:p>
          <a:p>
            <a:pPr marL="914400" lvl="1" indent="-514350">
              <a:buAutoNum type="arabicParenR"/>
            </a:pPr>
            <a:r>
              <a:rPr lang="en-CA" b="1" dirty="0" smtClean="0"/>
              <a:t>Basal: </a:t>
            </a:r>
            <a:r>
              <a:rPr lang="en-CA" dirty="0" smtClean="0"/>
              <a:t>Long acting insulin (e.g. </a:t>
            </a:r>
            <a:r>
              <a:rPr lang="en-CA" dirty="0"/>
              <a:t>g</a:t>
            </a:r>
            <a:r>
              <a:rPr lang="en-CA" dirty="0" smtClean="0"/>
              <a:t>largine) given at bedtime</a:t>
            </a:r>
          </a:p>
          <a:p>
            <a:pPr marL="914400" lvl="1" indent="-514350">
              <a:buAutoNum type="arabicParenR"/>
            </a:pPr>
            <a:r>
              <a:rPr lang="en-CA" b="1" dirty="0" smtClean="0"/>
              <a:t>Bolus: </a:t>
            </a:r>
            <a:r>
              <a:rPr lang="en-CA" dirty="0" smtClean="0"/>
              <a:t>Short acting insulin (e.g. </a:t>
            </a:r>
            <a:r>
              <a:rPr lang="en-CA" dirty="0" err="1"/>
              <a:t>l</a:t>
            </a:r>
            <a:r>
              <a:rPr lang="en-CA" dirty="0" err="1" smtClean="0"/>
              <a:t>ispro</a:t>
            </a:r>
            <a:r>
              <a:rPr lang="en-CA" dirty="0" smtClean="0"/>
              <a:t>) given with meals </a:t>
            </a:r>
            <a:endParaRPr lang="en-CA" sz="1500" dirty="0"/>
          </a:p>
          <a:p>
            <a:pPr marL="400050" lvl="1" indent="0">
              <a:buNone/>
            </a:pPr>
            <a:r>
              <a:rPr lang="en-CA" sz="1500" dirty="0" smtClean="0"/>
              <a:t>Note: The </a:t>
            </a:r>
            <a:r>
              <a:rPr lang="en-CA" sz="1500" b="1" dirty="0" smtClean="0"/>
              <a:t>pre-mixed insulin regimen</a:t>
            </a:r>
            <a:r>
              <a:rPr lang="en-CA" sz="1500" dirty="0" smtClean="0"/>
              <a:t> combines basal and bolus insulin and is discussed later in this module.</a:t>
            </a:r>
          </a:p>
          <a:p>
            <a:pPr marL="0" indent="0">
              <a:buNone/>
            </a:pPr>
            <a:endParaRPr lang="en-CA" dirty="0"/>
          </a:p>
        </p:txBody>
      </p:sp>
      <p:sp>
        <p:nvSpPr>
          <p:cNvPr id="4" name="TextBox 3"/>
          <p:cNvSpPr txBox="1"/>
          <p:nvPr/>
        </p:nvSpPr>
        <p:spPr>
          <a:xfrm>
            <a:off x="56520" y="6442501"/>
            <a:ext cx="3635896" cy="276999"/>
          </a:xfrm>
          <a:prstGeom prst="rect">
            <a:avLst/>
          </a:prstGeom>
          <a:noFill/>
        </p:spPr>
        <p:txBody>
          <a:bodyPr wrap="square" rtlCol="0">
            <a:spAutoFit/>
          </a:bodyPr>
          <a:lstStyle/>
          <a:p>
            <a:r>
              <a:rPr lang="en-CA" sz="1200" dirty="0" smtClean="0"/>
              <a:t>Section 3: Regimens for Starting Insulin: Basal-Bolus</a:t>
            </a:r>
            <a:endParaRPr lang="en-CA" sz="1200" dirty="0"/>
          </a:p>
        </p:txBody>
      </p:sp>
    </p:spTree>
    <p:extLst>
      <p:ext uri="{BB962C8B-B14F-4D97-AF65-F5344CB8AC3E}">
        <p14:creationId xmlns:p14="http://schemas.microsoft.com/office/powerpoint/2010/main" val="3097572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908720"/>
            <a:ext cx="7239000" cy="2952328"/>
          </a:xfrm>
        </p:spPr>
        <p:txBody>
          <a:bodyPr>
            <a:normAutofit lnSpcReduction="10000"/>
          </a:bodyPr>
          <a:lstStyle/>
          <a:p>
            <a:r>
              <a:rPr lang="en-CA" dirty="0" smtClean="0"/>
              <a:t>Two </a:t>
            </a:r>
            <a:r>
              <a:rPr lang="en-CA" b="1" dirty="0" smtClean="0"/>
              <a:t>types of insulin</a:t>
            </a:r>
          </a:p>
          <a:p>
            <a:pPr marL="0" indent="0">
              <a:buNone/>
            </a:pPr>
            <a:endParaRPr lang="en-CA" dirty="0" smtClean="0"/>
          </a:p>
          <a:p>
            <a:pPr marL="914400" lvl="1" indent="-514350">
              <a:buAutoNum type="arabicParenR"/>
            </a:pPr>
            <a:r>
              <a:rPr lang="en-CA" b="1" dirty="0" smtClean="0"/>
              <a:t>Basal: </a:t>
            </a:r>
            <a:r>
              <a:rPr lang="en-CA" dirty="0" smtClean="0"/>
              <a:t>Long acting insulin (e.g. </a:t>
            </a:r>
            <a:r>
              <a:rPr lang="en-CA" dirty="0"/>
              <a:t>g</a:t>
            </a:r>
            <a:r>
              <a:rPr lang="en-CA" dirty="0" smtClean="0"/>
              <a:t>largine) given at bedtime</a:t>
            </a:r>
          </a:p>
          <a:p>
            <a:pPr marL="914400" lvl="1" indent="-514350">
              <a:buAutoNum type="arabicParenR"/>
            </a:pPr>
            <a:r>
              <a:rPr lang="en-CA" b="1" dirty="0" smtClean="0"/>
              <a:t>Bolus: </a:t>
            </a:r>
            <a:r>
              <a:rPr lang="en-CA" dirty="0" smtClean="0"/>
              <a:t>Short acting insulin (e.g. </a:t>
            </a:r>
            <a:r>
              <a:rPr lang="en-CA" dirty="0" err="1"/>
              <a:t>l</a:t>
            </a:r>
            <a:r>
              <a:rPr lang="en-CA" dirty="0" err="1" smtClean="0"/>
              <a:t>ispro</a:t>
            </a:r>
            <a:r>
              <a:rPr lang="en-CA" dirty="0" smtClean="0"/>
              <a:t>) given with meals </a:t>
            </a:r>
            <a:endParaRPr lang="en-CA" sz="1500" dirty="0"/>
          </a:p>
          <a:p>
            <a:pPr marL="400050" lvl="1" indent="0">
              <a:buNone/>
            </a:pPr>
            <a:r>
              <a:rPr lang="en-CA" sz="1500" dirty="0" smtClean="0"/>
              <a:t>Note: The </a:t>
            </a:r>
            <a:r>
              <a:rPr lang="en-CA" sz="1500" b="1" dirty="0" smtClean="0"/>
              <a:t>pre-mixed insulin regimen</a:t>
            </a:r>
            <a:r>
              <a:rPr lang="en-CA" sz="1500" dirty="0" smtClean="0"/>
              <a:t> combines basal and bolus insulin and is discussed later in this module.</a:t>
            </a:r>
          </a:p>
          <a:p>
            <a:pPr marL="0" indent="0">
              <a:buNone/>
            </a:pPr>
            <a:endParaRPr lang="en-CA" dirty="0"/>
          </a:p>
        </p:txBody>
      </p:sp>
      <p:sp>
        <p:nvSpPr>
          <p:cNvPr id="4" name="TextBox 3"/>
          <p:cNvSpPr txBox="1"/>
          <p:nvPr/>
        </p:nvSpPr>
        <p:spPr>
          <a:xfrm>
            <a:off x="56520" y="6442501"/>
            <a:ext cx="3635896" cy="276999"/>
          </a:xfrm>
          <a:prstGeom prst="rect">
            <a:avLst/>
          </a:prstGeom>
          <a:noFill/>
        </p:spPr>
        <p:txBody>
          <a:bodyPr wrap="square" rtlCol="0">
            <a:spAutoFit/>
          </a:bodyPr>
          <a:lstStyle/>
          <a:p>
            <a:r>
              <a:rPr lang="en-CA" sz="1200" dirty="0" smtClean="0"/>
              <a:t>Section 3: Regimens for Starting Insulin: Basal-Bolus</a:t>
            </a:r>
            <a:endParaRPr lang="en-CA" sz="1200" dirty="0"/>
          </a:p>
        </p:txBody>
      </p:sp>
      <p:pic>
        <p:nvPicPr>
          <p:cNvPr id="5" name="check picture" descr="C:\Users\Narendra\AppData\Local\Microsoft\Windows\INetCache\IE\8W6S1Q3X\check-mark[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3861047"/>
            <a:ext cx="1368152" cy="122960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warning picture" descr="C:\Users\Narendra\AppData\Local\Microsoft\Windows\INetCache\IE\8H4EQTLT\warning-sign11[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832" y="5157543"/>
            <a:ext cx="1407114" cy="117406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Rectangle 6"/>
          <p:cNvSpPr/>
          <p:nvPr/>
        </p:nvSpPr>
        <p:spPr>
          <a:xfrm>
            <a:off x="4572000" y="3893840"/>
            <a:ext cx="3456384" cy="954107"/>
          </a:xfrm>
          <a:prstGeom prst="rect">
            <a:avLst/>
          </a:prstGeom>
          <a:solidFill>
            <a:srgbClr val="FFFFCC"/>
          </a:solidFill>
        </p:spPr>
        <p:txBody>
          <a:bodyPr wrap="square">
            <a:spAutoFit/>
          </a:bodyPr>
          <a:lstStyle/>
          <a:p>
            <a:pPr marL="102870"/>
            <a:r>
              <a:rPr lang="en-CA" sz="1400" dirty="0"/>
              <a:t>Patient should check BG </a:t>
            </a:r>
            <a:r>
              <a:rPr lang="en-CA" sz="1400" i="1" dirty="0"/>
              <a:t>at least </a:t>
            </a:r>
            <a:r>
              <a:rPr lang="en-CA" sz="1400" dirty="0"/>
              <a:t>as often as he/she is taking insulin (e.g. once before each meal and once at bedtime for a total of QID)</a:t>
            </a:r>
          </a:p>
        </p:txBody>
      </p:sp>
      <p:sp>
        <p:nvSpPr>
          <p:cNvPr id="8" name="Rectangle 7"/>
          <p:cNvSpPr/>
          <p:nvPr/>
        </p:nvSpPr>
        <p:spPr>
          <a:xfrm>
            <a:off x="4572000" y="5203438"/>
            <a:ext cx="3456384" cy="646331"/>
          </a:xfrm>
          <a:prstGeom prst="rect">
            <a:avLst/>
          </a:prstGeom>
          <a:solidFill>
            <a:srgbClr val="FFFFCC"/>
          </a:solidFill>
        </p:spPr>
        <p:txBody>
          <a:bodyPr wrap="square">
            <a:spAutoFit/>
          </a:bodyPr>
          <a:lstStyle/>
          <a:p>
            <a:pPr marL="102870"/>
            <a:r>
              <a:rPr lang="en-CA" dirty="0"/>
              <a:t>Must also check BG before driving  (“5 to Drive”)</a:t>
            </a:r>
          </a:p>
        </p:txBody>
      </p:sp>
    </p:spTree>
    <p:extLst>
      <p:ext uri="{BB962C8B-B14F-4D97-AF65-F5344CB8AC3E}">
        <p14:creationId xmlns:p14="http://schemas.microsoft.com/office/powerpoint/2010/main" val="16412990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7" grpId="0" animBg="1"/>
      <p:bldP spid="7" grpId="1" animBg="1"/>
      <p:bldP spid="8" grpId="0" animBg="1"/>
      <p:bldP spid="8"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404664"/>
            <a:ext cx="7239000" cy="4846320"/>
          </a:xfrm>
        </p:spPr>
        <p:txBody>
          <a:bodyPr>
            <a:normAutofit/>
          </a:bodyPr>
          <a:lstStyle/>
          <a:p>
            <a:r>
              <a:rPr lang="en-CA" sz="1800" dirty="0" smtClean="0"/>
              <a:t>Start by calculating the total daily dose of insulin (TDD). This is 0.3 to 0.5 units/kg of body weight/day. </a:t>
            </a:r>
          </a:p>
          <a:p>
            <a:endParaRPr lang="en-CA" sz="1800" dirty="0"/>
          </a:p>
          <a:p>
            <a:r>
              <a:rPr lang="en-CA" sz="1800" dirty="0" smtClean="0"/>
              <a:t>Divide the TDD of insulin into: </a:t>
            </a:r>
          </a:p>
          <a:p>
            <a:pPr lvl="1">
              <a:buFont typeface="Wingdings" panose="05000000000000000000" pitchFamily="2" charset="2"/>
              <a:buChar char="ü"/>
            </a:pPr>
            <a:r>
              <a:rPr lang="en-CA" sz="1800" dirty="0" smtClean="0"/>
              <a:t> Basal insulin: 40-50% of TDD</a:t>
            </a:r>
          </a:p>
          <a:p>
            <a:pPr lvl="1">
              <a:buFont typeface="Wingdings" panose="05000000000000000000" pitchFamily="2" charset="2"/>
              <a:buChar char="ü"/>
            </a:pPr>
            <a:r>
              <a:rPr lang="en-CA" sz="1800" dirty="0" smtClean="0"/>
              <a:t> Total bolus insulin: 50-60% of TDD </a:t>
            </a:r>
          </a:p>
          <a:p>
            <a:pPr marL="292608" lvl="1" indent="0">
              <a:buNone/>
            </a:pPr>
            <a:endParaRPr lang="en-CA" sz="1800" dirty="0" smtClean="0"/>
          </a:p>
          <a:p>
            <a:r>
              <a:rPr lang="en-CA" sz="1800" dirty="0" smtClean="0"/>
              <a:t>Divide the total bolus insulin by 3 (for 3 meals). </a:t>
            </a:r>
          </a:p>
          <a:p>
            <a:pPr marL="0" indent="0">
              <a:buNone/>
            </a:pPr>
            <a:endParaRPr lang="en-CA" sz="1800" dirty="0" smtClean="0"/>
          </a:p>
          <a:p>
            <a:r>
              <a:rPr lang="en-CA" sz="1800" b="1" dirty="0" smtClean="0"/>
              <a:t>Example. </a:t>
            </a:r>
            <a:r>
              <a:rPr lang="en-CA" sz="1800" dirty="0" smtClean="0"/>
              <a:t>Your 56 year old male patient would like to start insulin. You decide that the basal-bolus regimen is appropriate for him as he is willing to check his blood sugars at least four times per day. What insulin type and dosage would you prescribe? He is 120 kg.  </a:t>
            </a:r>
          </a:p>
          <a:p>
            <a:pPr marL="0" indent="0">
              <a:buNone/>
            </a:pPr>
            <a:endParaRPr lang="en-CA" dirty="0" smtClean="0"/>
          </a:p>
        </p:txBody>
      </p:sp>
      <p:sp>
        <p:nvSpPr>
          <p:cNvPr id="5" name="TextBox 4"/>
          <p:cNvSpPr txBox="1"/>
          <p:nvPr/>
        </p:nvSpPr>
        <p:spPr>
          <a:xfrm>
            <a:off x="0" y="6392361"/>
            <a:ext cx="3635896" cy="276999"/>
          </a:xfrm>
          <a:prstGeom prst="rect">
            <a:avLst/>
          </a:prstGeom>
          <a:noFill/>
        </p:spPr>
        <p:txBody>
          <a:bodyPr wrap="square" rtlCol="0">
            <a:spAutoFit/>
          </a:bodyPr>
          <a:lstStyle/>
          <a:p>
            <a:r>
              <a:rPr lang="en-CA" sz="1200" dirty="0" smtClean="0"/>
              <a:t>Section 3: Regimens for Starting Insulin: Basal-Bolus</a:t>
            </a:r>
            <a:endParaRPr lang="en-CA" sz="1200" dirty="0"/>
          </a:p>
        </p:txBody>
      </p:sp>
    </p:spTree>
    <p:extLst>
      <p:ext uri="{BB962C8B-B14F-4D97-AF65-F5344CB8AC3E}">
        <p14:creationId xmlns:p14="http://schemas.microsoft.com/office/powerpoint/2010/main" val="7135307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404664"/>
            <a:ext cx="7239000" cy="4846320"/>
          </a:xfrm>
        </p:spPr>
        <p:txBody>
          <a:bodyPr>
            <a:normAutofit/>
          </a:bodyPr>
          <a:lstStyle/>
          <a:p>
            <a:pPr marL="0" indent="0">
              <a:buNone/>
            </a:pPr>
            <a:endParaRPr lang="en-CA" sz="1800" dirty="0" smtClean="0"/>
          </a:p>
          <a:p>
            <a:r>
              <a:rPr lang="en-CA" sz="1800" b="1" dirty="0" smtClean="0"/>
              <a:t>Example. </a:t>
            </a:r>
            <a:r>
              <a:rPr lang="en-CA" sz="1800" dirty="0" smtClean="0"/>
              <a:t>Your 56 year old male patient would like to start insulin. You decide that the basal-bolus regimen is appropriate for him as he is willing to check his blood sugars at least four times per day. What insulin type and dosage would you prescribe? He is 120 kg.  </a:t>
            </a:r>
          </a:p>
          <a:p>
            <a:pPr marL="0" indent="0">
              <a:buNone/>
            </a:pPr>
            <a:endParaRPr lang="en-CA" dirty="0" smtClean="0"/>
          </a:p>
        </p:txBody>
      </p:sp>
      <p:sp>
        <p:nvSpPr>
          <p:cNvPr id="5" name="TextBox 4"/>
          <p:cNvSpPr txBox="1"/>
          <p:nvPr/>
        </p:nvSpPr>
        <p:spPr>
          <a:xfrm>
            <a:off x="0" y="6392361"/>
            <a:ext cx="3635896" cy="276999"/>
          </a:xfrm>
          <a:prstGeom prst="rect">
            <a:avLst/>
          </a:prstGeom>
          <a:noFill/>
        </p:spPr>
        <p:txBody>
          <a:bodyPr wrap="square" rtlCol="0">
            <a:spAutoFit/>
          </a:bodyPr>
          <a:lstStyle/>
          <a:p>
            <a:r>
              <a:rPr lang="en-CA" sz="1200" dirty="0" smtClean="0"/>
              <a:t>Section 3: Regimens for Starting Insulin: Basal-Bolus</a:t>
            </a:r>
            <a:endParaRPr lang="en-CA" sz="1200" dirty="0"/>
          </a:p>
        </p:txBody>
      </p:sp>
      <p:sp>
        <p:nvSpPr>
          <p:cNvPr id="6" name="Rectangle 5"/>
          <p:cNvSpPr/>
          <p:nvPr/>
        </p:nvSpPr>
        <p:spPr>
          <a:xfrm>
            <a:off x="1547664" y="2289515"/>
            <a:ext cx="5040560" cy="3400931"/>
          </a:xfrm>
          <a:prstGeom prst="rect">
            <a:avLst/>
          </a:prstGeom>
          <a:solidFill>
            <a:srgbClr val="FFFFCC"/>
          </a:solidFill>
        </p:spPr>
        <p:txBody>
          <a:bodyPr wrap="square">
            <a:spAutoFit/>
          </a:bodyPr>
          <a:lstStyle/>
          <a:p>
            <a:pPr marL="102870"/>
            <a:r>
              <a:rPr lang="en-CA" sz="1400" b="1" dirty="0" smtClean="0"/>
              <a:t>Step 1*. </a:t>
            </a:r>
            <a:r>
              <a:rPr lang="en-CA" sz="1400" dirty="0" smtClean="0"/>
              <a:t>TDD = 0.5 units/kg x 120 kg = 60 units per day. </a:t>
            </a:r>
          </a:p>
          <a:p>
            <a:pPr marL="102870"/>
            <a:r>
              <a:rPr lang="en-CA" sz="1400" b="1" dirty="0" smtClean="0"/>
              <a:t>Step 2**. </a:t>
            </a:r>
            <a:r>
              <a:rPr lang="en-CA" sz="1400" dirty="0" smtClean="0"/>
              <a:t>Total bolus insulin = 0.6 x 60 units = 36 units.</a:t>
            </a:r>
          </a:p>
          <a:p>
            <a:pPr marL="102870"/>
            <a:r>
              <a:rPr lang="en-CA" sz="1400" b="1" dirty="0"/>
              <a:t> </a:t>
            </a:r>
            <a:r>
              <a:rPr lang="en-CA" sz="1400" b="1" dirty="0" smtClean="0"/>
              <a:t>              </a:t>
            </a:r>
            <a:r>
              <a:rPr lang="en-CA" sz="1400" dirty="0" smtClean="0"/>
              <a:t>Basal insulin = 0.4 x 60 = 24 units.</a:t>
            </a:r>
          </a:p>
          <a:p>
            <a:pPr marL="102870"/>
            <a:r>
              <a:rPr lang="en-CA" sz="1400" b="1" dirty="0" smtClean="0"/>
              <a:t>Step 3. </a:t>
            </a:r>
            <a:r>
              <a:rPr lang="en-CA" sz="1400" dirty="0" smtClean="0"/>
              <a:t>Each bolus insulin dose = 36 units/3 = 12 units per meal. </a:t>
            </a:r>
          </a:p>
          <a:p>
            <a:pPr marL="102870"/>
            <a:r>
              <a:rPr lang="en-CA" sz="1400" b="1" dirty="0" smtClean="0"/>
              <a:t>Step 4. </a:t>
            </a:r>
            <a:r>
              <a:rPr lang="en-CA" sz="1400" dirty="0" smtClean="0"/>
              <a:t>Choose a short OR rapid acting insulin for your bolus dose. Choose an intermediate or long acting insulin for your basal dose (see Section 1). </a:t>
            </a:r>
          </a:p>
          <a:p>
            <a:pPr marL="102870"/>
            <a:endParaRPr lang="en-CA" sz="1400" b="1" dirty="0" smtClean="0"/>
          </a:p>
          <a:p>
            <a:pPr marL="102870"/>
            <a:r>
              <a:rPr lang="en-CA" sz="1400" b="1" dirty="0" smtClean="0"/>
              <a:t>Therefore:</a:t>
            </a:r>
            <a:endParaRPr lang="en-CA" sz="1400" b="1" dirty="0"/>
          </a:p>
          <a:p>
            <a:pPr marL="102870"/>
            <a:r>
              <a:rPr lang="en-CA" sz="1400" b="1" i="1" dirty="0" smtClean="0"/>
              <a:t>Lantus 36 units SC </a:t>
            </a:r>
            <a:r>
              <a:rPr lang="en-CA" sz="1400" b="1" i="1" dirty="0" err="1" smtClean="0"/>
              <a:t>qhs</a:t>
            </a:r>
            <a:r>
              <a:rPr lang="en-CA" sz="1400" b="1" i="1" dirty="0" smtClean="0"/>
              <a:t> </a:t>
            </a:r>
          </a:p>
          <a:p>
            <a:pPr marL="102870"/>
            <a:r>
              <a:rPr lang="en-CA" sz="1400" b="1" i="1" dirty="0" err="1" smtClean="0"/>
              <a:t>Lispro</a:t>
            </a:r>
            <a:r>
              <a:rPr lang="en-CA" sz="1400" b="1" i="1" dirty="0" smtClean="0"/>
              <a:t> 12 units SC with each meal.</a:t>
            </a:r>
          </a:p>
          <a:p>
            <a:pPr marL="102870"/>
            <a:endParaRPr lang="en-CA" sz="1400" dirty="0"/>
          </a:p>
          <a:p>
            <a:pPr marL="102870"/>
            <a:r>
              <a:rPr lang="en-CA" sz="1100" dirty="0" smtClean="0"/>
              <a:t>*Could also use 0.3 units/kg x 120 kg.</a:t>
            </a:r>
          </a:p>
          <a:p>
            <a:pPr marL="102870"/>
            <a:r>
              <a:rPr lang="en-CA" sz="1100" dirty="0" smtClean="0"/>
              <a:t>** Could also use 0.5 units x 60 units for total bolus insulin AND 0.5 units x 60 units for basal insulin.</a:t>
            </a:r>
            <a:endParaRPr lang="en-CA" sz="1100" dirty="0"/>
          </a:p>
        </p:txBody>
      </p:sp>
    </p:spTree>
    <p:extLst>
      <p:ext uri="{BB962C8B-B14F-4D97-AF65-F5344CB8AC3E}">
        <p14:creationId xmlns:p14="http://schemas.microsoft.com/office/powerpoint/2010/main" val="21704448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7239000" cy="1143000"/>
          </a:xfrm>
        </p:spPr>
        <p:txBody>
          <a:bodyPr>
            <a:normAutofit/>
          </a:bodyPr>
          <a:lstStyle/>
          <a:p>
            <a:r>
              <a:rPr lang="en-CA" dirty="0" smtClean="0"/>
              <a:t>BASAL-BOLUS REGIMEN</a:t>
            </a:r>
            <a:endParaRPr lang="en-CA" dirty="0"/>
          </a:p>
        </p:txBody>
      </p:sp>
      <p:sp>
        <p:nvSpPr>
          <p:cNvPr id="11" name="TextBox 10"/>
          <p:cNvSpPr txBox="1"/>
          <p:nvPr/>
        </p:nvSpPr>
        <p:spPr>
          <a:xfrm>
            <a:off x="262406" y="3789040"/>
            <a:ext cx="2365378" cy="646331"/>
          </a:xfrm>
          <a:prstGeom prst="rect">
            <a:avLst/>
          </a:prstGeom>
          <a:noFill/>
        </p:spPr>
        <p:txBody>
          <a:bodyPr wrap="square" rtlCol="0">
            <a:spAutoFit/>
          </a:bodyPr>
          <a:lstStyle/>
          <a:p>
            <a:r>
              <a:rPr lang="en-CA" b="1" dirty="0"/>
              <a:t>B</a:t>
            </a:r>
            <a:r>
              <a:rPr lang="en-CA" b="1" dirty="0" smtClean="0"/>
              <a:t>reakfast </a:t>
            </a:r>
            <a:r>
              <a:rPr lang="en-CA" b="1" dirty="0"/>
              <a:t>d</a:t>
            </a:r>
            <a:r>
              <a:rPr lang="en-CA" b="1" dirty="0" smtClean="0"/>
              <a:t>ose of short-acting insulin</a:t>
            </a:r>
          </a:p>
        </p:txBody>
      </p:sp>
      <p:sp>
        <p:nvSpPr>
          <p:cNvPr id="13" name="Up Arrow 12"/>
          <p:cNvSpPr/>
          <p:nvPr/>
        </p:nvSpPr>
        <p:spPr>
          <a:xfrm>
            <a:off x="672738" y="3429000"/>
            <a:ext cx="45719" cy="3600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Up Arrow 13"/>
          <p:cNvSpPr/>
          <p:nvPr/>
        </p:nvSpPr>
        <p:spPr>
          <a:xfrm>
            <a:off x="5220072" y="3429000"/>
            <a:ext cx="45719" cy="3600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p:cNvSpPr txBox="1"/>
          <p:nvPr/>
        </p:nvSpPr>
        <p:spPr>
          <a:xfrm>
            <a:off x="67803" y="1758226"/>
            <a:ext cx="1209869" cy="830997"/>
          </a:xfrm>
          <a:prstGeom prst="rect">
            <a:avLst/>
          </a:prstGeom>
          <a:noFill/>
        </p:spPr>
        <p:txBody>
          <a:bodyPr wrap="square" rtlCol="0">
            <a:spAutoFit/>
          </a:bodyPr>
          <a:lstStyle/>
          <a:p>
            <a:r>
              <a:rPr lang="en-CA" sz="1600" b="1" dirty="0" smtClean="0">
                <a:solidFill>
                  <a:srgbClr val="00B050"/>
                </a:solidFill>
              </a:rPr>
              <a:t>Patient checks AM sugar</a:t>
            </a:r>
            <a:endParaRPr lang="en-CA" sz="1600" b="1" dirty="0">
              <a:solidFill>
                <a:srgbClr val="00B050"/>
              </a:solidFill>
            </a:endParaRPr>
          </a:p>
        </p:txBody>
      </p:sp>
      <p:sp>
        <p:nvSpPr>
          <p:cNvPr id="17" name="TextBox 16"/>
          <p:cNvSpPr txBox="1"/>
          <p:nvPr/>
        </p:nvSpPr>
        <p:spPr>
          <a:xfrm>
            <a:off x="2267744" y="1775718"/>
            <a:ext cx="1209869" cy="1077218"/>
          </a:xfrm>
          <a:prstGeom prst="rect">
            <a:avLst/>
          </a:prstGeom>
          <a:noFill/>
        </p:spPr>
        <p:txBody>
          <a:bodyPr wrap="square" rtlCol="0">
            <a:spAutoFit/>
          </a:bodyPr>
          <a:lstStyle/>
          <a:p>
            <a:r>
              <a:rPr lang="en-CA" sz="1600" b="1" dirty="0" smtClean="0">
                <a:solidFill>
                  <a:srgbClr val="00B050"/>
                </a:solidFill>
              </a:rPr>
              <a:t>Patient checks pre-lunch sugar</a:t>
            </a:r>
            <a:endParaRPr lang="en-CA" sz="1600" b="1" dirty="0">
              <a:solidFill>
                <a:srgbClr val="00B050"/>
              </a:solidFill>
            </a:endParaRPr>
          </a:p>
        </p:txBody>
      </p:sp>
      <p:cxnSp>
        <p:nvCxnSpPr>
          <p:cNvPr id="19" name="Straight Arrow Connector 18"/>
          <p:cNvCxnSpPr/>
          <p:nvPr/>
        </p:nvCxnSpPr>
        <p:spPr>
          <a:xfrm>
            <a:off x="478375" y="2661231"/>
            <a:ext cx="205193" cy="623753"/>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2926647" y="2733239"/>
            <a:ext cx="205193" cy="623753"/>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262406" y="3340339"/>
            <a:ext cx="870208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8358770" y="3340339"/>
            <a:ext cx="792088" cy="369332"/>
          </a:xfrm>
          <a:prstGeom prst="rect">
            <a:avLst/>
          </a:prstGeom>
          <a:noFill/>
        </p:spPr>
        <p:txBody>
          <a:bodyPr wrap="square" rtlCol="0">
            <a:spAutoFit/>
          </a:bodyPr>
          <a:lstStyle/>
          <a:p>
            <a:r>
              <a:rPr lang="en-CA" b="1" dirty="0" smtClean="0"/>
              <a:t>Time</a:t>
            </a:r>
            <a:r>
              <a:rPr lang="en-CA" dirty="0" smtClean="0"/>
              <a:t> </a:t>
            </a:r>
            <a:endParaRPr lang="en-CA" dirty="0"/>
          </a:p>
        </p:txBody>
      </p:sp>
      <p:sp>
        <p:nvSpPr>
          <p:cNvPr id="24" name="TextBox 23"/>
          <p:cNvSpPr txBox="1"/>
          <p:nvPr/>
        </p:nvSpPr>
        <p:spPr>
          <a:xfrm>
            <a:off x="251520" y="5085184"/>
            <a:ext cx="8287270" cy="369332"/>
          </a:xfrm>
          <a:prstGeom prst="rect">
            <a:avLst/>
          </a:prstGeom>
          <a:noFill/>
        </p:spPr>
        <p:txBody>
          <a:bodyPr wrap="square" rtlCol="0">
            <a:spAutoFit/>
          </a:bodyPr>
          <a:lstStyle/>
          <a:p>
            <a:r>
              <a:rPr lang="en-CA" b="1" dirty="0" smtClean="0"/>
              <a:t>Q: Which dose of insulin lowers each of the following (click for answer): </a:t>
            </a:r>
          </a:p>
        </p:txBody>
      </p:sp>
      <p:sp>
        <p:nvSpPr>
          <p:cNvPr id="21" name="TextBox 20"/>
          <p:cNvSpPr txBox="1"/>
          <p:nvPr/>
        </p:nvSpPr>
        <p:spPr>
          <a:xfrm>
            <a:off x="0" y="6581001"/>
            <a:ext cx="4921154" cy="276999"/>
          </a:xfrm>
          <a:prstGeom prst="rect">
            <a:avLst/>
          </a:prstGeom>
          <a:noFill/>
        </p:spPr>
        <p:txBody>
          <a:bodyPr wrap="square" rtlCol="0">
            <a:spAutoFit/>
          </a:bodyPr>
          <a:lstStyle/>
          <a:p>
            <a:r>
              <a:rPr lang="en-CA" sz="1200" dirty="0" smtClean="0"/>
              <a:t>Section 3: Regimens for Starting Insulin: Basal-bolus  </a:t>
            </a:r>
            <a:endParaRPr lang="en-CA" sz="1200" dirty="0"/>
          </a:p>
        </p:txBody>
      </p:sp>
      <p:sp>
        <p:nvSpPr>
          <p:cNvPr id="25" name="TextBox 24"/>
          <p:cNvSpPr txBox="1"/>
          <p:nvPr/>
        </p:nvSpPr>
        <p:spPr>
          <a:xfrm>
            <a:off x="4932040" y="3789040"/>
            <a:ext cx="1716937" cy="923330"/>
          </a:xfrm>
          <a:prstGeom prst="rect">
            <a:avLst/>
          </a:prstGeom>
          <a:noFill/>
        </p:spPr>
        <p:txBody>
          <a:bodyPr wrap="square" rtlCol="0">
            <a:spAutoFit/>
          </a:bodyPr>
          <a:lstStyle/>
          <a:p>
            <a:r>
              <a:rPr lang="en-CA" b="1" dirty="0"/>
              <a:t>S</a:t>
            </a:r>
            <a:r>
              <a:rPr lang="en-CA" b="1" dirty="0" smtClean="0"/>
              <a:t>upper </a:t>
            </a:r>
            <a:r>
              <a:rPr lang="en-CA" b="1" dirty="0"/>
              <a:t>d</a:t>
            </a:r>
            <a:r>
              <a:rPr lang="en-CA" b="1" dirty="0" smtClean="0"/>
              <a:t>ose of short-acting insulin</a:t>
            </a:r>
          </a:p>
        </p:txBody>
      </p:sp>
      <p:sp>
        <p:nvSpPr>
          <p:cNvPr id="26" name="TextBox 25"/>
          <p:cNvSpPr txBox="1"/>
          <p:nvPr/>
        </p:nvSpPr>
        <p:spPr>
          <a:xfrm>
            <a:off x="2555776" y="3862789"/>
            <a:ext cx="2365378" cy="646331"/>
          </a:xfrm>
          <a:prstGeom prst="rect">
            <a:avLst/>
          </a:prstGeom>
          <a:noFill/>
        </p:spPr>
        <p:txBody>
          <a:bodyPr wrap="square" rtlCol="0">
            <a:spAutoFit/>
          </a:bodyPr>
          <a:lstStyle/>
          <a:p>
            <a:r>
              <a:rPr lang="en-CA" b="1" dirty="0"/>
              <a:t>L</a:t>
            </a:r>
            <a:r>
              <a:rPr lang="en-CA" b="1" dirty="0" smtClean="0"/>
              <a:t>unch </a:t>
            </a:r>
            <a:r>
              <a:rPr lang="en-CA" b="1" dirty="0"/>
              <a:t>d</a:t>
            </a:r>
            <a:r>
              <a:rPr lang="en-CA" b="1" dirty="0" smtClean="0"/>
              <a:t>ose of short-acting insulin</a:t>
            </a:r>
          </a:p>
        </p:txBody>
      </p:sp>
      <p:sp>
        <p:nvSpPr>
          <p:cNvPr id="27" name="Up Arrow 26"/>
          <p:cNvSpPr/>
          <p:nvPr/>
        </p:nvSpPr>
        <p:spPr>
          <a:xfrm>
            <a:off x="3086121" y="3429000"/>
            <a:ext cx="45719" cy="3600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Short Shape"/>
          <p:cNvSpPr/>
          <p:nvPr/>
        </p:nvSpPr>
        <p:spPr>
          <a:xfrm>
            <a:off x="699052" y="1869281"/>
            <a:ext cx="2857810" cy="1507832"/>
          </a:xfrm>
          <a:custGeom>
            <a:avLst/>
            <a:gdLst>
              <a:gd name="connsiteX0" fmla="*/ 0 w 3439886"/>
              <a:gd name="connsiteY0" fmla="*/ 1488799 h 1488799"/>
              <a:gd name="connsiteX1" fmla="*/ 892629 w 3439886"/>
              <a:gd name="connsiteY1" fmla="*/ 8342 h 1488799"/>
              <a:gd name="connsiteX2" fmla="*/ 1654629 w 3439886"/>
              <a:gd name="connsiteY2" fmla="*/ 911856 h 1488799"/>
              <a:gd name="connsiteX3" fmla="*/ 3439886 w 3439886"/>
              <a:gd name="connsiteY3" fmla="*/ 1434371 h 1488799"/>
            </a:gdLst>
            <a:ahLst/>
            <a:cxnLst>
              <a:cxn ang="0">
                <a:pos x="connsiteX0" y="connsiteY0"/>
              </a:cxn>
              <a:cxn ang="0">
                <a:pos x="connsiteX1" y="connsiteY1"/>
              </a:cxn>
              <a:cxn ang="0">
                <a:pos x="connsiteX2" y="connsiteY2"/>
              </a:cxn>
              <a:cxn ang="0">
                <a:pos x="connsiteX3" y="connsiteY3"/>
              </a:cxn>
            </a:cxnLst>
            <a:rect l="l" t="t" r="r" b="b"/>
            <a:pathLst>
              <a:path w="3439886" h="1488799">
                <a:moveTo>
                  <a:pt x="0" y="1488799"/>
                </a:moveTo>
                <a:cubicBezTo>
                  <a:pt x="308429" y="796649"/>
                  <a:pt x="616858" y="104499"/>
                  <a:pt x="892629" y="8342"/>
                </a:cubicBezTo>
                <a:cubicBezTo>
                  <a:pt x="1168400" y="-87815"/>
                  <a:pt x="1230086" y="674184"/>
                  <a:pt x="1654629" y="911856"/>
                </a:cubicBezTo>
                <a:cubicBezTo>
                  <a:pt x="2079172" y="1149527"/>
                  <a:pt x="2759529" y="1291949"/>
                  <a:pt x="3439886" y="1434371"/>
                </a:cubicBezTo>
              </a:path>
            </a:pathLst>
          </a:cu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Short Shape"/>
          <p:cNvSpPr/>
          <p:nvPr/>
        </p:nvSpPr>
        <p:spPr>
          <a:xfrm>
            <a:off x="3082342" y="1869281"/>
            <a:ext cx="2857810" cy="1507832"/>
          </a:xfrm>
          <a:custGeom>
            <a:avLst/>
            <a:gdLst>
              <a:gd name="connsiteX0" fmla="*/ 0 w 3439886"/>
              <a:gd name="connsiteY0" fmla="*/ 1488799 h 1488799"/>
              <a:gd name="connsiteX1" fmla="*/ 892629 w 3439886"/>
              <a:gd name="connsiteY1" fmla="*/ 8342 h 1488799"/>
              <a:gd name="connsiteX2" fmla="*/ 1654629 w 3439886"/>
              <a:gd name="connsiteY2" fmla="*/ 911856 h 1488799"/>
              <a:gd name="connsiteX3" fmla="*/ 3439886 w 3439886"/>
              <a:gd name="connsiteY3" fmla="*/ 1434371 h 1488799"/>
            </a:gdLst>
            <a:ahLst/>
            <a:cxnLst>
              <a:cxn ang="0">
                <a:pos x="connsiteX0" y="connsiteY0"/>
              </a:cxn>
              <a:cxn ang="0">
                <a:pos x="connsiteX1" y="connsiteY1"/>
              </a:cxn>
              <a:cxn ang="0">
                <a:pos x="connsiteX2" y="connsiteY2"/>
              </a:cxn>
              <a:cxn ang="0">
                <a:pos x="connsiteX3" y="connsiteY3"/>
              </a:cxn>
            </a:cxnLst>
            <a:rect l="l" t="t" r="r" b="b"/>
            <a:pathLst>
              <a:path w="3439886" h="1488799">
                <a:moveTo>
                  <a:pt x="0" y="1488799"/>
                </a:moveTo>
                <a:cubicBezTo>
                  <a:pt x="308429" y="796649"/>
                  <a:pt x="616858" y="104499"/>
                  <a:pt x="892629" y="8342"/>
                </a:cubicBezTo>
                <a:cubicBezTo>
                  <a:pt x="1168400" y="-87815"/>
                  <a:pt x="1230086" y="674184"/>
                  <a:pt x="1654629" y="911856"/>
                </a:cubicBezTo>
                <a:cubicBezTo>
                  <a:pt x="2079172" y="1149527"/>
                  <a:pt x="2759529" y="1291949"/>
                  <a:pt x="3439886" y="1434371"/>
                </a:cubicBezTo>
              </a:path>
            </a:pathLst>
          </a:cu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Short Shape"/>
          <p:cNvSpPr/>
          <p:nvPr/>
        </p:nvSpPr>
        <p:spPr>
          <a:xfrm>
            <a:off x="5220072" y="1849160"/>
            <a:ext cx="2857810" cy="1507832"/>
          </a:xfrm>
          <a:custGeom>
            <a:avLst/>
            <a:gdLst>
              <a:gd name="connsiteX0" fmla="*/ 0 w 3439886"/>
              <a:gd name="connsiteY0" fmla="*/ 1488799 h 1488799"/>
              <a:gd name="connsiteX1" fmla="*/ 892629 w 3439886"/>
              <a:gd name="connsiteY1" fmla="*/ 8342 h 1488799"/>
              <a:gd name="connsiteX2" fmla="*/ 1654629 w 3439886"/>
              <a:gd name="connsiteY2" fmla="*/ 911856 h 1488799"/>
              <a:gd name="connsiteX3" fmla="*/ 3439886 w 3439886"/>
              <a:gd name="connsiteY3" fmla="*/ 1434371 h 1488799"/>
            </a:gdLst>
            <a:ahLst/>
            <a:cxnLst>
              <a:cxn ang="0">
                <a:pos x="connsiteX0" y="connsiteY0"/>
              </a:cxn>
              <a:cxn ang="0">
                <a:pos x="connsiteX1" y="connsiteY1"/>
              </a:cxn>
              <a:cxn ang="0">
                <a:pos x="connsiteX2" y="connsiteY2"/>
              </a:cxn>
              <a:cxn ang="0">
                <a:pos x="connsiteX3" y="connsiteY3"/>
              </a:cxn>
            </a:cxnLst>
            <a:rect l="l" t="t" r="r" b="b"/>
            <a:pathLst>
              <a:path w="3439886" h="1488799">
                <a:moveTo>
                  <a:pt x="0" y="1488799"/>
                </a:moveTo>
                <a:cubicBezTo>
                  <a:pt x="308429" y="796649"/>
                  <a:pt x="616858" y="104499"/>
                  <a:pt x="892629" y="8342"/>
                </a:cubicBezTo>
                <a:cubicBezTo>
                  <a:pt x="1168400" y="-87815"/>
                  <a:pt x="1230086" y="674184"/>
                  <a:pt x="1654629" y="911856"/>
                </a:cubicBezTo>
                <a:cubicBezTo>
                  <a:pt x="2079172" y="1149527"/>
                  <a:pt x="2759529" y="1291949"/>
                  <a:pt x="3439886" y="1434371"/>
                </a:cubicBezTo>
              </a:path>
            </a:pathLst>
          </a:cu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1" name="Straight Arrow Connector 30"/>
          <p:cNvCxnSpPr/>
          <p:nvPr/>
        </p:nvCxnSpPr>
        <p:spPr>
          <a:xfrm>
            <a:off x="5014879" y="2708920"/>
            <a:ext cx="205193" cy="623753"/>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370243" y="1772816"/>
            <a:ext cx="1353885" cy="1077218"/>
          </a:xfrm>
          <a:prstGeom prst="rect">
            <a:avLst/>
          </a:prstGeom>
          <a:noFill/>
        </p:spPr>
        <p:txBody>
          <a:bodyPr wrap="square" rtlCol="0">
            <a:spAutoFit/>
          </a:bodyPr>
          <a:lstStyle/>
          <a:p>
            <a:r>
              <a:rPr lang="en-CA" sz="1600" b="1" dirty="0" smtClean="0">
                <a:solidFill>
                  <a:srgbClr val="00B050"/>
                </a:solidFill>
              </a:rPr>
              <a:t>Patient checks pre-supper sugar</a:t>
            </a:r>
            <a:endParaRPr lang="en-CA" sz="1600" b="1" dirty="0">
              <a:solidFill>
                <a:srgbClr val="00B050"/>
              </a:solidFill>
            </a:endParaRPr>
          </a:p>
        </p:txBody>
      </p:sp>
      <p:sp>
        <p:nvSpPr>
          <p:cNvPr id="33" name="Up Arrow 32"/>
          <p:cNvSpPr/>
          <p:nvPr/>
        </p:nvSpPr>
        <p:spPr>
          <a:xfrm>
            <a:off x="7092280" y="3429000"/>
            <a:ext cx="45719" cy="3600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TextBox 33"/>
          <p:cNvSpPr txBox="1"/>
          <p:nvPr/>
        </p:nvSpPr>
        <p:spPr>
          <a:xfrm>
            <a:off x="6876256" y="3790781"/>
            <a:ext cx="2365378" cy="923330"/>
          </a:xfrm>
          <a:prstGeom prst="rect">
            <a:avLst/>
          </a:prstGeom>
          <a:noFill/>
        </p:spPr>
        <p:txBody>
          <a:bodyPr wrap="square" rtlCol="0">
            <a:spAutoFit/>
          </a:bodyPr>
          <a:lstStyle/>
          <a:p>
            <a:r>
              <a:rPr lang="en-CA" b="1" dirty="0"/>
              <a:t>B</a:t>
            </a:r>
            <a:r>
              <a:rPr lang="en-CA" b="1" dirty="0" smtClean="0"/>
              <a:t>edtime</a:t>
            </a:r>
          </a:p>
          <a:p>
            <a:r>
              <a:rPr lang="en-CA" b="1" dirty="0" smtClean="0"/>
              <a:t>dose of long-acting insulin </a:t>
            </a:r>
          </a:p>
        </p:txBody>
      </p:sp>
      <p:sp>
        <p:nvSpPr>
          <p:cNvPr id="35" name="Freeform 34"/>
          <p:cNvSpPr/>
          <p:nvPr/>
        </p:nvSpPr>
        <p:spPr>
          <a:xfrm>
            <a:off x="7092280" y="3033763"/>
            <a:ext cx="8029499" cy="308153"/>
          </a:xfrm>
          <a:custGeom>
            <a:avLst/>
            <a:gdLst>
              <a:gd name="connsiteX0" fmla="*/ 0 w 4590439"/>
              <a:gd name="connsiteY0" fmla="*/ 1016594 h 1030021"/>
              <a:gd name="connsiteX1" fmla="*/ 1730829 w 4590439"/>
              <a:gd name="connsiteY1" fmla="*/ 4222 h 1030021"/>
              <a:gd name="connsiteX2" fmla="*/ 3298372 w 4590439"/>
              <a:gd name="connsiteY2" fmla="*/ 668251 h 1030021"/>
              <a:gd name="connsiteX3" fmla="*/ 4463143 w 4590439"/>
              <a:gd name="connsiteY3" fmla="*/ 994822 h 1030021"/>
              <a:gd name="connsiteX4" fmla="*/ 4506686 w 4590439"/>
              <a:gd name="connsiteY4" fmla="*/ 1005708 h 1030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0439" h="1030021">
                <a:moveTo>
                  <a:pt x="0" y="1016594"/>
                </a:moveTo>
                <a:cubicBezTo>
                  <a:pt x="590550" y="539436"/>
                  <a:pt x="1181100" y="62279"/>
                  <a:pt x="1730829" y="4222"/>
                </a:cubicBezTo>
                <a:cubicBezTo>
                  <a:pt x="2280558" y="-53835"/>
                  <a:pt x="2842986" y="503151"/>
                  <a:pt x="3298372" y="668251"/>
                </a:cubicBezTo>
                <a:cubicBezTo>
                  <a:pt x="3753758" y="833351"/>
                  <a:pt x="4261757" y="938579"/>
                  <a:pt x="4463143" y="994822"/>
                </a:cubicBezTo>
                <a:cubicBezTo>
                  <a:pt x="4664529" y="1051065"/>
                  <a:pt x="4585607" y="1028386"/>
                  <a:pt x="4506686" y="100570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6"/>
              </a:solidFill>
            </a:endParaRPr>
          </a:p>
        </p:txBody>
      </p:sp>
      <p:sp>
        <p:nvSpPr>
          <p:cNvPr id="36" name="Freeform 35"/>
          <p:cNvSpPr/>
          <p:nvPr/>
        </p:nvSpPr>
        <p:spPr>
          <a:xfrm>
            <a:off x="7092280" y="3033763"/>
            <a:ext cx="8029499" cy="308153"/>
          </a:xfrm>
          <a:custGeom>
            <a:avLst/>
            <a:gdLst>
              <a:gd name="connsiteX0" fmla="*/ 0 w 4590439"/>
              <a:gd name="connsiteY0" fmla="*/ 1016594 h 1030021"/>
              <a:gd name="connsiteX1" fmla="*/ 1730829 w 4590439"/>
              <a:gd name="connsiteY1" fmla="*/ 4222 h 1030021"/>
              <a:gd name="connsiteX2" fmla="*/ 3298372 w 4590439"/>
              <a:gd name="connsiteY2" fmla="*/ 668251 h 1030021"/>
              <a:gd name="connsiteX3" fmla="*/ 4463143 w 4590439"/>
              <a:gd name="connsiteY3" fmla="*/ 994822 h 1030021"/>
              <a:gd name="connsiteX4" fmla="*/ 4506686 w 4590439"/>
              <a:gd name="connsiteY4" fmla="*/ 1005708 h 1030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0439" h="1030021">
                <a:moveTo>
                  <a:pt x="0" y="1016594"/>
                </a:moveTo>
                <a:cubicBezTo>
                  <a:pt x="590550" y="539436"/>
                  <a:pt x="1181100" y="62279"/>
                  <a:pt x="1730829" y="4222"/>
                </a:cubicBezTo>
                <a:cubicBezTo>
                  <a:pt x="2280558" y="-53835"/>
                  <a:pt x="2842986" y="503151"/>
                  <a:pt x="3298372" y="668251"/>
                </a:cubicBezTo>
                <a:cubicBezTo>
                  <a:pt x="3753758" y="833351"/>
                  <a:pt x="4261757" y="938579"/>
                  <a:pt x="4463143" y="994822"/>
                </a:cubicBezTo>
                <a:cubicBezTo>
                  <a:pt x="4664529" y="1051065"/>
                  <a:pt x="4585607" y="1028386"/>
                  <a:pt x="4506686" y="100570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6"/>
              </a:solidFill>
            </a:endParaRPr>
          </a:p>
        </p:txBody>
      </p:sp>
      <p:sp>
        <p:nvSpPr>
          <p:cNvPr id="37" name="Freeform 36"/>
          <p:cNvSpPr/>
          <p:nvPr/>
        </p:nvSpPr>
        <p:spPr>
          <a:xfrm>
            <a:off x="-1945331" y="3048839"/>
            <a:ext cx="9060470" cy="308153"/>
          </a:xfrm>
          <a:custGeom>
            <a:avLst/>
            <a:gdLst>
              <a:gd name="connsiteX0" fmla="*/ 0 w 4590439"/>
              <a:gd name="connsiteY0" fmla="*/ 1016594 h 1030021"/>
              <a:gd name="connsiteX1" fmla="*/ 1730829 w 4590439"/>
              <a:gd name="connsiteY1" fmla="*/ 4222 h 1030021"/>
              <a:gd name="connsiteX2" fmla="*/ 3298372 w 4590439"/>
              <a:gd name="connsiteY2" fmla="*/ 668251 h 1030021"/>
              <a:gd name="connsiteX3" fmla="*/ 4463143 w 4590439"/>
              <a:gd name="connsiteY3" fmla="*/ 994822 h 1030021"/>
              <a:gd name="connsiteX4" fmla="*/ 4506686 w 4590439"/>
              <a:gd name="connsiteY4" fmla="*/ 1005708 h 1030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0439" h="1030021">
                <a:moveTo>
                  <a:pt x="0" y="1016594"/>
                </a:moveTo>
                <a:cubicBezTo>
                  <a:pt x="590550" y="539436"/>
                  <a:pt x="1181100" y="62279"/>
                  <a:pt x="1730829" y="4222"/>
                </a:cubicBezTo>
                <a:cubicBezTo>
                  <a:pt x="2280558" y="-53835"/>
                  <a:pt x="2842986" y="503151"/>
                  <a:pt x="3298372" y="668251"/>
                </a:cubicBezTo>
                <a:cubicBezTo>
                  <a:pt x="3753758" y="833351"/>
                  <a:pt x="4261757" y="938579"/>
                  <a:pt x="4463143" y="994822"/>
                </a:cubicBezTo>
                <a:cubicBezTo>
                  <a:pt x="4664529" y="1051065"/>
                  <a:pt x="4585607" y="1028386"/>
                  <a:pt x="4506686" y="100570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6"/>
              </a:solidFill>
            </a:endParaRPr>
          </a:p>
        </p:txBody>
      </p:sp>
      <p:sp>
        <p:nvSpPr>
          <p:cNvPr id="3" name="pre-breakfast"/>
          <p:cNvSpPr txBox="1"/>
          <p:nvPr/>
        </p:nvSpPr>
        <p:spPr>
          <a:xfrm>
            <a:off x="1270518" y="5405814"/>
            <a:ext cx="3805538" cy="369332"/>
          </a:xfrm>
          <a:prstGeom prst="rect">
            <a:avLst/>
          </a:prstGeom>
          <a:noFill/>
        </p:spPr>
        <p:txBody>
          <a:bodyPr wrap="square" rtlCol="0">
            <a:spAutoFit/>
          </a:bodyPr>
          <a:lstStyle/>
          <a:p>
            <a:pPr marL="285750" indent="-285750">
              <a:buFont typeface="Wingdings" panose="05000000000000000000" pitchFamily="2" charset="2"/>
              <a:buChar char="v"/>
            </a:pPr>
            <a:r>
              <a:rPr lang="en-CA" dirty="0" smtClean="0"/>
              <a:t>Pre-breakfast blood sugar?</a:t>
            </a:r>
            <a:endParaRPr lang="en-CA" dirty="0"/>
          </a:p>
        </p:txBody>
      </p:sp>
      <p:sp>
        <p:nvSpPr>
          <p:cNvPr id="38" name="pre-supper"/>
          <p:cNvSpPr txBox="1"/>
          <p:nvPr/>
        </p:nvSpPr>
        <p:spPr>
          <a:xfrm>
            <a:off x="1270518" y="5742880"/>
            <a:ext cx="3805538" cy="369332"/>
          </a:xfrm>
          <a:prstGeom prst="rect">
            <a:avLst/>
          </a:prstGeom>
          <a:noFill/>
        </p:spPr>
        <p:txBody>
          <a:bodyPr wrap="square" rtlCol="0">
            <a:spAutoFit/>
          </a:bodyPr>
          <a:lstStyle/>
          <a:p>
            <a:pPr marL="285750" indent="-285750">
              <a:buFont typeface="Wingdings" panose="05000000000000000000" pitchFamily="2" charset="2"/>
              <a:buChar char="v"/>
            </a:pPr>
            <a:r>
              <a:rPr lang="en-CA" dirty="0" smtClean="0"/>
              <a:t>Pre-supper blood sugar?</a:t>
            </a:r>
            <a:endParaRPr lang="en-CA" dirty="0"/>
          </a:p>
        </p:txBody>
      </p:sp>
      <p:sp>
        <p:nvSpPr>
          <p:cNvPr id="39" name="pre-bedtime"/>
          <p:cNvSpPr txBox="1"/>
          <p:nvPr/>
        </p:nvSpPr>
        <p:spPr>
          <a:xfrm>
            <a:off x="1270518" y="6084004"/>
            <a:ext cx="3805538" cy="369332"/>
          </a:xfrm>
          <a:prstGeom prst="rect">
            <a:avLst/>
          </a:prstGeom>
          <a:noFill/>
        </p:spPr>
        <p:txBody>
          <a:bodyPr wrap="square" rtlCol="0">
            <a:spAutoFit/>
          </a:bodyPr>
          <a:lstStyle/>
          <a:p>
            <a:pPr marL="285750" indent="-285750">
              <a:buFont typeface="Wingdings" panose="05000000000000000000" pitchFamily="2" charset="2"/>
              <a:buChar char="v"/>
            </a:pPr>
            <a:r>
              <a:rPr lang="en-CA" dirty="0" smtClean="0"/>
              <a:t>Bedtime blood sugar?</a:t>
            </a:r>
            <a:endParaRPr lang="en-CA" dirty="0"/>
          </a:p>
        </p:txBody>
      </p:sp>
      <p:sp>
        <p:nvSpPr>
          <p:cNvPr id="40" name="pre-breakfast"/>
          <p:cNvSpPr txBox="1"/>
          <p:nvPr/>
        </p:nvSpPr>
        <p:spPr>
          <a:xfrm>
            <a:off x="4399203" y="5405814"/>
            <a:ext cx="3805538" cy="369332"/>
          </a:xfrm>
          <a:prstGeom prst="rect">
            <a:avLst/>
          </a:prstGeom>
          <a:noFill/>
        </p:spPr>
        <p:txBody>
          <a:bodyPr wrap="square" rtlCol="0">
            <a:spAutoFit/>
          </a:bodyPr>
          <a:lstStyle/>
          <a:p>
            <a:r>
              <a:rPr lang="en-CA" b="1" dirty="0" smtClean="0">
                <a:solidFill>
                  <a:srgbClr val="7030A0"/>
                </a:solidFill>
              </a:rPr>
              <a:t>Bedtime long-acting insulin.</a:t>
            </a:r>
            <a:endParaRPr lang="en-CA" b="1" dirty="0">
              <a:solidFill>
                <a:srgbClr val="7030A0"/>
              </a:solidFill>
            </a:endParaRPr>
          </a:p>
        </p:txBody>
      </p:sp>
      <p:sp>
        <p:nvSpPr>
          <p:cNvPr id="41" name="pre-breakfast"/>
          <p:cNvSpPr txBox="1"/>
          <p:nvPr/>
        </p:nvSpPr>
        <p:spPr>
          <a:xfrm>
            <a:off x="4036476" y="5733256"/>
            <a:ext cx="3991908" cy="369332"/>
          </a:xfrm>
          <a:prstGeom prst="rect">
            <a:avLst/>
          </a:prstGeom>
          <a:noFill/>
        </p:spPr>
        <p:txBody>
          <a:bodyPr wrap="square" rtlCol="0">
            <a:spAutoFit/>
          </a:bodyPr>
          <a:lstStyle/>
          <a:p>
            <a:r>
              <a:rPr lang="en-CA" b="1" dirty="0" smtClean="0">
                <a:solidFill>
                  <a:srgbClr val="7030A0"/>
                </a:solidFill>
              </a:rPr>
              <a:t>Lunch dose of short-acting insulin.</a:t>
            </a:r>
            <a:endParaRPr lang="en-CA" b="1" dirty="0">
              <a:solidFill>
                <a:srgbClr val="7030A0"/>
              </a:solidFill>
            </a:endParaRPr>
          </a:p>
        </p:txBody>
      </p:sp>
      <p:sp>
        <p:nvSpPr>
          <p:cNvPr id="42" name="pre-breakfast"/>
          <p:cNvSpPr txBox="1"/>
          <p:nvPr/>
        </p:nvSpPr>
        <p:spPr>
          <a:xfrm>
            <a:off x="3820452" y="6084004"/>
            <a:ext cx="3991908" cy="369332"/>
          </a:xfrm>
          <a:prstGeom prst="rect">
            <a:avLst/>
          </a:prstGeom>
          <a:noFill/>
        </p:spPr>
        <p:txBody>
          <a:bodyPr wrap="square" rtlCol="0">
            <a:spAutoFit/>
          </a:bodyPr>
          <a:lstStyle/>
          <a:p>
            <a:r>
              <a:rPr lang="en-CA" b="1" dirty="0" smtClean="0">
                <a:solidFill>
                  <a:srgbClr val="7030A0"/>
                </a:solidFill>
              </a:rPr>
              <a:t>Supper dose of short-acting insulin.</a:t>
            </a:r>
            <a:endParaRPr lang="en-CA" b="1" dirty="0">
              <a:solidFill>
                <a:srgbClr val="7030A0"/>
              </a:solidFill>
            </a:endParaRPr>
          </a:p>
        </p:txBody>
      </p:sp>
    </p:spTree>
    <p:extLst>
      <p:ext uri="{BB962C8B-B14F-4D97-AF65-F5344CB8AC3E}">
        <p14:creationId xmlns:p14="http://schemas.microsoft.com/office/powerpoint/2010/main" val="12594398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7" restart="whenNotActive" fill="hold" evtFilter="cancelBubble" nodeType="interactiveSeq">
                <p:stCondLst>
                  <p:cond evt="onClick" delay="0">
                    <p:tgtEl>
                      <p:spTgt spid="38"/>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12" restart="whenNotActive" fill="hold" evtFilter="cancelBubble" nodeType="interactiveSeq">
                <p:stCondLst>
                  <p:cond evt="onClick" delay="0">
                    <p:tgtEl>
                      <p:spTgt spid="39"/>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childTnLst>
        </p:cTn>
      </p:par>
    </p:tnLst>
    <p:bldLst>
      <p:bldP spid="40" grpId="0"/>
      <p:bldP spid="41" grpId="0"/>
      <p:bldP spid="4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Titrating Dose</a:t>
            </a:r>
            <a:endParaRPr lang="en-CA" dirty="0"/>
          </a:p>
        </p:txBody>
      </p:sp>
      <p:sp>
        <p:nvSpPr>
          <p:cNvPr id="3" name="Content Placeholder 2"/>
          <p:cNvSpPr>
            <a:spLocks noGrp="1"/>
          </p:cNvSpPr>
          <p:nvPr>
            <p:ph idx="1"/>
          </p:nvPr>
        </p:nvSpPr>
        <p:spPr/>
        <p:txBody>
          <a:bodyPr>
            <a:normAutofit/>
          </a:bodyPr>
          <a:lstStyle/>
          <a:p>
            <a:r>
              <a:rPr lang="en-CA" dirty="0" smtClean="0"/>
              <a:t>As seen on the previous slide, a given insulin dose will affect the blood glucose measurement before the </a:t>
            </a:r>
            <a:r>
              <a:rPr lang="en-CA" i="1" dirty="0" smtClean="0"/>
              <a:t>next meal</a:t>
            </a:r>
            <a:r>
              <a:rPr lang="en-CA" dirty="0"/>
              <a:t> </a:t>
            </a:r>
            <a:r>
              <a:rPr lang="en-CA" dirty="0" smtClean="0"/>
              <a:t>(e.g. increasing the lunchtime dose of insulin should lower the pre-supper glucose measurement).</a:t>
            </a:r>
          </a:p>
          <a:p>
            <a:r>
              <a:rPr lang="en-CA" dirty="0" smtClean="0"/>
              <a:t>Use this principle to adjust the insulin dosing to target a pre-meal BG of 4.0-7.0 and a 2-hour post-prandial BG of 5.0-10.0 (see Section II).</a:t>
            </a:r>
          </a:p>
          <a:p>
            <a:pPr marL="0" indent="0">
              <a:buNone/>
            </a:pPr>
            <a:endParaRPr lang="en-CA" dirty="0" smtClean="0"/>
          </a:p>
        </p:txBody>
      </p:sp>
      <p:sp>
        <p:nvSpPr>
          <p:cNvPr id="4" name="TextBox 3"/>
          <p:cNvSpPr txBox="1"/>
          <p:nvPr/>
        </p:nvSpPr>
        <p:spPr>
          <a:xfrm>
            <a:off x="0" y="6392361"/>
            <a:ext cx="3635896" cy="276999"/>
          </a:xfrm>
          <a:prstGeom prst="rect">
            <a:avLst/>
          </a:prstGeom>
          <a:noFill/>
        </p:spPr>
        <p:txBody>
          <a:bodyPr wrap="square" rtlCol="0">
            <a:spAutoFit/>
          </a:bodyPr>
          <a:lstStyle/>
          <a:p>
            <a:r>
              <a:rPr lang="en-CA" sz="1200" dirty="0" smtClean="0"/>
              <a:t>Section 3: Regimens for Starting Insulin: Basal-Bolus</a:t>
            </a:r>
            <a:endParaRPr lang="en-CA" sz="1200" dirty="0"/>
          </a:p>
        </p:txBody>
      </p:sp>
    </p:spTree>
    <p:extLst>
      <p:ext uri="{BB962C8B-B14F-4D97-AF65-F5344CB8AC3E}">
        <p14:creationId xmlns:p14="http://schemas.microsoft.com/office/powerpoint/2010/main" val="11435011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Titrating Dose (Example)</a:t>
            </a:r>
            <a:endParaRPr lang="en-CA" dirty="0"/>
          </a:p>
        </p:txBody>
      </p:sp>
      <p:sp>
        <p:nvSpPr>
          <p:cNvPr id="3" name="Content Placeholder 2"/>
          <p:cNvSpPr>
            <a:spLocks noGrp="1"/>
          </p:cNvSpPr>
          <p:nvPr>
            <p:ph idx="1"/>
          </p:nvPr>
        </p:nvSpPr>
        <p:spPr/>
        <p:txBody>
          <a:bodyPr>
            <a:normAutofit/>
          </a:bodyPr>
          <a:lstStyle/>
          <a:p>
            <a:r>
              <a:rPr lang="en-CA" dirty="0" smtClean="0"/>
              <a:t>Mr. </a:t>
            </a:r>
            <a:r>
              <a:rPr lang="en-US" dirty="0" err="1" smtClean="0"/>
              <a:t>Sproh</a:t>
            </a:r>
            <a:r>
              <a:rPr lang="en-US" dirty="0"/>
              <a:t> </a:t>
            </a:r>
            <a:r>
              <a:rPr lang="en-US" dirty="0" smtClean="0"/>
              <a:t>is on </a:t>
            </a:r>
            <a:r>
              <a:rPr lang="en-CA" dirty="0" smtClean="0"/>
              <a:t>Lantus 36 units </a:t>
            </a:r>
            <a:r>
              <a:rPr lang="en-CA" dirty="0" err="1" smtClean="0"/>
              <a:t>qhs</a:t>
            </a:r>
            <a:r>
              <a:rPr lang="en-CA" dirty="0" smtClean="0"/>
              <a:t> and </a:t>
            </a:r>
            <a:r>
              <a:rPr lang="en-CA" dirty="0" err="1" smtClean="0"/>
              <a:t>Lispro</a:t>
            </a:r>
            <a:r>
              <a:rPr lang="en-CA" dirty="0" smtClean="0"/>
              <a:t> 12 units with each meal. His BG readings are as follows: </a:t>
            </a:r>
          </a:p>
          <a:p>
            <a:pPr marL="0" indent="0">
              <a:buNone/>
            </a:pPr>
            <a:r>
              <a:rPr lang="en-CA" dirty="0"/>
              <a:t> </a:t>
            </a:r>
            <a:r>
              <a:rPr lang="en-CA" dirty="0" smtClean="0"/>
              <a:t>  8.0 – 9.0 – 10.0 – 7.0 </a:t>
            </a:r>
            <a:endParaRPr lang="en-CA" dirty="0"/>
          </a:p>
          <a:p>
            <a:r>
              <a:rPr lang="en-CA" dirty="0" smtClean="0"/>
              <a:t>How should he adjust his insulin?</a:t>
            </a:r>
          </a:p>
          <a:p>
            <a:pPr marL="0" indent="0">
              <a:buNone/>
            </a:pPr>
            <a:endParaRPr lang="en-CA" dirty="0"/>
          </a:p>
          <a:p>
            <a:pPr marL="0" indent="0">
              <a:buNone/>
            </a:pPr>
            <a:endParaRPr lang="en-CA" dirty="0" smtClean="0"/>
          </a:p>
          <a:p>
            <a:pPr marL="0" indent="0">
              <a:buNone/>
            </a:pPr>
            <a:endParaRPr lang="en-CA" dirty="0" smtClean="0"/>
          </a:p>
        </p:txBody>
      </p:sp>
      <p:sp>
        <p:nvSpPr>
          <p:cNvPr id="4" name="TextBox 3"/>
          <p:cNvSpPr txBox="1"/>
          <p:nvPr/>
        </p:nvSpPr>
        <p:spPr>
          <a:xfrm>
            <a:off x="0" y="6608385"/>
            <a:ext cx="4788024" cy="276999"/>
          </a:xfrm>
          <a:prstGeom prst="rect">
            <a:avLst/>
          </a:prstGeom>
          <a:noFill/>
        </p:spPr>
        <p:txBody>
          <a:bodyPr wrap="square" rtlCol="0">
            <a:spAutoFit/>
          </a:bodyPr>
          <a:lstStyle/>
          <a:p>
            <a:r>
              <a:rPr lang="en-CA" sz="1200" dirty="0" smtClean="0"/>
              <a:t>Section 3: Regimens for Starting Insulin: Basal-Bolus</a:t>
            </a:r>
            <a:endParaRPr lang="en-CA" sz="1200" dirty="0"/>
          </a:p>
        </p:txBody>
      </p:sp>
      <p:sp>
        <p:nvSpPr>
          <p:cNvPr id="10" name="Line Callout 1 9"/>
          <p:cNvSpPr/>
          <p:nvPr/>
        </p:nvSpPr>
        <p:spPr>
          <a:xfrm>
            <a:off x="4283968" y="2708920"/>
            <a:ext cx="3106119" cy="245368"/>
          </a:xfrm>
          <a:prstGeom prst="borderCallout1">
            <a:avLst>
              <a:gd name="adj1" fmla="val 27032"/>
              <a:gd name="adj2" fmla="val -155"/>
              <a:gd name="adj3" fmla="val 133204"/>
              <a:gd name="adj4" fmla="val -1314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000" dirty="0">
                <a:solidFill>
                  <a:schemeClr val="tx1"/>
                </a:solidFill>
              </a:rPr>
              <a:t>Pre-breakfast </a:t>
            </a:r>
            <a:r>
              <a:rPr lang="en-CA" sz="1000" b="1" dirty="0">
                <a:solidFill>
                  <a:schemeClr val="tx1"/>
                </a:solidFill>
              </a:rPr>
              <a:t>–</a:t>
            </a:r>
            <a:r>
              <a:rPr lang="en-CA" sz="1000" dirty="0">
                <a:solidFill>
                  <a:schemeClr val="tx1"/>
                </a:solidFill>
              </a:rPr>
              <a:t> Pre-lunch </a:t>
            </a:r>
            <a:r>
              <a:rPr lang="en-CA" sz="1000" b="1" dirty="0">
                <a:solidFill>
                  <a:schemeClr val="tx1"/>
                </a:solidFill>
              </a:rPr>
              <a:t>–</a:t>
            </a:r>
            <a:r>
              <a:rPr lang="en-CA" sz="1000" dirty="0">
                <a:solidFill>
                  <a:schemeClr val="tx1"/>
                </a:solidFill>
              </a:rPr>
              <a:t> Pre-supper </a:t>
            </a:r>
            <a:r>
              <a:rPr lang="en-CA" sz="1000" b="1" dirty="0">
                <a:solidFill>
                  <a:schemeClr val="tx1"/>
                </a:solidFill>
              </a:rPr>
              <a:t>-</a:t>
            </a:r>
            <a:r>
              <a:rPr lang="en-CA" sz="1000" dirty="0">
                <a:solidFill>
                  <a:schemeClr val="tx1"/>
                </a:solidFill>
              </a:rPr>
              <a:t> Bedtime</a:t>
            </a:r>
          </a:p>
        </p:txBody>
      </p:sp>
    </p:spTree>
    <p:extLst>
      <p:ext uri="{BB962C8B-B14F-4D97-AF65-F5344CB8AC3E}">
        <p14:creationId xmlns:p14="http://schemas.microsoft.com/office/powerpoint/2010/main" val="36726379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608385"/>
            <a:ext cx="4788024" cy="276999"/>
          </a:xfrm>
          <a:prstGeom prst="rect">
            <a:avLst/>
          </a:prstGeom>
          <a:noFill/>
        </p:spPr>
        <p:txBody>
          <a:bodyPr wrap="square" rtlCol="0">
            <a:spAutoFit/>
          </a:bodyPr>
          <a:lstStyle/>
          <a:p>
            <a:r>
              <a:rPr lang="en-CA" sz="1200" dirty="0" smtClean="0"/>
              <a:t>Section 3: Regimens for Starting Insulin: Basal-Bolus</a:t>
            </a:r>
            <a:endParaRPr lang="en-CA" sz="1200" dirty="0"/>
          </a:p>
        </p:txBody>
      </p:sp>
      <p:sp>
        <p:nvSpPr>
          <p:cNvPr id="15" name="Rectangle 14"/>
          <p:cNvSpPr/>
          <p:nvPr/>
        </p:nvSpPr>
        <p:spPr>
          <a:xfrm>
            <a:off x="940483" y="399159"/>
            <a:ext cx="6336704" cy="5693866"/>
          </a:xfrm>
          <a:prstGeom prst="rect">
            <a:avLst/>
          </a:prstGeom>
          <a:solidFill>
            <a:srgbClr val="FFFFCC"/>
          </a:solidFill>
          <a:ln>
            <a:solidFill>
              <a:schemeClr val="tx1"/>
            </a:solidFill>
          </a:ln>
        </p:spPr>
        <p:txBody>
          <a:bodyPr wrap="square">
            <a:spAutoFit/>
          </a:bodyPr>
          <a:lstStyle/>
          <a:p>
            <a:r>
              <a:rPr lang="en-CA" sz="1400" dirty="0" smtClean="0"/>
              <a:t>His pre-breakfast, pre-lunch and pre-dinner measurements are all out of range.</a:t>
            </a:r>
          </a:p>
          <a:p>
            <a:endParaRPr lang="en-CA" sz="1400" dirty="0" smtClean="0"/>
          </a:p>
          <a:p>
            <a:r>
              <a:rPr lang="en-CA" sz="1400" dirty="0" smtClean="0"/>
              <a:t>For his pre-lunch and pre-dinner measurements, he </a:t>
            </a:r>
            <a:r>
              <a:rPr lang="en-CA" sz="1400" dirty="0"/>
              <a:t>should: </a:t>
            </a:r>
          </a:p>
          <a:p>
            <a:pPr marL="342900" indent="-342900">
              <a:buFont typeface="+mj-lt"/>
              <a:buAutoNum type="arabicPeriod"/>
            </a:pPr>
            <a:r>
              <a:rPr lang="en-CA" sz="1400" dirty="0"/>
              <a:t>add 1-2 units to his lunchtime dose of </a:t>
            </a:r>
            <a:r>
              <a:rPr lang="en-CA" sz="1400" dirty="0" err="1" smtClean="0"/>
              <a:t>Lispro</a:t>
            </a:r>
            <a:r>
              <a:rPr lang="en-CA" sz="1400" dirty="0" smtClean="0"/>
              <a:t> </a:t>
            </a:r>
            <a:r>
              <a:rPr lang="en-CA" sz="1400" dirty="0"/>
              <a:t>each day until his pre-dinner glucose is between 4.0 – 7.0 </a:t>
            </a:r>
            <a:r>
              <a:rPr lang="en-CA" sz="1400" dirty="0" err="1"/>
              <a:t>mmol</a:t>
            </a:r>
            <a:r>
              <a:rPr lang="en-CA" sz="1400" dirty="0"/>
              <a:t>/L </a:t>
            </a:r>
            <a:r>
              <a:rPr lang="en-CA" sz="1400" b="1" dirty="0" smtClean="0"/>
              <a:t>AND</a:t>
            </a:r>
            <a:endParaRPr lang="en-CA" sz="1400" dirty="0"/>
          </a:p>
          <a:p>
            <a:pPr marL="342900" indent="-342900">
              <a:buFont typeface="+mj-lt"/>
              <a:buAutoNum type="arabicPeriod"/>
            </a:pPr>
            <a:r>
              <a:rPr lang="en-CA" sz="1400" dirty="0" smtClean="0"/>
              <a:t>add </a:t>
            </a:r>
            <a:r>
              <a:rPr lang="en-CA" sz="1400" dirty="0"/>
              <a:t>1-2 units to his </a:t>
            </a:r>
            <a:r>
              <a:rPr lang="en-CA" sz="1400" dirty="0" smtClean="0"/>
              <a:t>breakfast dose </a:t>
            </a:r>
            <a:r>
              <a:rPr lang="en-CA" sz="1400" dirty="0"/>
              <a:t>of </a:t>
            </a:r>
            <a:r>
              <a:rPr lang="en-CA" sz="1400" dirty="0" err="1" smtClean="0"/>
              <a:t>Lispro</a:t>
            </a:r>
            <a:r>
              <a:rPr lang="en-CA" sz="1400" dirty="0" smtClean="0"/>
              <a:t> </a:t>
            </a:r>
            <a:r>
              <a:rPr lang="en-CA" sz="1400" dirty="0"/>
              <a:t>each day until his pre-lunch glucose is between 4.0 – 7.0 </a:t>
            </a:r>
            <a:r>
              <a:rPr lang="en-CA" sz="1400" dirty="0" err="1" smtClean="0"/>
              <a:t>mmol</a:t>
            </a:r>
            <a:r>
              <a:rPr lang="en-CA" sz="1400" dirty="0" smtClean="0"/>
              <a:t>/L.</a:t>
            </a:r>
          </a:p>
          <a:p>
            <a:endParaRPr lang="en-CA" sz="1400" dirty="0" smtClean="0"/>
          </a:p>
          <a:p>
            <a:r>
              <a:rPr lang="en-CA" sz="1400" dirty="0" smtClean="0"/>
              <a:t>If </a:t>
            </a:r>
            <a:r>
              <a:rPr lang="en-CA" sz="1400" dirty="0"/>
              <a:t>his response is negligible (e.g. consistently more than </a:t>
            </a:r>
            <a:r>
              <a:rPr lang="en-CA" sz="1400" dirty="0" smtClean="0"/>
              <a:t>11.0 </a:t>
            </a:r>
            <a:r>
              <a:rPr lang="en-CA" sz="1400" dirty="0" err="1" smtClean="0"/>
              <a:t>mmol</a:t>
            </a:r>
            <a:r>
              <a:rPr lang="en-CA" sz="1400" dirty="0" smtClean="0"/>
              <a:t>/L), </a:t>
            </a:r>
            <a:r>
              <a:rPr lang="en-CA" sz="1400" dirty="0"/>
              <a:t>he should increase his dose by 3 to 5 units at a time (instead of by 1 to 2 units) until all of his readings are in </a:t>
            </a:r>
            <a:r>
              <a:rPr lang="en-CA" sz="1400" dirty="0" smtClean="0"/>
              <a:t>target.</a:t>
            </a:r>
          </a:p>
          <a:p>
            <a:endParaRPr lang="en-CA" sz="1400" dirty="0"/>
          </a:p>
          <a:p>
            <a:r>
              <a:rPr lang="en-CA" sz="1400" dirty="0" smtClean="0"/>
              <a:t>For his pre-breakfast (fasting) BG, he could increase </a:t>
            </a:r>
            <a:r>
              <a:rPr lang="en-CA" sz="1400" dirty="0"/>
              <a:t>Lantus by </a:t>
            </a:r>
            <a:r>
              <a:rPr lang="en-CA" sz="1400" dirty="0" smtClean="0"/>
              <a:t>1 unit </a:t>
            </a:r>
            <a:r>
              <a:rPr lang="en-CA" sz="1400" dirty="0"/>
              <a:t>every evening until the morning (fasting) blood sugar is </a:t>
            </a:r>
            <a:r>
              <a:rPr lang="en-CA" sz="1400" dirty="0" smtClean="0"/>
              <a:t>4.0 – 7.0 </a:t>
            </a:r>
            <a:r>
              <a:rPr lang="en-CA" sz="1400" dirty="0" err="1" smtClean="0"/>
              <a:t>mmol</a:t>
            </a:r>
            <a:r>
              <a:rPr lang="en-CA" sz="1400" dirty="0" smtClean="0"/>
              <a:t>/L.</a:t>
            </a:r>
            <a:endParaRPr lang="en-CA" sz="1400" dirty="0"/>
          </a:p>
          <a:p>
            <a:pPr lvl="1"/>
            <a:endParaRPr lang="en-CA" sz="1400" dirty="0"/>
          </a:p>
          <a:p>
            <a:pPr marL="742950" lvl="1" indent="-285750">
              <a:buFont typeface="Wingdings" panose="05000000000000000000" pitchFamily="2" charset="2"/>
              <a:buChar char="Ø"/>
            </a:pPr>
            <a:r>
              <a:rPr lang="en-CA" sz="1400" b="1" dirty="0" smtClean="0"/>
              <a:t>IMPORTANT </a:t>
            </a:r>
            <a:r>
              <a:rPr lang="en-CA" sz="1400" b="1" dirty="0"/>
              <a:t>CAVEAT: </a:t>
            </a:r>
            <a:r>
              <a:rPr lang="en-CA" sz="1400" dirty="0"/>
              <a:t>If the </a:t>
            </a:r>
            <a:r>
              <a:rPr lang="en-CA" sz="1400" b="1" u="sng" dirty="0"/>
              <a:t>post</a:t>
            </a:r>
            <a:r>
              <a:rPr lang="en-CA" sz="1400" b="1" dirty="0"/>
              <a:t>-supper</a:t>
            </a:r>
            <a:r>
              <a:rPr lang="en-CA" sz="1400" dirty="0"/>
              <a:t> sugar level is high </a:t>
            </a:r>
            <a:r>
              <a:rPr lang="en-CA" sz="1400" u="sng" dirty="0"/>
              <a:t>in addition</a:t>
            </a:r>
            <a:r>
              <a:rPr lang="en-CA" sz="1400" dirty="0"/>
              <a:t> to </a:t>
            </a:r>
            <a:r>
              <a:rPr lang="en-CA" sz="1400" dirty="0" smtClean="0"/>
              <a:t>the pre-breakfast </a:t>
            </a:r>
            <a:r>
              <a:rPr lang="en-CA" sz="1400" b="1" dirty="0" smtClean="0"/>
              <a:t>sugar </a:t>
            </a:r>
            <a:r>
              <a:rPr lang="en-CA" sz="1400" dirty="0"/>
              <a:t>being </a:t>
            </a:r>
            <a:r>
              <a:rPr lang="en-CA" sz="1400" b="1" dirty="0" smtClean="0"/>
              <a:t>high</a:t>
            </a:r>
            <a:r>
              <a:rPr lang="en-CA" sz="1400" dirty="0" smtClean="0"/>
              <a:t>, </a:t>
            </a:r>
            <a:r>
              <a:rPr lang="en-US" sz="1400" dirty="0"/>
              <a:t>do not use </a:t>
            </a:r>
            <a:r>
              <a:rPr lang="en-US" sz="1400" dirty="0" smtClean="0"/>
              <a:t>the bedtime basal </a:t>
            </a:r>
            <a:r>
              <a:rPr lang="en-US" sz="1400" dirty="0"/>
              <a:t>insulin to control the fasting sugar. Rather, focus on adjusting the supper </a:t>
            </a:r>
            <a:r>
              <a:rPr lang="en-US" sz="1400" b="1" dirty="0"/>
              <a:t>bolus</a:t>
            </a:r>
            <a:r>
              <a:rPr lang="en-US" sz="1400" dirty="0"/>
              <a:t> insulin (or the amount of carbohydrate at supper) until the post supper blood sugar is &lt;10.0. Once the post supper value is in target, more </a:t>
            </a:r>
            <a:r>
              <a:rPr lang="en-US" sz="1400" b="1" dirty="0"/>
              <a:t>basal</a:t>
            </a:r>
            <a:r>
              <a:rPr lang="en-US" sz="1400" dirty="0"/>
              <a:t> insulin may be needed if the fasting sugar is still high</a:t>
            </a:r>
            <a:r>
              <a:rPr lang="en-US" sz="1400" dirty="0" smtClean="0"/>
              <a:t>.</a:t>
            </a:r>
          </a:p>
          <a:p>
            <a:pPr lvl="1"/>
            <a:endParaRPr lang="en-US" sz="1400" dirty="0"/>
          </a:p>
          <a:p>
            <a:pPr lvl="1"/>
            <a:r>
              <a:rPr lang="en-US" sz="1400" dirty="0" smtClean="0"/>
              <a:t>Click “ANSWER” again to minimize this box.</a:t>
            </a:r>
            <a:endParaRPr lang="en-US" sz="1400" dirty="0"/>
          </a:p>
          <a:p>
            <a:endParaRPr lang="en-CA" sz="1400" dirty="0"/>
          </a:p>
        </p:txBody>
      </p:sp>
    </p:spTree>
    <p:extLst>
      <p:ext uri="{BB962C8B-B14F-4D97-AF65-F5344CB8AC3E}">
        <p14:creationId xmlns:p14="http://schemas.microsoft.com/office/powerpoint/2010/main" val="14271660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564904"/>
            <a:ext cx="8229600" cy="1143000"/>
          </a:xfrm>
        </p:spPr>
        <p:txBody>
          <a:bodyPr>
            <a:normAutofit fontScale="90000"/>
          </a:bodyPr>
          <a:lstStyle/>
          <a:p>
            <a:r>
              <a:rPr lang="en-CA" dirty="0" smtClean="0"/>
              <a:t>Section V: Insulin Management Cases</a:t>
            </a:r>
            <a:endParaRPr lang="en-CA" dirty="0"/>
          </a:p>
        </p:txBody>
      </p:sp>
      <p:sp>
        <p:nvSpPr>
          <p:cNvPr id="3" name="TextBox 2"/>
          <p:cNvSpPr txBox="1"/>
          <p:nvPr/>
        </p:nvSpPr>
        <p:spPr>
          <a:xfrm>
            <a:off x="0" y="6581001"/>
            <a:ext cx="3635896" cy="276999"/>
          </a:xfrm>
          <a:prstGeom prst="rect">
            <a:avLst/>
          </a:prstGeom>
          <a:noFill/>
        </p:spPr>
        <p:txBody>
          <a:bodyPr wrap="square" rtlCol="0">
            <a:spAutoFit/>
          </a:bodyPr>
          <a:lstStyle/>
          <a:p>
            <a:r>
              <a:rPr lang="en-CA" sz="1200" dirty="0" smtClean="0"/>
              <a:t>Section 4: Cases</a:t>
            </a:r>
            <a:endParaRPr lang="en-CA" sz="1200" dirty="0"/>
          </a:p>
        </p:txBody>
      </p:sp>
    </p:spTree>
    <p:extLst>
      <p:ext uri="{BB962C8B-B14F-4D97-AF65-F5344CB8AC3E}">
        <p14:creationId xmlns:p14="http://schemas.microsoft.com/office/powerpoint/2010/main" val="9971737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CASE # 1</a:t>
            </a:r>
            <a:endParaRPr lang="en-CA" dirty="0"/>
          </a:p>
        </p:txBody>
      </p:sp>
      <p:sp>
        <p:nvSpPr>
          <p:cNvPr id="3" name="Content Placeholder 2"/>
          <p:cNvSpPr>
            <a:spLocks noGrp="1"/>
          </p:cNvSpPr>
          <p:nvPr>
            <p:ph idx="1"/>
          </p:nvPr>
        </p:nvSpPr>
        <p:spPr/>
        <p:txBody>
          <a:bodyPr/>
          <a:lstStyle/>
          <a:p>
            <a:pPr marL="0" indent="0">
              <a:buNone/>
            </a:pPr>
            <a:r>
              <a:rPr lang="en-CA" dirty="0" smtClean="0"/>
              <a:t>Mrs. Best is a 67 year old woman on a basal-bolus regimen of Lantus 16 units SC </a:t>
            </a:r>
            <a:r>
              <a:rPr lang="en-CA" dirty="0" err="1" smtClean="0"/>
              <a:t>qhs</a:t>
            </a:r>
            <a:r>
              <a:rPr lang="en-CA" dirty="0" smtClean="0"/>
              <a:t> and Humalog 6 units SC with meals. Her most recent HbA1C is 9.3%. She has been diligently recording her blood glucose measurements in her logbook. She has not had any symptoms or documented episodes of hypoglycemia. You look at one week’s entry, which is fairly consistent with her other entries. </a:t>
            </a:r>
            <a:endParaRPr lang="en-CA" dirty="0"/>
          </a:p>
        </p:txBody>
      </p:sp>
      <p:sp>
        <p:nvSpPr>
          <p:cNvPr id="4" name="TextBox 3"/>
          <p:cNvSpPr txBox="1"/>
          <p:nvPr/>
        </p:nvSpPr>
        <p:spPr>
          <a:xfrm>
            <a:off x="0" y="6581001"/>
            <a:ext cx="3635896" cy="276999"/>
          </a:xfrm>
          <a:prstGeom prst="rect">
            <a:avLst/>
          </a:prstGeom>
          <a:noFill/>
        </p:spPr>
        <p:txBody>
          <a:bodyPr wrap="square" rtlCol="0">
            <a:spAutoFit/>
          </a:bodyPr>
          <a:lstStyle/>
          <a:p>
            <a:r>
              <a:rPr lang="en-CA" sz="1200" dirty="0" smtClean="0"/>
              <a:t>Section 4: Cases</a:t>
            </a:r>
            <a:endParaRPr lang="en-CA" sz="1200" dirty="0"/>
          </a:p>
        </p:txBody>
      </p:sp>
    </p:spTree>
    <p:extLst>
      <p:ext uri="{BB962C8B-B14F-4D97-AF65-F5344CB8AC3E}">
        <p14:creationId xmlns:p14="http://schemas.microsoft.com/office/powerpoint/2010/main" val="37409149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252336674"/>
              </p:ext>
            </p:extLst>
          </p:nvPr>
        </p:nvGraphicFramePr>
        <p:xfrm>
          <a:off x="611560" y="1556792"/>
          <a:ext cx="7128792" cy="3312365"/>
        </p:xfrm>
        <a:graphic>
          <a:graphicData uri="http://schemas.openxmlformats.org/drawingml/2006/table">
            <a:tbl>
              <a:tblPr firstRow="1" bandRow="1">
                <a:tableStyleId>{5C22544A-7EE6-4342-B048-85BDC9FD1C3A}</a:tableStyleId>
              </a:tblPr>
              <a:tblGrid>
                <a:gridCol w="1796034"/>
                <a:gridCol w="5332758"/>
              </a:tblGrid>
              <a:tr h="473195">
                <a:tc>
                  <a:txBody>
                    <a:bodyPr/>
                    <a:lstStyle/>
                    <a:p>
                      <a:endParaRPr lang="en-CA" dirty="0"/>
                    </a:p>
                  </a:txBody>
                  <a:tcPr/>
                </a:tc>
                <a:tc>
                  <a:txBody>
                    <a:bodyPr/>
                    <a:lstStyle/>
                    <a:p>
                      <a:endParaRPr lang="en-CA" dirty="0"/>
                    </a:p>
                  </a:txBody>
                  <a:tcPr/>
                </a:tc>
              </a:tr>
              <a:tr h="473195">
                <a:tc>
                  <a:txBody>
                    <a:bodyPr/>
                    <a:lstStyle/>
                    <a:p>
                      <a:r>
                        <a:rPr lang="en-CA" dirty="0" smtClean="0"/>
                        <a:t>Monday</a:t>
                      </a:r>
                      <a:endParaRPr lang="en-CA" dirty="0"/>
                    </a:p>
                  </a:txBody>
                  <a:tcPr/>
                </a:tc>
                <a:tc>
                  <a:txBody>
                    <a:bodyPr/>
                    <a:lstStyle/>
                    <a:p>
                      <a:r>
                        <a:rPr lang="en-CA" dirty="0" smtClean="0"/>
                        <a:t>16.1 - 8.0 - 9.3 - 7.0</a:t>
                      </a:r>
                      <a:endParaRPr lang="en-CA" dirty="0"/>
                    </a:p>
                  </a:txBody>
                  <a:tcPr/>
                </a:tc>
              </a:tr>
              <a:tr h="473195">
                <a:tc>
                  <a:txBody>
                    <a:bodyPr/>
                    <a:lstStyle/>
                    <a:p>
                      <a:r>
                        <a:rPr lang="en-CA" dirty="0" smtClean="0"/>
                        <a:t>Tuesday</a:t>
                      </a:r>
                      <a:endParaRPr lang="en-CA" dirty="0"/>
                    </a:p>
                  </a:txBody>
                  <a:tcPr/>
                </a:tc>
                <a:tc>
                  <a:txBody>
                    <a:bodyPr/>
                    <a:lstStyle/>
                    <a:p>
                      <a:r>
                        <a:rPr lang="en-CA" dirty="0" smtClean="0"/>
                        <a:t>18.0 - 7.5 – 10.4 – 6.9</a:t>
                      </a:r>
                      <a:endParaRPr lang="en-CA" dirty="0"/>
                    </a:p>
                  </a:txBody>
                  <a:tcPr/>
                </a:tc>
              </a:tr>
              <a:tr h="473195">
                <a:tc>
                  <a:txBody>
                    <a:bodyPr/>
                    <a:lstStyle/>
                    <a:p>
                      <a:r>
                        <a:rPr lang="en-CA" dirty="0" smtClean="0"/>
                        <a:t>Wednesday</a:t>
                      </a:r>
                      <a:endParaRPr lang="en-CA" dirty="0"/>
                    </a:p>
                  </a:txBody>
                  <a:tcPr/>
                </a:tc>
                <a:tc>
                  <a:txBody>
                    <a:bodyPr/>
                    <a:lstStyle/>
                    <a:p>
                      <a:r>
                        <a:rPr lang="en-CA" dirty="0" smtClean="0"/>
                        <a:t>14.2</a:t>
                      </a:r>
                      <a:r>
                        <a:rPr lang="en-CA" baseline="0" dirty="0" smtClean="0"/>
                        <a:t> – 7.9 – 10.2 – 7.2 </a:t>
                      </a:r>
                      <a:endParaRPr lang="en-CA" dirty="0"/>
                    </a:p>
                  </a:txBody>
                  <a:tcPr/>
                </a:tc>
              </a:tr>
              <a:tr h="473195">
                <a:tc>
                  <a:txBody>
                    <a:bodyPr/>
                    <a:lstStyle/>
                    <a:p>
                      <a:r>
                        <a:rPr lang="en-CA" dirty="0" smtClean="0"/>
                        <a:t>Thursday</a:t>
                      </a:r>
                      <a:endParaRPr lang="en-CA" dirty="0"/>
                    </a:p>
                  </a:txBody>
                  <a:tcPr/>
                </a:tc>
                <a:tc>
                  <a:txBody>
                    <a:bodyPr/>
                    <a:lstStyle/>
                    <a:p>
                      <a:r>
                        <a:rPr lang="en-CA" dirty="0" smtClean="0"/>
                        <a:t>15.1 – 8.1 – 10.1 – 6.5</a:t>
                      </a:r>
                      <a:endParaRPr lang="en-CA" dirty="0"/>
                    </a:p>
                  </a:txBody>
                  <a:tcPr/>
                </a:tc>
              </a:tr>
              <a:tr h="473195">
                <a:tc>
                  <a:txBody>
                    <a:bodyPr/>
                    <a:lstStyle/>
                    <a:p>
                      <a:r>
                        <a:rPr lang="en-CA" dirty="0" smtClean="0"/>
                        <a:t>Friday</a:t>
                      </a:r>
                      <a:endParaRPr lang="en-CA" dirty="0"/>
                    </a:p>
                  </a:txBody>
                  <a:tcPr/>
                </a:tc>
                <a:tc>
                  <a:txBody>
                    <a:bodyPr/>
                    <a:lstStyle/>
                    <a:p>
                      <a:r>
                        <a:rPr lang="en-CA" dirty="0" smtClean="0"/>
                        <a:t>19.3 – 8.2 – 9.8 – 4.9 </a:t>
                      </a:r>
                      <a:endParaRPr lang="en-CA" dirty="0"/>
                    </a:p>
                  </a:txBody>
                  <a:tcPr/>
                </a:tc>
              </a:tr>
              <a:tr h="473195">
                <a:tc>
                  <a:txBody>
                    <a:bodyPr/>
                    <a:lstStyle/>
                    <a:p>
                      <a:r>
                        <a:rPr lang="en-CA" dirty="0" smtClean="0"/>
                        <a:t>Saturday</a:t>
                      </a:r>
                      <a:endParaRPr lang="en-CA" dirty="0"/>
                    </a:p>
                  </a:txBody>
                  <a:tcPr/>
                </a:tc>
                <a:tc>
                  <a:txBody>
                    <a:bodyPr/>
                    <a:lstStyle/>
                    <a:p>
                      <a:r>
                        <a:rPr lang="en-CA" dirty="0" smtClean="0"/>
                        <a:t>14.5</a:t>
                      </a:r>
                      <a:r>
                        <a:rPr lang="en-CA" baseline="0" dirty="0" smtClean="0"/>
                        <a:t> – 10.0 – 9.2 – 5.5 </a:t>
                      </a:r>
                      <a:endParaRPr lang="en-CA" dirty="0"/>
                    </a:p>
                  </a:txBody>
                  <a:tcPr/>
                </a:tc>
              </a:tr>
            </a:tbl>
          </a:graphicData>
        </a:graphic>
      </p:graphicFrame>
      <p:sp>
        <p:nvSpPr>
          <p:cNvPr id="7" name="TextBox 6"/>
          <p:cNvSpPr txBox="1"/>
          <p:nvPr/>
        </p:nvSpPr>
        <p:spPr>
          <a:xfrm>
            <a:off x="0" y="6581001"/>
            <a:ext cx="3635896" cy="276999"/>
          </a:xfrm>
          <a:prstGeom prst="rect">
            <a:avLst/>
          </a:prstGeom>
          <a:noFill/>
        </p:spPr>
        <p:txBody>
          <a:bodyPr wrap="square" rtlCol="0">
            <a:spAutoFit/>
          </a:bodyPr>
          <a:lstStyle/>
          <a:p>
            <a:r>
              <a:rPr lang="en-CA" sz="1200" dirty="0" smtClean="0"/>
              <a:t>Section 4: Case 1, Mrs. Best</a:t>
            </a:r>
            <a:endParaRPr lang="en-CA" sz="1200" dirty="0"/>
          </a:p>
        </p:txBody>
      </p:sp>
    </p:spTree>
    <p:extLst>
      <p:ext uri="{BB962C8B-B14F-4D97-AF65-F5344CB8AC3E}">
        <p14:creationId xmlns:p14="http://schemas.microsoft.com/office/powerpoint/2010/main" val="9733557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4: Case 1, Mrs. Best. </a:t>
            </a:r>
            <a:endParaRPr lang="en-CA" sz="1200" dirty="0"/>
          </a:p>
        </p:txBody>
      </p:sp>
      <p:sp>
        <p:nvSpPr>
          <p:cNvPr id="6" name="TextBox 5"/>
          <p:cNvSpPr txBox="1"/>
          <p:nvPr/>
        </p:nvSpPr>
        <p:spPr>
          <a:xfrm>
            <a:off x="395536" y="478413"/>
            <a:ext cx="6768752" cy="369332"/>
          </a:xfrm>
          <a:prstGeom prst="rect">
            <a:avLst/>
          </a:prstGeom>
          <a:noFill/>
        </p:spPr>
        <p:txBody>
          <a:bodyPr wrap="square" rtlCol="0">
            <a:spAutoFit/>
          </a:bodyPr>
          <a:lstStyle/>
          <a:p>
            <a:r>
              <a:rPr lang="en-CA" dirty="0" smtClean="0"/>
              <a:t>Q: Which intervention is most appropriate at this time? </a:t>
            </a:r>
            <a:endParaRPr lang="en-CA" dirty="0"/>
          </a:p>
        </p:txBody>
      </p:sp>
      <p:sp>
        <p:nvSpPr>
          <p:cNvPr id="7" name="Answer A"/>
          <p:cNvSpPr/>
          <p:nvPr/>
        </p:nvSpPr>
        <p:spPr>
          <a:xfrm>
            <a:off x="467544" y="836712"/>
            <a:ext cx="6696744" cy="369332"/>
          </a:xfrm>
          <a:prstGeom prst="rect">
            <a:avLst/>
          </a:prstGeom>
        </p:spPr>
        <p:txBody>
          <a:bodyPr wrap="square">
            <a:spAutoFit/>
          </a:bodyPr>
          <a:lstStyle/>
          <a:p>
            <a:r>
              <a:rPr lang="en-CA" dirty="0" smtClean="0"/>
              <a:t>A) Increase her bedtime Lantus to 17 units SC </a:t>
            </a:r>
            <a:r>
              <a:rPr lang="en-CA" dirty="0" err="1" smtClean="0"/>
              <a:t>qhs</a:t>
            </a:r>
            <a:r>
              <a:rPr lang="en-CA" dirty="0" smtClean="0"/>
              <a:t>.</a:t>
            </a:r>
            <a:endParaRPr lang="en-CA" dirty="0"/>
          </a:p>
        </p:txBody>
      </p:sp>
      <p:sp>
        <p:nvSpPr>
          <p:cNvPr id="8" name="Answer B"/>
          <p:cNvSpPr/>
          <p:nvPr/>
        </p:nvSpPr>
        <p:spPr>
          <a:xfrm>
            <a:off x="467544" y="1196752"/>
            <a:ext cx="6382606" cy="369332"/>
          </a:xfrm>
          <a:prstGeom prst="rect">
            <a:avLst/>
          </a:prstGeom>
        </p:spPr>
        <p:txBody>
          <a:bodyPr wrap="square">
            <a:spAutoFit/>
          </a:bodyPr>
          <a:lstStyle/>
          <a:p>
            <a:pPr algn="just"/>
            <a:r>
              <a:rPr lang="en-CA" dirty="0" smtClean="0"/>
              <a:t>B) Ask her to increase her suppertime Humalog to 7 units.  </a:t>
            </a:r>
            <a:endParaRPr lang="en-CA" dirty="0"/>
          </a:p>
        </p:txBody>
      </p:sp>
      <p:sp>
        <p:nvSpPr>
          <p:cNvPr id="11" name="Answer C"/>
          <p:cNvSpPr/>
          <p:nvPr/>
        </p:nvSpPr>
        <p:spPr>
          <a:xfrm>
            <a:off x="467544" y="1520260"/>
            <a:ext cx="6120680" cy="369332"/>
          </a:xfrm>
          <a:prstGeom prst="rect">
            <a:avLst/>
          </a:prstGeom>
        </p:spPr>
        <p:txBody>
          <a:bodyPr wrap="square">
            <a:spAutoFit/>
          </a:bodyPr>
          <a:lstStyle/>
          <a:p>
            <a:pPr algn="just"/>
            <a:r>
              <a:rPr lang="en-CA" dirty="0" smtClean="0"/>
              <a:t>C) Ask her to eat a less carbohydrate-laden dinner.</a:t>
            </a:r>
            <a:endParaRPr lang="en-CA" dirty="0"/>
          </a:p>
        </p:txBody>
      </p:sp>
      <p:sp>
        <p:nvSpPr>
          <p:cNvPr id="12" name="Answer D"/>
          <p:cNvSpPr/>
          <p:nvPr/>
        </p:nvSpPr>
        <p:spPr>
          <a:xfrm>
            <a:off x="467545" y="1844824"/>
            <a:ext cx="7704856" cy="923330"/>
          </a:xfrm>
          <a:prstGeom prst="rect">
            <a:avLst/>
          </a:prstGeom>
        </p:spPr>
        <p:txBody>
          <a:bodyPr wrap="square">
            <a:spAutoFit/>
          </a:bodyPr>
          <a:lstStyle/>
          <a:p>
            <a:r>
              <a:rPr lang="en-CA" dirty="0" smtClean="0"/>
              <a:t>D) </a:t>
            </a:r>
            <a:r>
              <a:rPr lang="en-CA" dirty="0"/>
              <a:t>Ask her to check her sugar at 2 am and consider reducing her Lantus to 14-15 units SC </a:t>
            </a:r>
            <a:r>
              <a:rPr lang="en-CA" dirty="0" err="1"/>
              <a:t>qhs</a:t>
            </a:r>
            <a:r>
              <a:rPr lang="en-CA" dirty="0"/>
              <a:t>.</a:t>
            </a:r>
          </a:p>
          <a:p>
            <a:endParaRPr lang="en-CA" dirty="0"/>
          </a:p>
        </p:txBody>
      </p:sp>
    </p:spTree>
    <p:extLst>
      <p:ext uri="{BB962C8B-B14F-4D97-AF65-F5344CB8AC3E}">
        <p14:creationId xmlns:p14="http://schemas.microsoft.com/office/powerpoint/2010/main" val="29089436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4: Case 1, Mrs. Best. </a:t>
            </a:r>
            <a:endParaRPr lang="en-CA" sz="1200" dirty="0"/>
          </a:p>
        </p:txBody>
      </p:sp>
      <p:sp>
        <p:nvSpPr>
          <p:cNvPr id="6" name="TextBox 5"/>
          <p:cNvSpPr txBox="1"/>
          <p:nvPr/>
        </p:nvSpPr>
        <p:spPr>
          <a:xfrm>
            <a:off x="395536" y="478413"/>
            <a:ext cx="6768752" cy="369332"/>
          </a:xfrm>
          <a:prstGeom prst="rect">
            <a:avLst/>
          </a:prstGeom>
          <a:noFill/>
        </p:spPr>
        <p:txBody>
          <a:bodyPr wrap="square" rtlCol="0">
            <a:spAutoFit/>
          </a:bodyPr>
          <a:lstStyle/>
          <a:p>
            <a:r>
              <a:rPr lang="en-CA" dirty="0" smtClean="0"/>
              <a:t>Q: Which intervention is most appropriate at this time? </a:t>
            </a:r>
            <a:endParaRPr lang="en-CA" dirty="0"/>
          </a:p>
        </p:txBody>
      </p:sp>
      <p:sp>
        <p:nvSpPr>
          <p:cNvPr id="7" name="Answer A"/>
          <p:cNvSpPr/>
          <p:nvPr/>
        </p:nvSpPr>
        <p:spPr>
          <a:xfrm>
            <a:off x="467544" y="836712"/>
            <a:ext cx="6696744" cy="369332"/>
          </a:xfrm>
          <a:prstGeom prst="rect">
            <a:avLst/>
          </a:prstGeom>
        </p:spPr>
        <p:txBody>
          <a:bodyPr wrap="square">
            <a:spAutoFit/>
          </a:bodyPr>
          <a:lstStyle/>
          <a:p>
            <a:r>
              <a:rPr lang="en-CA" dirty="0" smtClean="0"/>
              <a:t>A) Increase her bedtime Lantus to 17 units SC </a:t>
            </a:r>
            <a:r>
              <a:rPr lang="en-CA" dirty="0" err="1" smtClean="0"/>
              <a:t>qhs</a:t>
            </a:r>
            <a:r>
              <a:rPr lang="en-CA" dirty="0" smtClean="0"/>
              <a:t>.</a:t>
            </a:r>
            <a:endParaRPr lang="en-CA" dirty="0"/>
          </a:p>
        </p:txBody>
      </p:sp>
      <p:sp>
        <p:nvSpPr>
          <p:cNvPr id="8" name="Answer B"/>
          <p:cNvSpPr/>
          <p:nvPr/>
        </p:nvSpPr>
        <p:spPr>
          <a:xfrm>
            <a:off x="467544" y="1196752"/>
            <a:ext cx="6382606" cy="369332"/>
          </a:xfrm>
          <a:prstGeom prst="rect">
            <a:avLst/>
          </a:prstGeom>
        </p:spPr>
        <p:txBody>
          <a:bodyPr wrap="square">
            <a:spAutoFit/>
          </a:bodyPr>
          <a:lstStyle/>
          <a:p>
            <a:pPr algn="just"/>
            <a:r>
              <a:rPr lang="en-CA" dirty="0" smtClean="0"/>
              <a:t>B) Ask her to increase her suppertime Humalog to 7 units.  </a:t>
            </a:r>
            <a:endParaRPr lang="en-CA" dirty="0"/>
          </a:p>
        </p:txBody>
      </p:sp>
      <p:sp>
        <p:nvSpPr>
          <p:cNvPr id="11" name="Answer C"/>
          <p:cNvSpPr/>
          <p:nvPr/>
        </p:nvSpPr>
        <p:spPr>
          <a:xfrm>
            <a:off x="467544" y="1520260"/>
            <a:ext cx="6120680" cy="369332"/>
          </a:xfrm>
          <a:prstGeom prst="rect">
            <a:avLst/>
          </a:prstGeom>
        </p:spPr>
        <p:txBody>
          <a:bodyPr wrap="square">
            <a:spAutoFit/>
          </a:bodyPr>
          <a:lstStyle/>
          <a:p>
            <a:pPr algn="just"/>
            <a:r>
              <a:rPr lang="en-CA" dirty="0" smtClean="0"/>
              <a:t>C) Ask her to eat a less carbohydrate-laden dinner.</a:t>
            </a:r>
            <a:endParaRPr lang="en-CA" dirty="0"/>
          </a:p>
        </p:txBody>
      </p:sp>
      <p:sp>
        <p:nvSpPr>
          <p:cNvPr id="12" name="Answer D"/>
          <p:cNvSpPr/>
          <p:nvPr/>
        </p:nvSpPr>
        <p:spPr>
          <a:xfrm>
            <a:off x="467545" y="1844824"/>
            <a:ext cx="7704856" cy="923330"/>
          </a:xfrm>
          <a:prstGeom prst="rect">
            <a:avLst/>
          </a:prstGeom>
        </p:spPr>
        <p:txBody>
          <a:bodyPr wrap="square">
            <a:spAutoFit/>
          </a:bodyPr>
          <a:lstStyle/>
          <a:p>
            <a:r>
              <a:rPr lang="en-CA" dirty="0" smtClean="0"/>
              <a:t>D) </a:t>
            </a:r>
            <a:r>
              <a:rPr lang="en-CA" dirty="0"/>
              <a:t>Ask her to check her sugar at 2 am and consider reducing her Lantus to 14-15 units SC </a:t>
            </a:r>
            <a:r>
              <a:rPr lang="en-CA" dirty="0" err="1"/>
              <a:t>qhs</a:t>
            </a:r>
            <a:r>
              <a:rPr lang="en-CA" dirty="0"/>
              <a:t>.</a:t>
            </a:r>
          </a:p>
          <a:p>
            <a:endParaRPr lang="en-CA" dirty="0"/>
          </a:p>
        </p:txBody>
      </p:sp>
      <p:sp>
        <p:nvSpPr>
          <p:cNvPr id="17" name="A Feedback"/>
          <p:cNvSpPr txBox="1"/>
          <p:nvPr/>
        </p:nvSpPr>
        <p:spPr>
          <a:xfrm>
            <a:off x="657462" y="2636912"/>
            <a:ext cx="6002770" cy="3970318"/>
          </a:xfrm>
          <a:prstGeom prst="rect">
            <a:avLst/>
          </a:prstGeom>
          <a:solidFill>
            <a:srgbClr val="FFFFCC"/>
          </a:solidFill>
          <a:ln>
            <a:solidFill>
              <a:schemeClr val="tx1"/>
            </a:solidFill>
          </a:ln>
        </p:spPr>
        <p:txBody>
          <a:bodyPr wrap="square" rtlCol="0">
            <a:spAutoFit/>
          </a:bodyPr>
          <a:lstStyle/>
          <a:p>
            <a:r>
              <a:rPr lang="en-CA" sz="1200" b="1" dirty="0" smtClean="0">
                <a:solidFill>
                  <a:srgbClr val="FF0000"/>
                </a:solidFill>
              </a:rPr>
              <a:t>Incorrect. </a:t>
            </a:r>
            <a:r>
              <a:rPr lang="en-CA" sz="1200" b="1" dirty="0" smtClean="0"/>
              <a:t>D is the correct answer. </a:t>
            </a:r>
            <a:endParaRPr lang="en-CA" sz="1200" dirty="0" smtClean="0"/>
          </a:p>
          <a:p>
            <a:endParaRPr lang="en-CA" sz="1200" b="1" dirty="0" smtClean="0"/>
          </a:p>
          <a:p>
            <a:r>
              <a:rPr lang="en-CA" sz="1200" dirty="0" smtClean="0"/>
              <a:t>The most striking abnormality is her significant AM hyperglycemia despite relatively normal BGs at other points in the day.</a:t>
            </a:r>
          </a:p>
          <a:p>
            <a:endParaRPr lang="en-CA" sz="1200" dirty="0"/>
          </a:p>
          <a:p>
            <a:r>
              <a:rPr lang="en-CA" sz="1200" dirty="0" smtClean="0"/>
              <a:t>This is an example of the “</a:t>
            </a:r>
            <a:r>
              <a:rPr lang="en-CA" sz="1200" dirty="0" err="1"/>
              <a:t>Somogyi</a:t>
            </a:r>
            <a:r>
              <a:rPr lang="en-CA" sz="1200" dirty="0"/>
              <a:t> </a:t>
            </a:r>
            <a:r>
              <a:rPr lang="en-CA" sz="1200" dirty="0" smtClean="0"/>
              <a:t>effect” (rebound hyperglycemia) where blood </a:t>
            </a:r>
            <a:r>
              <a:rPr lang="en-CA" sz="1200" dirty="0"/>
              <a:t>sugar drops overnight (patient may not feel symptoms of hypoglycemia and therefore may not check sugar) </a:t>
            </a:r>
            <a:r>
              <a:rPr lang="en-CA" sz="1200" dirty="0" smtClean="0"/>
              <a:t>and triggers a compensatory</a:t>
            </a:r>
            <a:r>
              <a:rPr lang="en-CA" sz="1200" dirty="0"/>
              <a:t>, abrupt rise in </a:t>
            </a:r>
            <a:r>
              <a:rPr lang="en-CA" sz="1200" dirty="0" smtClean="0"/>
              <a:t>sugar in the morning. </a:t>
            </a:r>
          </a:p>
          <a:p>
            <a:endParaRPr lang="en-CA" sz="1200" dirty="0"/>
          </a:p>
          <a:p>
            <a:pPr>
              <a:buFont typeface="Arial" charset="0"/>
              <a:buChar char="•"/>
            </a:pPr>
            <a:r>
              <a:rPr lang="en-CA" sz="1200" dirty="0"/>
              <a:t>To confirm: ask patient to check sugar overnight (e.g. 2-3 am).</a:t>
            </a:r>
          </a:p>
          <a:p>
            <a:pPr>
              <a:buFont typeface="Arial" charset="0"/>
              <a:buChar char="•"/>
            </a:pPr>
            <a:r>
              <a:rPr lang="en-CA" sz="1200" dirty="0"/>
              <a:t>If confirmed or high suspicion, need to lower long-acting </a:t>
            </a:r>
            <a:r>
              <a:rPr lang="en-CA" sz="1200" dirty="0" err="1"/>
              <a:t>qhs</a:t>
            </a:r>
            <a:r>
              <a:rPr lang="en-CA" sz="1200" dirty="0"/>
              <a:t> insulin (as this will be the insulin that is active overnight</a:t>
            </a:r>
            <a:r>
              <a:rPr lang="en-CA" sz="1200" dirty="0" smtClean="0"/>
              <a:t>).</a:t>
            </a:r>
          </a:p>
          <a:p>
            <a:pPr>
              <a:buFont typeface="Arial" charset="0"/>
              <a:buChar char="•"/>
            </a:pPr>
            <a:endParaRPr lang="en-CA" sz="1200" dirty="0"/>
          </a:p>
          <a:p>
            <a:r>
              <a:rPr lang="en-CA" sz="1200" dirty="0" smtClean="0"/>
              <a:t>It may be tempting to start by increasing the bedtime Lantus to lower the morning BG (option A). This could actually make her overnight hypoglycemia worse. If she does not have any evidence of overnight </a:t>
            </a:r>
            <a:r>
              <a:rPr lang="en-CA" sz="1200" b="1" dirty="0" smtClean="0"/>
              <a:t>hypo</a:t>
            </a:r>
            <a:r>
              <a:rPr lang="en-CA" sz="1200" dirty="0" smtClean="0"/>
              <a:t>glycemia, however, this would be an appropriate step.</a:t>
            </a:r>
          </a:p>
          <a:p>
            <a:endParaRPr lang="en-CA" sz="1200" dirty="0"/>
          </a:p>
          <a:p>
            <a:r>
              <a:rPr lang="en-CA" sz="1200" dirty="0" smtClean="0"/>
              <a:t>Options B and C would not significantly decrease the morning BG.</a:t>
            </a:r>
            <a:endParaRPr lang="en-CA" sz="1200" dirty="0"/>
          </a:p>
          <a:p>
            <a:r>
              <a:rPr lang="en-CA" sz="1200" dirty="0" smtClean="0"/>
              <a:t> </a:t>
            </a:r>
          </a:p>
        </p:txBody>
      </p:sp>
      <p:sp>
        <p:nvSpPr>
          <p:cNvPr id="24" name="B Feedback"/>
          <p:cNvSpPr txBox="1"/>
          <p:nvPr/>
        </p:nvSpPr>
        <p:spPr>
          <a:xfrm>
            <a:off x="729470" y="2636912"/>
            <a:ext cx="6002770" cy="3970318"/>
          </a:xfrm>
          <a:prstGeom prst="rect">
            <a:avLst/>
          </a:prstGeom>
          <a:solidFill>
            <a:srgbClr val="FFFFCC"/>
          </a:solidFill>
          <a:ln>
            <a:solidFill>
              <a:schemeClr val="tx1"/>
            </a:solidFill>
          </a:ln>
        </p:spPr>
        <p:txBody>
          <a:bodyPr wrap="square" rtlCol="0">
            <a:spAutoFit/>
          </a:bodyPr>
          <a:lstStyle/>
          <a:p>
            <a:r>
              <a:rPr lang="en-CA" sz="1200" b="1" dirty="0" smtClean="0">
                <a:solidFill>
                  <a:srgbClr val="FF0000"/>
                </a:solidFill>
              </a:rPr>
              <a:t>Incorrect. </a:t>
            </a:r>
            <a:r>
              <a:rPr lang="en-CA" sz="1200" b="1" dirty="0" smtClean="0"/>
              <a:t>D is the correct answer. </a:t>
            </a:r>
            <a:endParaRPr lang="en-CA" sz="1200" dirty="0" smtClean="0"/>
          </a:p>
          <a:p>
            <a:endParaRPr lang="en-CA" sz="1200" b="1" dirty="0" smtClean="0"/>
          </a:p>
          <a:p>
            <a:r>
              <a:rPr lang="en-CA" sz="1200" dirty="0" smtClean="0"/>
              <a:t>The most striking abnormality is her significant AM hyperglycemia despite relatively normal BGs at other points in the day.</a:t>
            </a:r>
          </a:p>
          <a:p>
            <a:endParaRPr lang="en-CA" sz="1200" dirty="0"/>
          </a:p>
          <a:p>
            <a:r>
              <a:rPr lang="en-CA" sz="1200" dirty="0" smtClean="0"/>
              <a:t>This is an example of the “</a:t>
            </a:r>
            <a:r>
              <a:rPr lang="en-CA" sz="1200" dirty="0" err="1"/>
              <a:t>Somogyi</a:t>
            </a:r>
            <a:r>
              <a:rPr lang="en-CA" sz="1200" dirty="0"/>
              <a:t> </a:t>
            </a:r>
            <a:r>
              <a:rPr lang="en-CA" sz="1200" dirty="0" smtClean="0"/>
              <a:t>effect” (rebound hyperglycemia) where blood </a:t>
            </a:r>
            <a:r>
              <a:rPr lang="en-CA" sz="1200" dirty="0"/>
              <a:t>sugar drops overnight (patient may not feel symptoms of hypoglycemia and therefore may not check sugar) </a:t>
            </a:r>
            <a:r>
              <a:rPr lang="en-CA" sz="1200" dirty="0" smtClean="0"/>
              <a:t>and triggers a compensatory</a:t>
            </a:r>
            <a:r>
              <a:rPr lang="en-CA" sz="1200" dirty="0"/>
              <a:t>, abrupt rise in </a:t>
            </a:r>
            <a:r>
              <a:rPr lang="en-CA" sz="1200" dirty="0" smtClean="0"/>
              <a:t>sugar in the morning. </a:t>
            </a:r>
          </a:p>
          <a:p>
            <a:endParaRPr lang="en-CA" sz="1200" dirty="0"/>
          </a:p>
          <a:p>
            <a:pPr>
              <a:buFont typeface="Arial" charset="0"/>
              <a:buChar char="•"/>
            </a:pPr>
            <a:r>
              <a:rPr lang="en-CA" sz="1200" dirty="0"/>
              <a:t>To confirm: ask patient to check sugar overnight (e.g. 2-3 am).</a:t>
            </a:r>
          </a:p>
          <a:p>
            <a:pPr>
              <a:buFont typeface="Arial" charset="0"/>
              <a:buChar char="•"/>
            </a:pPr>
            <a:r>
              <a:rPr lang="en-CA" sz="1200" dirty="0"/>
              <a:t>If confirmed or high suspicion, need to lower long-acting </a:t>
            </a:r>
            <a:r>
              <a:rPr lang="en-CA" sz="1200" dirty="0" err="1"/>
              <a:t>qhs</a:t>
            </a:r>
            <a:r>
              <a:rPr lang="en-CA" sz="1200" dirty="0"/>
              <a:t> insulin (as this will be the insulin that is active overnight</a:t>
            </a:r>
            <a:r>
              <a:rPr lang="en-CA" sz="1200" dirty="0" smtClean="0"/>
              <a:t>).</a:t>
            </a:r>
          </a:p>
          <a:p>
            <a:pPr>
              <a:buFont typeface="Arial" charset="0"/>
              <a:buChar char="•"/>
            </a:pPr>
            <a:endParaRPr lang="en-CA" sz="1200" dirty="0"/>
          </a:p>
          <a:p>
            <a:r>
              <a:rPr lang="en-CA" sz="1200" dirty="0" smtClean="0"/>
              <a:t>It may be tempting to start by increasing the bedtime Lantus to lower the morning BG (option A). This could actually make her overnight hypoglycemia worse. If she does not have any evidence of overnight </a:t>
            </a:r>
            <a:r>
              <a:rPr lang="en-CA" sz="1200" b="1" dirty="0" smtClean="0"/>
              <a:t>hypo</a:t>
            </a:r>
            <a:r>
              <a:rPr lang="en-CA" sz="1200" dirty="0" smtClean="0"/>
              <a:t>glycemia, however, this would be an appropriate step.</a:t>
            </a:r>
          </a:p>
          <a:p>
            <a:endParaRPr lang="en-CA" sz="1200" dirty="0"/>
          </a:p>
          <a:p>
            <a:r>
              <a:rPr lang="en-CA" sz="1200" dirty="0" smtClean="0"/>
              <a:t>Options B and C would not significantly decrease the morning BG.</a:t>
            </a:r>
            <a:endParaRPr lang="en-CA" sz="1200" dirty="0"/>
          </a:p>
          <a:p>
            <a:r>
              <a:rPr lang="en-CA" sz="1200" dirty="0" smtClean="0"/>
              <a:t> </a:t>
            </a:r>
          </a:p>
        </p:txBody>
      </p:sp>
      <p:sp>
        <p:nvSpPr>
          <p:cNvPr id="25" name="C Feedback"/>
          <p:cNvSpPr txBox="1"/>
          <p:nvPr/>
        </p:nvSpPr>
        <p:spPr>
          <a:xfrm>
            <a:off x="801478" y="2636912"/>
            <a:ext cx="6002770" cy="3970318"/>
          </a:xfrm>
          <a:prstGeom prst="rect">
            <a:avLst/>
          </a:prstGeom>
          <a:solidFill>
            <a:srgbClr val="FFFFCC"/>
          </a:solidFill>
          <a:ln>
            <a:solidFill>
              <a:schemeClr val="tx1"/>
            </a:solidFill>
          </a:ln>
        </p:spPr>
        <p:txBody>
          <a:bodyPr wrap="square" rtlCol="0">
            <a:spAutoFit/>
          </a:bodyPr>
          <a:lstStyle/>
          <a:p>
            <a:r>
              <a:rPr lang="en-CA" sz="1200" b="1" dirty="0" smtClean="0">
                <a:solidFill>
                  <a:srgbClr val="FF0000"/>
                </a:solidFill>
              </a:rPr>
              <a:t>Incorrect. </a:t>
            </a:r>
            <a:r>
              <a:rPr lang="en-CA" sz="1200" b="1" dirty="0" smtClean="0"/>
              <a:t>D is the correct answer. </a:t>
            </a:r>
            <a:endParaRPr lang="en-CA" sz="1200" dirty="0" smtClean="0"/>
          </a:p>
          <a:p>
            <a:endParaRPr lang="en-CA" sz="1200" b="1" dirty="0" smtClean="0"/>
          </a:p>
          <a:p>
            <a:r>
              <a:rPr lang="en-CA" sz="1200" dirty="0" smtClean="0"/>
              <a:t>The most striking abnormality is her significant AM hyperglycemia despite relatively normal BGs at other points in the day.</a:t>
            </a:r>
          </a:p>
          <a:p>
            <a:endParaRPr lang="en-CA" sz="1200" dirty="0"/>
          </a:p>
          <a:p>
            <a:r>
              <a:rPr lang="en-CA" sz="1200" dirty="0" smtClean="0"/>
              <a:t>This is an example of the “</a:t>
            </a:r>
            <a:r>
              <a:rPr lang="en-CA" sz="1200" dirty="0" err="1"/>
              <a:t>Somogyi</a:t>
            </a:r>
            <a:r>
              <a:rPr lang="en-CA" sz="1200" dirty="0"/>
              <a:t> </a:t>
            </a:r>
            <a:r>
              <a:rPr lang="en-CA" sz="1200" dirty="0" smtClean="0"/>
              <a:t>effect” (rebound hyperglycemia) where blood </a:t>
            </a:r>
            <a:r>
              <a:rPr lang="en-CA" sz="1200" dirty="0"/>
              <a:t>sugar drops overnight (patient may not feel symptoms of hypoglycemia and therefore may not check sugar) </a:t>
            </a:r>
            <a:r>
              <a:rPr lang="en-CA" sz="1200" dirty="0" smtClean="0"/>
              <a:t>and triggers a compensatory</a:t>
            </a:r>
            <a:r>
              <a:rPr lang="en-CA" sz="1200" dirty="0"/>
              <a:t>, abrupt rise in </a:t>
            </a:r>
            <a:r>
              <a:rPr lang="en-CA" sz="1200" dirty="0" smtClean="0"/>
              <a:t>sugar in the morning. </a:t>
            </a:r>
          </a:p>
          <a:p>
            <a:endParaRPr lang="en-CA" sz="1200" dirty="0"/>
          </a:p>
          <a:p>
            <a:pPr>
              <a:buFont typeface="Arial" charset="0"/>
              <a:buChar char="•"/>
            </a:pPr>
            <a:r>
              <a:rPr lang="en-CA" sz="1200" dirty="0"/>
              <a:t>To confirm: ask patient to check sugar overnight (e.g. 2-3 am).</a:t>
            </a:r>
          </a:p>
          <a:p>
            <a:pPr>
              <a:buFont typeface="Arial" charset="0"/>
              <a:buChar char="•"/>
            </a:pPr>
            <a:r>
              <a:rPr lang="en-CA" sz="1200" dirty="0"/>
              <a:t>If confirmed or high suspicion, need to lower long-acting </a:t>
            </a:r>
            <a:r>
              <a:rPr lang="en-CA" sz="1200" dirty="0" err="1"/>
              <a:t>qhs</a:t>
            </a:r>
            <a:r>
              <a:rPr lang="en-CA" sz="1200" dirty="0"/>
              <a:t> insulin (as this will be the insulin that is active overnight</a:t>
            </a:r>
            <a:r>
              <a:rPr lang="en-CA" sz="1200" dirty="0" smtClean="0"/>
              <a:t>).</a:t>
            </a:r>
          </a:p>
          <a:p>
            <a:pPr>
              <a:buFont typeface="Arial" charset="0"/>
              <a:buChar char="•"/>
            </a:pPr>
            <a:endParaRPr lang="en-CA" sz="1200" dirty="0"/>
          </a:p>
          <a:p>
            <a:r>
              <a:rPr lang="en-CA" sz="1200" dirty="0" smtClean="0"/>
              <a:t>It may be tempting to start by increasing the bedtime Lantus to lower the morning BG (option A). This could actually make her overnight hypoglycemia worse. If she does not have any evidence of overnight </a:t>
            </a:r>
            <a:r>
              <a:rPr lang="en-CA" sz="1200" b="1" dirty="0" smtClean="0"/>
              <a:t>hypo</a:t>
            </a:r>
            <a:r>
              <a:rPr lang="en-CA" sz="1200" dirty="0" smtClean="0"/>
              <a:t>glycemia, however, this would be an appropriate step.</a:t>
            </a:r>
          </a:p>
          <a:p>
            <a:endParaRPr lang="en-CA" sz="1200" dirty="0"/>
          </a:p>
          <a:p>
            <a:r>
              <a:rPr lang="en-CA" sz="1200" dirty="0" smtClean="0"/>
              <a:t>Options B and C would not significantly decrease the morning BG.</a:t>
            </a:r>
            <a:endParaRPr lang="en-CA" sz="1200" dirty="0"/>
          </a:p>
          <a:p>
            <a:r>
              <a:rPr lang="en-CA" sz="1200" dirty="0" smtClean="0"/>
              <a:t> </a:t>
            </a:r>
          </a:p>
        </p:txBody>
      </p:sp>
      <p:sp>
        <p:nvSpPr>
          <p:cNvPr id="26" name="D Feedback"/>
          <p:cNvSpPr txBox="1"/>
          <p:nvPr/>
        </p:nvSpPr>
        <p:spPr>
          <a:xfrm>
            <a:off x="873486" y="2636912"/>
            <a:ext cx="6002770" cy="3970318"/>
          </a:xfrm>
          <a:prstGeom prst="rect">
            <a:avLst/>
          </a:prstGeom>
          <a:solidFill>
            <a:srgbClr val="FFFFCC"/>
          </a:solidFill>
          <a:ln>
            <a:solidFill>
              <a:schemeClr val="tx1"/>
            </a:solidFill>
          </a:ln>
        </p:spPr>
        <p:txBody>
          <a:bodyPr wrap="square" rtlCol="0">
            <a:spAutoFit/>
          </a:bodyPr>
          <a:lstStyle/>
          <a:p>
            <a:r>
              <a:rPr lang="en-CA" sz="1200" b="1" dirty="0" smtClean="0"/>
              <a:t>D is the correct answer. </a:t>
            </a:r>
            <a:endParaRPr lang="en-CA" sz="1200" dirty="0" smtClean="0"/>
          </a:p>
          <a:p>
            <a:endParaRPr lang="en-CA" sz="1200" b="1" dirty="0" smtClean="0"/>
          </a:p>
          <a:p>
            <a:r>
              <a:rPr lang="en-CA" sz="1200" dirty="0" smtClean="0"/>
              <a:t>The most striking abnormality is her significant AM hyperglycemia despite relatively normal BGs at other points in the day.</a:t>
            </a:r>
          </a:p>
          <a:p>
            <a:endParaRPr lang="en-CA" sz="1200" dirty="0"/>
          </a:p>
          <a:p>
            <a:r>
              <a:rPr lang="en-CA" sz="1200" dirty="0" smtClean="0"/>
              <a:t>This is an example of the “</a:t>
            </a:r>
            <a:r>
              <a:rPr lang="en-CA" sz="1200" dirty="0" err="1"/>
              <a:t>Somogyi</a:t>
            </a:r>
            <a:r>
              <a:rPr lang="en-CA" sz="1200" dirty="0"/>
              <a:t> </a:t>
            </a:r>
            <a:r>
              <a:rPr lang="en-CA" sz="1200" dirty="0" smtClean="0"/>
              <a:t>effect” (rebound hyperglycemia) where blood </a:t>
            </a:r>
            <a:r>
              <a:rPr lang="en-CA" sz="1200" dirty="0"/>
              <a:t>sugar drops overnight (patient may not feel symptoms of hypoglycemia and therefore may not check sugar) </a:t>
            </a:r>
            <a:r>
              <a:rPr lang="en-CA" sz="1200" dirty="0" smtClean="0"/>
              <a:t>and triggers a compensatory</a:t>
            </a:r>
            <a:r>
              <a:rPr lang="en-CA" sz="1200" dirty="0"/>
              <a:t>, abrupt rise in </a:t>
            </a:r>
            <a:r>
              <a:rPr lang="en-CA" sz="1200" dirty="0" smtClean="0"/>
              <a:t>sugar in the morning. </a:t>
            </a:r>
          </a:p>
          <a:p>
            <a:endParaRPr lang="en-CA" sz="1200" dirty="0"/>
          </a:p>
          <a:p>
            <a:pPr>
              <a:buFont typeface="Arial" charset="0"/>
              <a:buChar char="•"/>
            </a:pPr>
            <a:r>
              <a:rPr lang="en-CA" sz="1200" dirty="0"/>
              <a:t>To confirm: ask patient to check sugar overnight (e.g. 2-3 am).</a:t>
            </a:r>
          </a:p>
          <a:p>
            <a:pPr>
              <a:buFont typeface="Arial" charset="0"/>
              <a:buChar char="•"/>
            </a:pPr>
            <a:r>
              <a:rPr lang="en-CA" sz="1200" dirty="0"/>
              <a:t>If confirmed or high suspicion, need to lower long-acting </a:t>
            </a:r>
            <a:r>
              <a:rPr lang="en-CA" sz="1200" dirty="0" err="1"/>
              <a:t>qhs</a:t>
            </a:r>
            <a:r>
              <a:rPr lang="en-CA" sz="1200" dirty="0"/>
              <a:t> insulin (as this will be the insulin that is active overnight</a:t>
            </a:r>
            <a:r>
              <a:rPr lang="en-CA" sz="1200" dirty="0" smtClean="0"/>
              <a:t>).</a:t>
            </a:r>
          </a:p>
          <a:p>
            <a:pPr>
              <a:buFont typeface="Arial" charset="0"/>
              <a:buChar char="•"/>
            </a:pPr>
            <a:endParaRPr lang="en-CA" sz="1200" dirty="0"/>
          </a:p>
          <a:p>
            <a:r>
              <a:rPr lang="en-CA" sz="1200" dirty="0" smtClean="0"/>
              <a:t>It may be tempting to start by increasing the bedtime Lantus to lower the morning BG (option A). This could actually make her overnight hypoglycemia worse. If she does not have any evidence of overnight </a:t>
            </a:r>
            <a:r>
              <a:rPr lang="en-CA" sz="1200" b="1" dirty="0" smtClean="0"/>
              <a:t>hypo</a:t>
            </a:r>
            <a:r>
              <a:rPr lang="en-CA" sz="1200" dirty="0" smtClean="0"/>
              <a:t>glycemia, however, this would be an appropriate step.</a:t>
            </a:r>
          </a:p>
          <a:p>
            <a:endParaRPr lang="en-CA" sz="1200" dirty="0"/>
          </a:p>
          <a:p>
            <a:r>
              <a:rPr lang="en-CA" sz="1200" dirty="0" smtClean="0"/>
              <a:t>Options B and C would not significantly decrease the morning BG.</a:t>
            </a:r>
            <a:endParaRPr lang="en-CA" sz="1200" dirty="0"/>
          </a:p>
          <a:p>
            <a:r>
              <a:rPr lang="en-CA" sz="1200" dirty="0" smtClean="0"/>
              <a:t> </a:t>
            </a:r>
          </a:p>
        </p:txBody>
      </p:sp>
    </p:spTree>
    <p:extLst>
      <p:ext uri="{BB962C8B-B14F-4D97-AF65-F5344CB8AC3E}">
        <p14:creationId xmlns:p14="http://schemas.microsoft.com/office/powerpoint/2010/main" val="9654833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12" restart="whenNotActive" fill="hold" evtFilter="cancelBubble" nodeType="interactiveSeq">
                <p:stCondLst>
                  <p:cond evt="onClick" delay="0">
                    <p:tgtEl>
                      <p:spTgt spid="11"/>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17" restart="whenNotActive" fill="hold" evtFilter="cancelBubble" nodeType="interactiveSeq">
                <p:stCondLst>
                  <p:cond evt="onClick" delay="0">
                    <p:tgtEl>
                      <p:spTgt spid="12"/>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childTnLst>
        </p:cTn>
      </p:par>
    </p:tnLst>
    <p:bldLst>
      <p:bldP spid="17" grpId="0" animBg="1"/>
      <p:bldP spid="24" grpId="0" animBg="1"/>
      <p:bldP spid="25" grpId="0" animBg="1"/>
      <p:bldP spid="2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CASE # 2</a:t>
            </a:r>
            <a:endParaRPr lang="en-CA" dirty="0"/>
          </a:p>
        </p:txBody>
      </p:sp>
      <p:sp>
        <p:nvSpPr>
          <p:cNvPr id="3" name="Content Placeholder 2"/>
          <p:cNvSpPr>
            <a:spLocks noGrp="1"/>
          </p:cNvSpPr>
          <p:nvPr>
            <p:ph idx="1"/>
          </p:nvPr>
        </p:nvSpPr>
        <p:spPr/>
        <p:txBody>
          <a:bodyPr>
            <a:normAutofit fontScale="92500" lnSpcReduction="10000"/>
          </a:bodyPr>
          <a:lstStyle/>
          <a:p>
            <a:pPr marL="0" indent="0">
              <a:buNone/>
            </a:pPr>
            <a:r>
              <a:rPr lang="en-CA" dirty="0" smtClean="0"/>
              <a:t>Mr. </a:t>
            </a:r>
            <a:r>
              <a:rPr lang="en-CA" dirty="0" err="1" smtClean="0"/>
              <a:t>Pran</a:t>
            </a:r>
            <a:r>
              <a:rPr lang="en-CA" dirty="0" smtClean="0"/>
              <a:t> </a:t>
            </a:r>
            <a:r>
              <a:rPr lang="en-CA" dirty="0" err="1" smtClean="0"/>
              <a:t>Dyal</a:t>
            </a:r>
            <a:r>
              <a:rPr lang="en-CA" dirty="0" smtClean="0"/>
              <a:t> is a 74 year old man on </a:t>
            </a:r>
            <a:r>
              <a:rPr lang="en-CA" dirty="0" err="1" smtClean="0"/>
              <a:t>Novomix</a:t>
            </a:r>
            <a:r>
              <a:rPr lang="en-CA" dirty="0" smtClean="0"/>
              <a:t> 30/70 15 units SC BID. He has been stable on this regimen for several years. </a:t>
            </a:r>
          </a:p>
          <a:p>
            <a:pPr marL="0" indent="0">
              <a:buNone/>
            </a:pPr>
            <a:endParaRPr lang="en-CA" dirty="0"/>
          </a:p>
          <a:p>
            <a:pPr marL="0" indent="0">
              <a:buNone/>
            </a:pPr>
            <a:r>
              <a:rPr lang="en-CA" dirty="0" smtClean="0"/>
              <a:t>Apart from struggling to cut back on “sweets” he has no other complaints. </a:t>
            </a:r>
          </a:p>
          <a:p>
            <a:pPr marL="0" indent="0">
              <a:buNone/>
            </a:pPr>
            <a:endParaRPr lang="en-CA" dirty="0" smtClean="0"/>
          </a:p>
          <a:p>
            <a:pPr marL="0" indent="0">
              <a:buNone/>
            </a:pPr>
            <a:r>
              <a:rPr lang="en-CA" dirty="0" smtClean="0"/>
              <a:t>His HbA1C is 8.4%. </a:t>
            </a:r>
          </a:p>
          <a:p>
            <a:pPr marL="0" indent="0">
              <a:buNone/>
            </a:pPr>
            <a:endParaRPr lang="en-CA" dirty="0"/>
          </a:p>
          <a:p>
            <a:pPr marL="0" indent="0">
              <a:buNone/>
            </a:pPr>
            <a:r>
              <a:rPr lang="en-CA" dirty="0" smtClean="0"/>
              <a:t>When prompted, he tells you he occasionally feels “sweaty” and “anxious” in the morning with some low blood-sugar measurements. He takes orange juice to bring his BG up when this happens.</a:t>
            </a:r>
            <a:endParaRPr lang="en-CA" dirty="0"/>
          </a:p>
        </p:txBody>
      </p:sp>
      <p:sp>
        <p:nvSpPr>
          <p:cNvPr id="4" name="TextBox 3"/>
          <p:cNvSpPr txBox="1"/>
          <p:nvPr/>
        </p:nvSpPr>
        <p:spPr>
          <a:xfrm>
            <a:off x="0" y="6581001"/>
            <a:ext cx="3635896" cy="276999"/>
          </a:xfrm>
          <a:prstGeom prst="rect">
            <a:avLst/>
          </a:prstGeom>
          <a:noFill/>
        </p:spPr>
        <p:txBody>
          <a:bodyPr wrap="square" rtlCol="0">
            <a:spAutoFit/>
          </a:bodyPr>
          <a:lstStyle/>
          <a:p>
            <a:r>
              <a:rPr lang="en-CA" sz="1200" dirty="0" smtClean="0"/>
              <a:t>Section 4: Case 2, Mr. </a:t>
            </a:r>
            <a:r>
              <a:rPr lang="en-CA" sz="1200" dirty="0" err="1" smtClean="0"/>
              <a:t>Pran</a:t>
            </a:r>
            <a:r>
              <a:rPr lang="en-CA" sz="1200" dirty="0" smtClean="0"/>
              <a:t> </a:t>
            </a:r>
            <a:r>
              <a:rPr lang="en-CA" sz="1200" dirty="0" err="1" smtClean="0"/>
              <a:t>Dyal</a:t>
            </a:r>
            <a:endParaRPr lang="en-CA" sz="1200" dirty="0"/>
          </a:p>
        </p:txBody>
      </p:sp>
    </p:spTree>
    <p:extLst>
      <p:ext uri="{BB962C8B-B14F-4D97-AF65-F5344CB8AC3E}">
        <p14:creationId xmlns:p14="http://schemas.microsoft.com/office/powerpoint/2010/main" val="1711173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03648" y="404664"/>
            <a:ext cx="6048672" cy="830997"/>
          </a:xfrm>
          <a:prstGeom prst="rect">
            <a:avLst/>
          </a:prstGeom>
          <a:noFill/>
        </p:spPr>
        <p:txBody>
          <a:bodyPr wrap="square" rtlCol="0">
            <a:spAutoFit/>
          </a:bodyPr>
          <a:lstStyle/>
          <a:p>
            <a:r>
              <a:rPr lang="en-CA" sz="2400" dirty="0" smtClean="0"/>
              <a:t>Here are his measurements from the past week:</a:t>
            </a:r>
            <a:endParaRPr lang="en-CA" sz="2400" dirty="0"/>
          </a:p>
        </p:txBody>
      </p:sp>
      <p:sp>
        <p:nvSpPr>
          <p:cNvPr id="5" name="TextBox 4"/>
          <p:cNvSpPr txBox="1"/>
          <p:nvPr/>
        </p:nvSpPr>
        <p:spPr>
          <a:xfrm>
            <a:off x="0" y="6581001"/>
            <a:ext cx="3635896" cy="276999"/>
          </a:xfrm>
          <a:prstGeom prst="rect">
            <a:avLst/>
          </a:prstGeom>
          <a:noFill/>
        </p:spPr>
        <p:txBody>
          <a:bodyPr wrap="square" rtlCol="0">
            <a:spAutoFit/>
          </a:bodyPr>
          <a:lstStyle/>
          <a:p>
            <a:r>
              <a:rPr lang="en-CA" sz="1200" dirty="0" smtClean="0"/>
              <a:t>Section 4: Case 2, Mr. </a:t>
            </a:r>
            <a:r>
              <a:rPr lang="en-CA" sz="1200" dirty="0" err="1" smtClean="0"/>
              <a:t>Pran</a:t>
            </a:r>
            <a:r>
              <a:rPr lang="en-CA" sz="1200" dirty="0" smtClean="0"/>
              <a:t> </a:t>
            </a:r>
            <a:r>
              <a:rPr lang="en-CA" sz="1200" dirty="0" err="1" smtClean="0"/>
              <a:t>Dyal</a:t>
            </a:r>
            <a:endParaRPr lang="en-CA" sz="1200" dirty="0"/>
          </a:p>
        </p:txBody>
      </p:sp>
      <p:graphicFrame>
        <p:nvGraphicFramePr>
          <p:cNvPr id="8" name="Table 7"/>
          <p:cNvGraphicFramePr>
            <a:graphicFrameLocks noGrp="1"/>
          </p:cNvGraphicFramePr>
          <p:nvPr>
            <p:extLst>
              <p:ext uri="{D42A27DB-BD31-4B8C-83A1-F6EECF244321}">
                <p14:modId xmlns:p14="http://schemas.microsoft.com/office/powerpoint/2010/main" val="4069702621"/>
              </p:ext>
            </p:extLst>
          </p:nvPr>
        </p:nvGraphicFramePr>
        <p:xfrm>
          <a:off x="683568" y="1556792"/>
          <a:ext cx="7128792" cy="3312365"/>
        </p:xfrm>
        <a:graphic>
          <a:graphicData uri="http://schemas.openxmlformats.org/drawingml/2006/table">
            <a:tbl>
              <a:tblPr firstRow="1" bandRow="1">
                <a:tableStyleId>{5C22544A-7EE6-4342-B048-85BDC9FD1C3A}</a:tableStyleId>
              </a:tblPr>
              <a:tblGrid>
                <a:gridCol w="1796034"/>
                <a:gridCol w="5332758"/>
              </a:tblGrid>
              <a:tr h="473195">
                <a:tc>
                  <a:txBody>
                    <a:bodyPr/>
                    <a:lstStyle/>
                    <a:p>
                      <a:endParaRPr lang="en-CA" dirty="0"/>
                    </a:p>
                  </a:txBody>
                  <a:tcPr/>
                </a:tc>
                <a:tc>
                  <a:txBody>
                    <a:bodyPr/>
                    <a:lstStyle/>
                    <a:p>
                      <a:r>
                        <a:rPr lang="en-CA" dirty="0" smtClean="0"/>
                        <a:t>Note: he only</a:t>
                      </a:r>
                      <a:r>
                        <a:rPr lang="en-CA" baseline="0" dirty="0" smtClean="0"/>
                        <a:t> measures his BG twice per day.</a:t>
                      </a:r>
                      <a:endParaRPr lang="en-CA" dirty="0"/>
                    </a:p>
                  </a:txBody>
                  <a:tcPr/>
                </a:tc>
              </a:tr>
              <a:tr h="473195">
                <a:tc>
                  <a:txBody>
                    <a:bodyPr/>
                    <a:lstStyle/>
                    <a:p>
                      <a:r>
                        <a:rPr lang="en-CA" dirty="0" smtClean="0"/>
                        <a:t>Monday</a:t>
                      </a:r>
                      <a:endParaRPr lang="en-CA" dirty="0"/>
                    </a:p>
                  </a:txBody>
                  <a:tcPr/>
                </a:tc>
                <a:tc>
                  <a:txBody>
                    <a:bodyPr/>
                    <a:lstStyle/>
                    <a:p>
                      <a:r>
                        <a:rPr lang="en-CA" dirty="0" smtClean="0"/>
                        <a:t>3.5 - x – 10.4 – x</a:t>
                      </a:r>
                      <a:endParaRPr lang="en-CA" dirty="0"/>
                    </a:p>
                  </a:txBody>
                  <a:tcPr/>
                </a:tc>
              </a:tr>
              <a:tr h="473195">
                <a:tc>
                  <a:txBody>
                    <a:bodyPr/>
                    <a:lstStyle/>
                    <a:p>
                      <a:r>
                        <a:rPr lang="en-CA" dirty="0" smtClean="0"/>
                        <a:t>Tuesday</a:t>
                      </a:r>
                      <a:endParaRPr lang="en-CA" dirty="0"/>
                    </a:p>
                  </a:txBody>
                  <a:tcPr/>
                </a:tc>
                <a:tc>
                  <a:txBody>
                    <a:bodyPr/>
                    <a:lstStyle/>
                    <a:p>
                      <a:r>
                        <a:rPr lang="en-CA" dirty="0" smtClean="0"/>
                        <a:t>4.4 - x – 10.6 – x</a:t>
                      </a:r>
                      <a:endParaRPr lang="en-CA" dirty="0"/>
                    </a:p>
                  </a:txBody>
                  <a:tcPr/>
                </a:tc>
              </a:tr>
              <a:tr h="473195">
                <a:tc>
                  <a:txBody>
                    <a:bodyPr/>
                    <a:lstStyle/>
                    <a:p>
                      <a:r>
                        <a:rPr lang="en-CA" dirty="0" smtClean="0"/>
                        <a:t>Wednesday</a:t>
                      </a:r>
                      <a:endParaRPr lang="en-CA" dirty="0"/>
                    </a:p>
                  </a:txBody>
                  <a:tcPr/>
                </a:tc>
                <a:tc>
                  <a:txBody>
                    <a:bodyPr/>
                    <a:lstStyle/>
                    <a:p>
                      <a:r>
                        <a:rPr lang="en-CA" dirty="0" smtClean="0"/>
                        <a:t>4.5</a:t>
                      </a:r>
                      <a:r>
                        <a:rPr lang="en-CA" baseline="0" dirty="0" smtClean="0"/>
                        <a:t> – x – 10.1 – x </a:t>
                      </a:r>
                      <a:endParaRPr lang="en-CA" dirty="0"/>
                    </a:p>
                  </a:txBody>
                  <a:tcPr/>
                </a:tc>
              </a:tr>
              <a:tr h="473195">
                <a:tc>
                  <a:txBody>
                    <a:bodyPr/>
                    <a:lstStyle/>
                    <a:p>
                      <a:r>
                        <a:rPr lang="en-CA" dirty="0" smtClean="0"/>
                        <a:t>Thursday</a:t>
                      </a:r>
                      <a:endParaRPr lang="en-CA" dirty="0"/>
                    </a:p>
                  </a:txBody>
                  <a:tcPr/>
                </a:tc>
                <a:tc>
                  <a:txBody>
                    <a:bodyPr/>
                    <a:lstStyle/>
                    <a:p>
                      <a:r>
                        <a:rPr lang="en-CA" dirty="0" smtClean="0"/>
                        <a:t>4.6 – x – 9.8 – x</a:t>
                      </a:r>
                      <a:endParaRPr lang="en-CA" dirty="0"/>
                    </a:p>
                  </a:txBody>
                  <a:tcPr/>
                </a:tc>
              </a:tr>
              <a:tr h="473195">
                <a:tc>
                  <a:txBody>
                    <a:bodyPr/>
                    <a:lstStyle/>
                    <a:p>
                      <a:r>
                        <a:rPr lang="en-CA" dirty="0" smtClean="0"/>
                        <a:t>Friday</a:t>
                      </a:r>
                      <a:endParaRPr lang="en-CA" dirty="0"/>
                    </a:p>
                  </a:txBody>
                  <a:tcPr/>
                </a:tc>
                <a:tc>
                  <a:txBody>
                    <a:bodyPr/>
                    <a:lstStyle/>
                    <a:p>
                      <a:r>
                        <a:rPr lang="en-CA" dirty="0" smtClean="0"/>
                        <a:t>2.6 – x – 9.6 – x </a:t>
                      </a:r>
                      <a:endParaRPr lang="en-CA" dirty="0"/>
                    </a:p>
                  </a:txBody>
                  <a:tcPr/>
                </a:tc>
              </a:tr>
              <a:tr h="473195">
                <a:tc>
                  <a:txBody>
                    <a:bodyPr/>
                    <a:lstStyle/>
                    <a:p>
                      <a:r>
                        <a:rPr lang="en-CA" dirty="0" smtClean="0"/>
                        <a:t>Saturday</a:t>
                      </a:r>
                      <a:endParaRPr lang="en-CA" dirty="0"/>
                    </a:p>
                  </a:txBody>
                  <a:tcPr/>
                </a:tc>
                <a:tc>
                  <a:txBody>
                    <a:bodyPr/>
                    <a:lstStyle/>
                    <a:p>
                      <a:r>
                        <a:rPr lang="en-CA" baseline="0" dirty="0" smtClean="0"/>
                        <a:t>5.0 – x – 9.5 – x </a:t>
                      </a:r>
                      <a:endParaRPr lang="en-CA" dirty="0"/>
                    </a:p>
                  </a:txBody>
                  <a:tcPr/>
                </a:tc>
              </a:tr>
            </a:tbl>
          </a:graphicData>
        </a:graphic>
      </p:graphicFrame>
    </p:spTree>
    <p:extLst>
      <p:ext uri="{BB962C8B-B14F-4D97-AF65-F5344CB8AC3E}">
        <p14:creationId xmlns:p14="http://schemas.microsoft.com/office/powerpoint/2010/main" val="1824244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4: Case 2, Mr. </a:t>
            </a:r>
            <a:r>
              <a:rPr lang="en-CA" sz="1200" dirty="0" err="1" smtClean="0"/>
              <a:t>Pran</a:t>
            </a:r>
            <a:r>
              <a:rPr lang="en-CA" sz="1200" dirty="0" smtClean="0"/>
              <a:t> </a:t>
            </a:r>
            <a:r>
              <a:rPr lang="en-CA" sz="1200" dirty="0" err="1" smtClean="0"/>
              <a:t>Dyal</a:t>
            </a:r>
            <a:r>
              <a:rPr lang="en-CA" sz="1200" dirty="0" smtClean="0"/>
              <a:t> </a:t>
            </a:r>
            <a:endParaRPr lang="en-CA" sz="1200" dirty="0"/>
          </a:p>
        </p:txBody>
      </p:sp>
      <p:sp>
        <p:nvSpPr>
          <p:cNvPr id="6" name="TextBox 5"/>
          <p:cNvSpPr txBox="1"/>
          <p:nvPr/>
        </p:nvSpPr>
        <p:spPr>
          <a:xfrm>
            <a:off x="395536" y="478413"/>
            <a:ext cx="6768752" cy="369332"/>
          </a:xfrm>
          <a:prstGeom prst="rect">
            <a:avLst/>
          </a:prstGeom>
          <a:noFill/>
        </p:spPr>
        <p:txBody>
          <a:bodyPr wrap="square" rtlCol="0">
            <a:spAutoFit/>
          </a:bodyPr>
          <a:lstStyle/>
          <a:p>
            <a:r>
              <a:rPr lang="en-CA" dirty="0" smtClean="0"/>
              <a:t>Q: Which intervention is most appropriate at this time? </a:t>
            </a:r>
            <a:endParaRPr lang="en-CA" dirty="0"/>
          </a:p>
        </p:txBody>
      </p:sp>
      <p:sp>
        <p:nvSpPr>
          <p:cNvPr id="7" name="Answer A"/>
          <p:cNvSpPr/>
          <p:nvPr/>
        </p:nvSpPr>
        <p:spPr>
          <a:xfrm>
            <a:off x="467544" y="836712"/>
            <a:ext cx="6696744" cy="369332"/>
          </a:xfrm>
          <a:prstGeom prst="rect">
            <a:avLst/>
          </a:prstGeom>
        </p:spPr>
        <p:txBody>
          <a:bodyPr wrap="square">
            <a:spAutoFit/>
          </a:bodyPr>
          <a:lstStyle/>
          <a:p>
            <a:r>
              <a:rPr lang="en-CA" dirty="0" smtClean="0"/>
              <a:t>A) Lower </a:t>
            </a:r>
            <a:r>
              <a:rPr lang="en-CA" dirty="0"/>
              <a:t>his evening dose of insulin by </a:t>
            </a:r>
            <a:r>
              <a:rPr lang="en-CA" dirty="0" smtClean="0"/>
              <a:t>2-4 </a:t>
            </a:r>
            <a:r>
              <a:rPr lang="en-CA" dirty="0"/>
              <a:t>units.</a:t>
            </a:r>
          </a:p>
        </p:txBody>
      </p:sp>
      <p:sp>
        <p:nvSpPr>
          <p:cNvPr id="8" name="Answer B"/>
          <p:cNvSpPr/>
          <p:nvPr/>
        </p:nvSpPr>
        <p:spPr>
          <a:xfrm>
            <a:off x="467544" y="1196752"/>
            <a:ext cx="6382606" cy="369332"/>
          </a:xfrm>
          <a:prstGeom prst="rect">
            <a:avLst/>
          </a:prstGeom>
        </p:spPr>
        <p:txBody>
          <a:bodyPr wrap="square">
            <a:spAutoFit/>
          </a:bodyPr>
          <a:lstStyle/>
          <a:p>
            <a:pPr algn="just"/>
            <a:r>
              <a:rPr lang="en-CA" dirty="0" smtClean="0"/>
              <a:t>B) Ask him to eat a larger dinner.  </a:t>
            </a:r>
            <a:endParaRPr lang="en-CA" dirty="0"/>
          </a:p>
        </p:txBody>
      </p:sp>
      <p:sp>
        <p:nvSpPr>
          <p:cNvPr id="11" name="Answer C"/>
          <p:cNvSpPr/>
          <p:nvPr/>
        </p:nvSpPr>
        <p:spPr>
          <a:xfrm>
            <a:off x="467544" y="1520260"/>
            <a:ext cx="6120680" cy="369332"/>
          </a:xfrm>
          <a:prstGeom prst="rect">
            <a:avLst/>
          </a:prstGeom>
        </p:spPr>
        <p:txBody>
          <a:bodyPr wrap="square">
            <a:spAutoFit/>
          </a:bodyPr>
          <a:lstStyle/>
          <a:p>
            <a:pPr algn="just"/>
            <a:r>
              <a:rPr lang="en-CA" dirty="0" smtClean="0"/>
              <a:t>C) Increase his morning dose of insulin by 1-2 units.</a:t>
            </a:r>
            <a:endParaRPr lang="en-CA" dirty="0"/>
          </a:p>
        </p:txBody>
      </p:sp>
      <p:sp>
        <p:nvSpPr>
          <p:cNvPr id="12" name="Answer D"/>
          <p:cNvSpPr/>
          <p:nvPr/>
        </p:nvSpPr>
        <p:spPr>
          <a:xfrm>
            <a:off x="467545" y="1844824"/>
            <a:ext cx="7704856" cy="369332"/>
          </a:xfrm>
          <a:prstGeom prst="rect">
            <a:avLst/>
          </a:prstGeom>
        </p:spPr>
        <p:txBody>
          <a:bodyPr wrap="square">
            <a:spAutoFit/>
          </a:bodyPr>
          <a:lstStyle/>
          <a:p>
            <a:r>
              <a:rPr lang="en-CA" dirty="0" smtClean="0"/>
              <a:t>D) </a:t>
            </a:r>
            <a:r>
              <a:rPr lang="en-CA" dirty="0"/>
              <a:t>Ask </a:t>
            </a:r>
            <a:r>
              <a:rPr lang="en-CA" dirty="0" smtClean="0"/>
              <a:t>him to eat a larger breakfast.</a:t>
            </a:r>
            <a:endParaRPr lang="en-CA" dirty="0"/>
          </a:p>
        </p:txBody>
      </p:sp>
    </p:spTree>
    <p:extLst>
      <p:ext uri="{BB962C8B-B14F-4D97-AF65-F5344CB8AC3E}">
        <p14:creationId xmlns:p14="http://schemas.microsoft.com/office/powerpoint/2010/main" val="2975011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4: Case 2, Mr. </a:t>
            </a:r>
            <a:r>
              <a:rPr lang="en-CA" sz="1200" dirty="0" err="1" smtClean="0"/>
              <a:t>Pran</a:t>
            </a:r>
            <a:r>
              <a:rPr lang="en-CA" sz="1200" dirty="0" smtClean="0"/>
              <a:t> </a:t>
            </a:r>
            <a:r>
              <a:rPr lang="en-CA" sz="1200" dirty="0" err="1" smtClean="0"/>
              <a:t>Dyal</a:t>
            </a:r>
            <a:r>
              <a:rPr lang="en-CA" sz="1200" dirty="0" smtClean="0"/>
              <a:t> </a:t>
            </a:r>
            <a:endParaRPr lang="en-CA" sz="1200" dirty="0"/>
          </a:p>
        </p:txBody>
      </p:sp>
      <p:sp>
        <p:nvSpPr>
          <p:cNvPr id="6" name="TextBox 5"/>
          <p:cNvSpPr txBox="1"/>
          <p:nvPr/>
        </p:nvSpPr>
        <p:spPr>
          <a:xfrm>
            <a:off x="395536" y="478413"/>
            <a:ext cx="6768752" cy="369332"/>
          </a:xfrm>
          <a:prstGeom prst="rect">
            <a:avLst/>
          </a:prstGeom>
          <a:noFill/>
        </p:spPr>
        <p:txBody>
          <a:bodyPr wrap="square" rtlCol="0">
            <a:spAutoFit/>
          </a:bodyPr>
          <a:lstStyle/>
          <a:p>
            <a:r>
              <a:rPr lang="en-CA" dirty="0" smtClean="0"/>
              <a:t>Q: Which intervention is most appropriate at this time? </a:t>
            </a:r>
            <a:endParaRPr lang="en-CA" dirty="0"/>
          </a:p>
        </p:txBody>
      </p:sp>
      <p:sp>
        <p:nvSpPr>
          <p:cNvPr id="7" name="Answer A"/>
          <p:cNvSpPr/>
          <p:nvPr/>
        </p:nvSpPr>
        <p:spPr>
          <a:xfrm>
            <a:off x="467544" y="836712"/>
            <a:ext cx="6696744" cy="369332"/>
          </a:xfrm>
          <a:prstGeom prst="rect">
            <a:avLst/>
          </a:prstGeom>
        </p:spPr>
        <p:txBody>
          <a:bodyPr wrap="square">
            <a:spAutoFit/>
          </a:bodyPr>
          <a:lstStyle/>
          <a:p>
            <a:r>
              <a:rPr lang="en-CA" dirty="0" smtClean="0"/>
              <a:t>A) Lower </a:t>
            </a:r>
            <a:r>
              <a:rPr lang="en-CA" dirty="0"/>
              <a:t>his evening dose of insulin by </a:t>
            </a:r>
            <a:r>
              <a:rPr lang="en-CA" dirty="0" smtClean="0"/>
              <a:t>2-4 </a:t>
            </a:r>
            <a:r>
              <a:rPr lang="en-CA" dirty="0"/>
              <a:t>units.</a:t>
            </a:r>
          </a:p>
        </p:txBody>
      </p:sp>
      <p:sp>
        <p:nvSpPr>
          <p:cNvPr id="8" name="Answer B"/>
          <p:cNvSpPr/>
          <p:nvPr/>
        </p:nvSpPr>
        <p:spPr>
          <a:xfrm>
            <a:off x="467544" y="1196752"/>
            <a:ext cx="6382606" cy="369332"/>
          </a:xfrm>
          <a:prstGeom prst="rect">
            <a:avLst/>
          </a:prstGeom>
        </p:spPr>
        <p:txBody>
          <a:bodyPr wrap="square">
            <a:spAutoFit/>
          </a:bodyPr>
          <a:lstStyle/>
          <a:p>
            <a:pPr algn="just"/>
            <a:r>
              <a:rPr lang="en-CA" dirty="0" smtClean="0"/>
              <a:t>B) Ask him to eat a larger dinner.  </a:t>
            </a:r>
            <a:endParaRPr lang="en-CA" dirty="0"/>
          </a:p>
        </p:txBody>
      </p:sp>
      <p:sp>
        <p:nvSpPr>
          <p:cNvPr id="11" name="Answer C"/>
          <p:cNvSpPr/>
          <p:nvPr/>
        </p:nvSpPr>
        <p:spPr>
          <a:xfrm>
            <a:off x="467544" y="1520260"/>
            <a:ext cx="6120680" cy="369332"/>
          </a:xfrm>
          <a:prstGeom prst="rect">
            <a:avLst/>
          </a:prstGeom>
        </p:spPr>
        <p:txBody>
          <a:bodyPr wrap="square">
            <a:spAutoFit/>
          </a:bodyPr>
          <a:lstStyle/>
          <a:p>
            <a:pPr algn="just"/>
            <a:r>
              <a:rPr lang="en-CA" dirty="0" smtClean="0"/>
              <a:t>C) Increase his morning dose of insulin by 1-2 units.</a:t>
            </a:r>
            <a:endParaRPr lang="en-CA" dirty="0"/>
          </a:p>
        </p:txBody>
      </p:sp>
      <p:sp>
        <p:nvSpPr>
          <p:cNvPr id="12" name="Answer D"/>
          <p:cNvSpPr/>
          <p:nvPr/>
        </p:nvSpPr>
        <p:spPr>
          <a:xfrm>
            <a:off x="467545" y="1844824"/>
            <a:ext cx="7704856" cy="369332"/>
          </a:xfrm>
          <a:prstGeom prst="rect">
            <a:avLst/>
          </a:prstGeom>
        </p:spPr>
        <p:txBody>
          <a:bodyPr wrap="square">
            <a:spAutoFit/>
          </a:bodyPr>
          <a:lstStyle/>
          <a:p>
            <a:r>
              <a:rPr lang="en-CA" dirty="0" smtClean="0"/>
              <a:t>D) </a:t>
            </a:r>
            <a:r>
              <a:rPr lang="en-CA" dirty="0"/>
              <a:t>Ask </a:t>
            </a:r>
            <a:r>
              <a:rPr lang="en-CA" dirty="0" smtClean="0"/>
              <a:t>him to eat a larger breakfast.</a:t>
            </a:r>
            <a:endParaRPr lang="en-CA" dirty="0"/>
          </a:p>
        </p:txBody>
      </p:sp>
      <p:sp>
        <p:nvSpPr>
          <p:cNvPr id="17" name="A Feedback"/>
          <p:cNvSpPr txBox="1"/>
          <p:nvPr/>
        </p:nvSpPr>
        <p:spPr>
          <a:xfrm>
            <a:off x="657462" y="2420888"/>
            <a:ext cx="6002770" cy="3231654"/>
          </a:xfrm>
          <a:prstGeom prst="rect">
            <a:avLst/>
          </a:prstGeom>
          <a:solidFill>
            <a:srgbClr val="FFFFCC"/>
          </a:solidFill>
          <a:ln>
            <a:solidFill>
              <a:schemeClr val="tx1"/>
            </a:solidFill>
          </a:ln>
        </p:spPr>
        <p:txBody>
          <a:bodyPr wrap="square" rtlCol="0">
            <a:spAutoFit/>
          </a:bodyPr>
          <a:lstStyle/>
          <a:p>
            <a:r>
              <a:rPr lang="en-CA" sz="1200" b="1" dirty="0" smtClean="0">
                <a:solidFill>
                  <a:srgbClr val="00B050"/>
                </a:solidFill>
              </a:rPr>
              <a:t>Correct</a:t>
            </a:r>
            <a:r>
              <a:rPr lang="en-CA" sz="1200" b="1" dirty="0">
                <a:solidFill>
                  <a:srgbClr val="00B050"/>
                </a:solidFill>
              </a:rPr>
              <a:t>!</a:t>
            </a:r>
            <a:r>
              <a:rPr lang="en-CA" sz="1200" b="1" dirty="0" smtClean="0">
                <a:solidFill>
                  <a:srgbClr val="FF0000"/>
                </a:solidFill>
              </a:rPr>
              <a:t> </a:t>
            </a:r>
            <a:r>
              <a:rPr lang="en-CA" sz="1200" b="1" dirty="0" smtClean="0"/>
              <a:t>A is the correct answer. </a:t>
            </a:r>
            <a:r>
              <a:rPr lang="en-CA" sz="1200" dirty="0" smtClean="0"/>
              <a:t>There are conflicting issues to address with his glycemic control.</a:t>
            </a:r>
            <a:endParaRPr lang="en-CA" sz="1200" b="1" dirty="0" smtClean="0"/>
          </a:p>
          <a:p>
            <a:endParaRPr lang="en-CA" sz="1200" b="1" dirty="0"/>
          </a:p>
          <a:p>
            <a:pPr marL="228600" indent="-228600">
              <a:buAutoNum type="arabicParenR"/>
            </a:pPr>
            <a:r>
              <a:rPr lang="en-CA" sz="1200" dirty="0" smtClean="0"/>
              <a:t>Most </a:t>
            </a:r>
            <a:r>
              <a:rPr lang="en-CA" sz="1200" dirty="0"/>
              <a:t>important to note the two episodes of </a:t>
            </a:r>
            <a:r>
              <a:rPr lang="en-CA" sz="1200" b="1" dirty="0" smtClean="0"/>
              <a:t>hypo</a:t>
            </a:r>
            <a:r>
              <a:rPr lang="en-CA" sz="1200" dirty="0" smtClean="0"/>
              <a:t>glycemia (3.5 on Monday AM and 2.6 on Friday AM).</a:t>
            </a:r>
          </a:p>
          <a:p>
            <a:pPr marL="228600" indent="-228600">
              <a:buAutoNum type="arabicParenR"/>
            </a:pPr>
            <a:r>
              <a:rPr lang="en-CA" sz="1200" dirty="0" smtClean="0"/>
              <a:t>Less </a:t>
            </a:r>
            <a:r>
              <a:rPr lang="en-CA" sz="1200" dirty="0"/>
              <a:t>important (but still significant) is his pre-dinner </a:t>
            </a:r>
            <a:r>
              <a:rPr lang="en-CA" sz="1200" dirty="0" smtClean="0"/>
              <a:t>hyperglycemia.</a:t>
            </a:r>
            <a:endParaRPr lang="en-CA" sz="1200" dirty="0"/>
          </a:p>
          <a:p>
            <a:endParaRPr lang="en-CA" sz="1200" dirty="0" smtClean="0"/>
          </a:p>
          <a:p>
            <a:r>
              <a:rPr lang="en-CA" sz="1200" dirty="0" smtClean="0"/>
              <a:t>Your priority </a:t>
            </a:r>
            <a:r>
              <a:rPr lang="en-CA" sz="1200" dirty="0"/>
              <a:t>is to prevent hypoglycemia. Remember </a:t>
            </a:r>
            <a:r>
              <a:rPr lang="en-CA" sz="1200" dirty="0" smtClean="0"/>
              <a:t>that his </a:t>
            </a:r>
            <a:r>
              <a:rPr lang="en-CA" sz="1200" dirty="0"/>
              <a:t>evening dose of insulin is “responsible” for </a:t>
            </a:r>
            <a:r>
              <a:rPr lang="en-CA" sz="1200" dirty="0" smtClean="0"/>
              <a:t>his morning </a:t>
            </a:r>
            <a:r>
              <a:rPr lang="en-CA" sz="1200" dirty="0"/>
              <a:t>blood </a:t>
            </a:r>
            <a:r>
              <a:rPr lang="en-CA" sz="1200" dirty="0" smtClean="0"/>
              <a:t>sugar. Therefore</a:t>
            </a:r>
            <a:r>
              <a:rPr lang="en-CA" sz="1200" dirty="0"/>
              <a:t>, start by lowering evening dose of </a:t>
            </a:r>
            <a:r>
              <a:rPr lang="en-CA" sz="1200" dirty="0" smtClean="0"/>
              <a:t>insulin as in Option A. </a:t>
            </a:r>
          </a:p>
          <a:p>
            <a:endParaRPr lang="en-CA" sz="1200" dirty="0" smtClean="0"/>
          </a:p>
          <a:p>
            <a:r>
              <a:rPr lang="en-CA" sz="1200" dirty="0" smtClean="0"/>
              <a:t>His pre-dinner hyperglycemia may </a:t>
            </a:r>
            <a:r>
              <a:rPr lang="en-CA" sz="1200" dirty="0"/>
              <a:t>be due to significant amount of </a:t>
            </a:r>
            <a:r>
              <a:rPr lang="en-CA" sz="1200" dirty="0" smtClean="0"/>
              <a:t>sugar (from the orange juice he drinks) </a:t>
            </a:r>
            <a:r>
              <a:rPr lang="en-CA" sz="1200" dirty="0"/>
              <a:t>needed to correct his morning </a:t>
            </a:r>
            <a:r>
              <a:rPr lang="en-CA" sz="1200" dirty="0" smtClean="0"/>
              <a:t>hypoglycemia. By </a:t>
            </a:r>
            <a:r>
              <a:rPr lang="en-CA" sz="1200" dirty="0"/>
              <a:t>reducing hypoglycemic episodes</a:t>
            </a:r>
            <a:r>
              <a:rPr lang="en-CA" sz="1200" dirty="0" smtClean="0"/>
              <a:t>, you </a:t>
            </a:r>
            <a:r>
              <a:rPr lang="en-CA" sz="1200" dirty="0"/>
              <a:t>may </a:t>
            </a:r>
            <a:r>
              <a:rPr lang="en-CA" sz="1200" dirty="0" smtClean="0"/>
              <a:t>lower his </a:t>
            </a:r>
            <a:r>
              <a:rPr lang="en-CA" sz="1200" dirty="0"/>
              <a:t>evening sugar</a:t>
            </a:r>
            <a:r>
              <a:rPr lang="en-CA" sz="1200" dirty="0" smtClean="0"/>
              <a:t>.</a:t>
            </a:r>
          </a:p>
          <a:p>
            <a:endParaRPr lang="en-CA" sz="1200" dirty="0"/>
          </a:p>
          <a:p>
            <a:r>
              <a:rPr lang="en-CA" sz="1200" dirty="0"/>
              <a:t>If </a:t>
            </a:r>
            <a:r>
              <a:rPr lang="en-CA" sz="1200" dirty="0" smtClean="0"/>
              <a:t>his evening </a:t>
            </a:r>
            <a:r>
              <a:rPr lang="en-CA" sz="1200" dirty="0"/>
              <a:t>hyperglycemia persists once </a:t>
            </a:r>
            <a:r>
              <a:rPr lang="en-CA" sz="1200" dirty="0" smtClean="0"/>
              <a:t>the morning </a:t>
            </a:r>
            <a:r>
              <a:rPr lang="en-CA" sz="1200" dirty="0"/>
              <a:t>hypoglycemia is corrected, consider increasing </a:t>
            </a:r>
            <a:r>
              <a:rPr lang="en-CA" sz="1200" dirty="0" smtClean="0"/>
              <a:t>the </a:t>
            </a:r>
            <a:r>
              <a:rPr lang="en-CA" sz="1200" i="1" dirty="0" smtClean="0"/>
              <a:t>morning</a:t>
            </a:r>
            <a:r>
              <a:rPr lang="en-CA" sz="1200" dirty="0" smtClean="0"/>
              <a:t> </a:t>
            </a:r>
            <a:r>
              <a:rPr lang="en-CA" sz="1200" dirty="0"/>
              <a:t>insulin dose by </a:t>
            </a:r>
            <a:r>
              <a:rPr lang="en-CA" sz="1200" dirty="0" smtClean="0"/>
              <a:t>1-2 units (as in Option C).</a:t>
            </a:r>
            <a:endParaRPr lang="en-CA" sz="1200" dirty="0"/>
          </a:p>
        </p:txBody>
      </p:sp>
      <p:sp>
        <p:nvSpPr>
          <p:cNvPr id="15" name="B Feedback"/>
          <p:cNvSpPr txBox="1"/>
          <p:nvPr/>
        </p:nvSpPr>
        <p:spPr>
          <a:xfrm>
            <a:off x="729470" y="2420888"/>
            <a:ext cx="6002770" cy="3231654"/>
          </a:xfrm>
          <a:prstGeom prst="rect">
            <a:avLst/>
          </a:prstGeom>
          <a:solidFill>
            <a:srgbClr val="FFFFCC"/>
          </a:solidFill>
          <a:ln>
            <a:solidFill>
              <a:schemeClr val="tx1"/>
            </a:solidFill>
          </a:ln>
        </p:spPr>
        <p:txBody>
          <a:bodyPr wrap="square" rtlCol="0">
            <a:spAutoFit/>
          </a:bodyPr>
          <a:lstStyle/>
          <a:p>
            <a:r>
              <a:rPr lang="en-CA" sz="1200" b="1" dirty="0" smtClean="0">
                <a:solidFill>
                  <a:srgbClr val="FF0000"/>
                </a:solidFill>
              </a:rPr>
              <a:t>Incorrect. </a:t>
            </a:r>
            <a:r>
              <a:rPr lang="en-CA" sz="1200" b="1" dirty="0" smtClean="0"/>
              <a:t>A is the correct answer. </a:t>
            </a:r>
            <a:r>
              <a:rPr lang="en-CA" sz="1200" dirty="0" smtClean="0"/>
              <a:t>There are conflicting issues to address with his glycemic control.</a:t>
            </a:r>
            <a:endParaRPr lang="en-CA" sz="1200" b="1" dirty="0" smtClean="0"/>
          </a:p>
          <a:p>
            <a:endParaRPr lang="en-CA" sz="1200" b="1" dirty="0"/>
          </a:p>
          <a:p>
            <a:pPr marL="228600" indent="-228600">
              <a:buAutoNum type="arabicParenR"/>
            </a:pPr>
            <a:r>
              <a:rPr lang="en-CA" sz="1200" dirty="0" smtClean="0"/>
              <a:t>Most </a:t>
            </a:r>
            <a:r>
              <a:rPr lang="en-CA" sz="1200" dirty="0"/>
              <a:t>important to note the two episodes of </a:t>
            </a:r>
            <a:r>
              <a:rPr lang="en-CA" sz="1200" b="1" dirty="0" smtClean="0"/>
              <a:t>hypo</a:t>
            </a:r>
            <a:r>
              <a:rPr lang="en-CA" sz="1200" dirty="0" smtClean="0"/>
              <a:t>glycemia (3.5 on Monday AM and 2.6 on Friday AM).</a:t>
            </a:r>
          </a:p>
          <a:p>
            <a:pPr marL="228600" indent="-228600">
              <a:buAutoNum type="arabicParenR"/>
            </a:pPr>
            <a:r>
              <a:rPr lang="en-CA" sz="1200" dirty="0" smtClean="0"/>
              <a:t>Less </a:t>
            </a:r>
            <a:r>
              <a:rPr lang="en-CA" sz="1200" dirty="0"/>
              <a:t>important (but still significant) is his pre-dinner </a:t>
            </a:r>
            <a:r>
              <a:rPr lang="en-CA" sz="1200" dirty="0" smtClean="0"/>
              <a:t>hyperglycemia.</a:t>
            </a:r>
            <a:endParaRPr lang="en-CA" sz="1200" dirty="0"/>
          </a:p>
          <a:p>
            <a:endParaRPr lang="en-CA" sz="1200" dirty="0" smtClean="0"/>
          </a:p>
          <a:p>
            <a:r>
              <a:rPr lang="en-CA" sz="1200" dirty="0" smtClean="0"/>
              <a:t>Your priority </a:t>
            </a:r>
            <a:r>
              <a:rPr lang="en-CA" sz="1200" dirty="0"/>
              <a:t>is to prevent hypoglycemia. Remember </a:t>
            </a:r>
            <a:r>
              <a:rPr lang="en-CA" sz="1200" dirty="0" smtClean="0"/>
              <a:t>that his </a:t>
            </a:r>
            <a:r>
              <a:rPr lang="en-CA" sz="1200" dirty="0"/>
              <a:t>evening dose of insulin is “responsible” for </a:t>
            </a:r>
            <a:r>
              <a:rPr lang="en-CA" sz="1200" dirty="0" smtClean="0"/>
              <a:t>his morning </a:t>
            </a:r>
            <a:r>
              <a:rPr lang="en-CA" sz="1200" dirty="0"/>
              <a:t>blood </a:t>
            </a:r>
            <a:r>
              <a:rPr lang="en-CA" sz="1200" dirty="0" smtClean="0"/>
              <a:t>sugar. Therefore</a:t>
            </a:r>
            <a:r>
              <a:rPr lang="en-CA" sz="1200" dirty="0"/>
              <a:t>, start by lowering evening dose of </a:t>
            </a:r>
            <a:r>
              <a:rPr lang="en-CA" sz="1200" dirty="0" smtClean="0"/>
              <a:t>insulin as in Option A. </a:t>
            </a:r>
          </a:p>
          <a:p>
            <a:endParaRPr lang="en-CA" sz="1200" dirty="0" smtClean="0"/>
          </a:p>
          <a:p>
            <a:r>
              <a:rPr lang="en-CA" sz="1200" dirty="0" smtClean="0"/>
              <a:t>His pre-dinner hyperglycemia may </a:t>
            </a:r>
            <a:r>
              <a:rPr lang="en-CA" sz="1200" dirty="0"/>
              <a:t>be due to significant amount of </a:t>
            </a:r>
            <a:r>
              <a:rPr lang="en-CA" sz="1200" dirty="0" smtClean="0"/>
              <a:t>sugar (from the orange juice he drinks) </a:t>
            </a:r>
            <a:r>
              <a:rPr lang="en-CA" sz="1200" dirty="0"/>
              <a:t>needed to correct his morning </a:t>
            </a:r>
            <a:r>
              <a:rPr lang="en-CA" sz="1200" dirty="0" smtClean="0"/>
              <a:t>hypoglycemia. By </a:t>
            </a:r>
            <a:r>
              <a:rPr lang="en-CA" sz="1200" dirty="0"/>
              <a:t>reducing hypoglycemic episodes</a:t>
            </a:r>
            <a:r>
              <a:rPr lang="en-CA" sz="1200" dirty="0" smtClean="0"/>
              <a:t>, you </a:t>
            </a:r>
            <a:r>
              <a:rPr lang="en-CA" sz="1200" dirty="0"/>
              <a:t>may </a:t>
            </a:r>
            <a:r>
              <a:rPr lang="en-CA" sz="1200" dirty="0" smtClean="0"/>
              <a:t>lower his </a:t>
            </a:r>
            <a:r>
              <a:rPr lang="en-CA" sz="1200" dirty="0"/>
              <a:t>evening sugar</a:t>
            </a:r>
            <a:r>
              <a:rPr lang="en-CA" sz="1200" dirty="0" smtClean="0"/>
              <a:t>.</a:t>
            </a:r>
          </a:p>
          <a:p>
            <a:endParaRPr lang="en-CA" sz="1200" dirty="0"/>
          </a:p>
          <a:p>
            <a:r>
              <a:rPr lang="en-CA" sz="1200" dirty="0"/>
              <a:t>If </a:t>
            </a:r>
            <a:r>
              <a:rPr lang="en-CA" sz="1200" dirty="0" smtClean="0"/>
              <a:t>his evening </a:t>
            </a:r>
            <a:r>
              <a:rPr lang="en-CA" sz="1200" dirty="0"/>
              <a:t>hyperglycemia persists once </a:t>
            </a:r>
            <a:r>
              <a:rPr lang="en-CA" sz="1200" dirty="0" smtClean="0"/>
              <a:t>the morning </a:t>
            </a:r>
            <a:r>
              <a:rPr lang="en-CA" sz="1200" dirty="0"/>
              <a:t>hypoglycemia is corrected, consider increasing </a:t>
            </a:r>
            <a:r>
              <a:rPr lang="en-CA" sz="1200" dirty="0" smtClean="0"/>
              <a:t>the </a:t>
            </a:r>
            <a:r>
              <a:rPr lang="en-CA" sz="1200" i="1" dirty="0" smtClean="0"/>
              <a:t>morning</a:t>
            </a:r>
            <a:r>
              <a:rPr lang="en-CA" sz="1200" dirty="0" smtClean="0"/>
              <a:t> </a:t>
            </a:r>
            <a:r>
              <a:rPr lang="en-CA" sz="1200" dirty="0"/>
              <a:t>insulin dose by </a:t>
            </a:r>
            <a:r>
              <a:rPr lang="en-CA" sz="1200" dirty="0" smtClean="0"/>
              <a:t>1-2 units (as in Option C).</a:t>
            </a:r>
            <a:endParaRPr lang="en-CA" sz="1200" dirty="0"/>
          </a:p>
        </p:txBody>
      </p:sp>
      <p:sp>
        <p:nvSpPr>
          <p:cNvPr id="18" name="C Feedback"/>
          <p:cNvSpPr txBox="1"/>
          <p:nvPr/>
        </p:nvSpPr>
        <p:spPr>
          <a:xfrm>
            <a:off x="801478" y="2420888"/>
            <a:ext cx="6002770" cy="3231654"/>
          </a:xfrm>
          <a:prstGeom prst="rect">
            <a:avLst/>
          </a:prstGeom>
          <a:solidFill>
            <a:srgbClr val="FFFFCC"/>
          </a:solidFill>
          <a:ln>
            <a:solidFill>
              <a:schemeClr val="tx1"/>
            </a:solidFill>
          </a:ln>
        </p:spPr>
        <p:txBody>
          <a:bodyPr wrap="square" rtlCol="0">
            <a:spAutoFit/>
          </a:bodyPr>
          <a:lstStyle/>
          <a:p>
            <a:r>
              <a:rPr lang="en-CA" sz="1200" b="1" dirty="0" smtClean="0">
                <a:solidFill>
                  <a:srgbClr val="FF0000"/>
                </a:solidFill>
              </a:rPr>
              <a:t>Incorrect. </a:t>
            </a:r>
            <a:r>
              <a:rPr lang="en-CA" sz="1200" b="1" dirty="0" smtClean="0"/>
              <a:t>A is the correct answer. </a:t>
            </a:r>
            <a:r>
              <a:rPr lang="en-CA" sz="1200" dirty="0" smtClean="0"/>
              <a:t>There are conflicting issues to address with his glycemic control.</a:t>
            </a:r>
            <a:endParaRPr lang="en-CA" sz="1200" b="1" dirty="0" smtClean="0"/>
          </a:p>
          <a:p>
            <a:endParaRPr lang="en-CA" sz="1200" b="1" dirty="0"/>
          </a:p>
          <a:p>
            <a:pPr marL="228600" indent="-228600">
              <a:buAutoNum type="arabicParenR"/>
            </a:pPr>
            <a:r>
              <a:rPr lang="en-CA" sz="1200" dirty="0" smtClean="0"/>
              <a:t>Most </a:t>
            </a:r>
            <a:r>
              <a:rPr lang="en-CA" sz="1200" dirty="0"/>
              <a:t>important to note the two episodes of </a:t>
            </a:r>
            <a:r>
              <a:rPr lang="en-CA" sz="1200" b="1" dirty="0" smtClean="0"/>
              <a:t>hypo</a:t>
            </a:r>
            <a:r>
              <a:rPr lang="en-CA" sz="1200" dirty="0" smtClean="0"/>
              <a:t>glycemia (3.5 on Monday AM and 2.6 on Friday AM).</a:t>
            </a:r>
          </a:p>
          <a:p>
            <a:pPr marL="228600" indent="-228600">
              <a:buAutoNum type="arabicParenR"/>
            </a:pPr>
            <a:r>
              <a:rPr lang="en-CA" sz="1200" dirty="0" smtClean="0"/>
              <a:t>Less </a:t>
            </a:r>
            <a:r>
              <a:rPr lang="en-CA" sz="1200" dirty="0"/>
              <a:t>important (but still significant) is his pre-dinner </a:t>
            </a:r>
            <a:r>
              <a:rPr lang="en-CA" sz="1200" dirty="0" smtClean="0"/>
              <a:t>hyperglycemia.</a:t>
            </a:r>
            <a:endParaRPr lang="en-CA" sz="1200" dirty="0"/>
          </a:p>
          <a:p>
            <a:endParaRPr lang="en-CA" sz="1200" dirty="0" smtClean="0"/>
          </a:p>
          <a:p>
            <a:r>
              <a:rPr lang="en-CA" sz="1200" dirty="0" smtClean="0"/>
              <a:t>Your priority </a:t>
            </a:r>
            <a:r>
              <a:rPr lang="en-CA" sz="1200" dirty="0"/>
              <a:t>is to prevent hypoglycemia. Remember </a:t>
            </a:r>
            <a:r>
              <a:rPr lang="en-CA" sz="1200" dirty="0" smtClean="0"/>
              <a:t>that his </a:t>
            </a:r>
            <a:r>
              <a:rPr lang="en-CA" sz="1200" dirty="0"/>
              <a:t>evening dose of insulin is “responsible” for </a:t>
            </a:r>
            <a:r>
              <a:rPr lang="en-CA" sz="1200" dirty="0" smtClean="0"/>
              <a:t>his morning </a:t>
            </a:r>
            <a:r>
              <a:rPr lang="en-CA" sz="1200" dirty="0"/>
              <a:t>blood </a:t>
            </a:r>
            <a:r>
              <a:rPr lang="en-CA" sz="1200" dirty="0" smtClean="0"/>
              <a:t>sugar. Therefore</a:t>
            </a:r>
            <a:r>
              <a:rPr lang="en-CA" sz="1200" dirty="0"/>
              <a:t>, start by lowering evening dose of </a:t>
            </a:r>
            <a:r>
              <a:rPr lang="en-CA" sz="1200" dirty="0" smtClean="0"/>
              <a:t>insulin as in Option A. </a:t>
            </a:r>
          </a:p>
          <a:p>
            <a:endParaRPr lang="en-CA" sz="1200" dirty="0" smtClean="0"/>
          </a:p>
          <a:p>
            <a:r>
              <a:rPr lang="en-CA" sz="1200" dirty="0" smtClean="0"/>
              <a:t>His pre-dinner hyperglycemia may </a:t>
            </a:r>
            <a:r>
              <a:rPr lang="en-CA" sz="1200" dirty="0"/>
              <a:t>be due to significant amount of </a:t>
            </a:r>
            <a:r>
              <a:rPr lang="en-CA" sz="1200" dirty="0" smtClean="0"/>
              <a:t>sugar (from the orange juice he drinks) </a:t>
            </a:r>
            <a:r>
              <a:rPr lang="en-CA" sz="1200" dirty="0"/>
              <a:t>needed to correct his morning </a:t>
            </a:r>
            <a:r>
              <a:rPr lang="en-CA" sz="1200" dirty="0" smtClean="0"/>
              <a:t>hypoglycemia. By </a:t>
            </a:r>
            <a:r>
              <a:rPr lang="en-CA" sz="1200" dirty="0"/>
              <a:t>reducing hypoglycemic episodes</a:t>
            </a:r>
            <a:r>
              <a:rPr lang="en-CA" sz="1200" dirty="0" smtClean="0"/>
              <a:t>, you </a:t>
            </a:r>
            <a:r>
              <a:rPr lang="en-CA" sz="1200" dirty="0"/>
              <a:t>may </a:t>
            </a:r>
            <a:r>
              <a:rPr lang="en-CA" sz="1200" dirty="0" smtClean="0"/>
              <a:t>lower his </a:t>
            </a:r>
            <a:r>
              <a:rPr lang="en-CA" sz="1200" dirty="0"/>
              <a:t>evening sugar</a:t>
            </a:r>
            <a:r>
              <a:rPr lang="en-CA" sz="1200" dirty="0" smtClean="0"/>
              <a:t>.</a:t>
            </a:r>
          </a:p>
          <a:p>
            <a:endParaRPr lang="en-CA" sz="1200" dirty="0"/>
          </a:p>
          <a:p>
            <a:r>
              <a:rPr lang="en-CA" sz="1200" dirty="0"/>
              <a:t>If </a:t>
            </a:r>
            <a:r>
              <a:rPr lang="en-CA" sz="1200" dirty="0" smtClean="0"/>
              <a:t>his evening </a:t>
            </a:r>
            <a:r>
              <a:rPr lang="en-CA" sz="1200" dirty="0"/>
              <a:t>hyperglycemia persists once </a:t>
            </a:r>
            <a:r>
              <a:rPr lang="en-CA" sz="1200" dirty="0" smtClean="0"/>
              <a:t>the morning </a:t>
            </a:r>
            <a:r>
              <a:rPr lang="en-CA" sz="1200" dirty="0"/>
              <a:t>hypoglycemia is corrected, consider increasing </a:t>
            </a:r>
            <a:r>
              <a:rPr lang="en-CA" sz="1200" dirty="0" smtClean="0"/>
              <a:t>the </a:t>
            </a:r>
            <a:r>
              <a:rPr lang="en-CA" sz="1200" i="1" dirty="0" smtClean="0"/>
              <a:t>morning</a:t>
            </a:r>
            <a:r>
              <a:rPr lang="en-CA" sz="1200" dirty="0" smtClean="0"/>
              <a:t> </a:t>
            </a:r>
            <a:r>
              <a:rPr lang="en-CA" sz="1200" dirty="0"/>
              <a:t>insulin dose by </a:t>
            </a:r>
            <a:r>
              <a:rPr lang="en-CA" sz="1200" dirty="0" smtClean="0"/>
              <a:t>1-2 units (as in Option C).</a:t>
            </a:r>
            <a:endParaRPr lang="en-CA" sz="1200" dirty="0"/>
          </a:p>
        </p:txBody>
      </p:sp>
      <p:sp>
        <p:nvSpPr>
          <p:cNvPr id="19" name="C Feedback"/>
          <p:cNvSpPr txBox="1"/>
          <p:nvPr/>
        </p:nvSpPr>
        <p:spPr>
          <a:xfrm>
            <a:off x="873486" y="2420888"/>
            <a:ext cx="6002770" cy="3231654"/>
          </a:xfrm>
          <a:prstGeom prst="rect">
            <a:avLst/>
          </a:prstGeom>
          <a:solidFill>
            <a:srgbClr val="FFFFCC"/>
          </a:solidFill>
          <a:ln>
            <a:solidFill>
              <a:schemeClr val="tx1"/>
            </a:solidFill>
          </a:ln>
        </p:spPr>
        <p:txBody>
          <a:bodyPr wrap="square" rtlCol="0">
            <a:spAutoFit/>
          </a:bodyPr>
          <a:lstStyle/>
          <a:p>
            <a:r>
              <a:rPr lang="en-CA" sz="1200" b="1" dirty="0" smtClean="0"/>
              <a:t>A is the correct answer. </a:t>
            </a:r>
            <a:r>
              <a:rPr lang="en-CA" sz="1200" dirty="0" smtClean="0"/>
              <a:t>There are conflicting issues to address with his glycemic control.</a:t>
            </a:r>
            <a:endParaRPr lang="en-CA" sz="1200" b="1" dirty="0" smtClean="0"/>
          </a:p>
          <a:p>
            <a:endParaRPr lang="en-CA" sz="1200" b="1" dirty="0"/>
          </a:p>
          <a:p>
            <a:pPr marL="228600" indent="-228600">
              <a:buAutoNum type="arabicParenR"/>
            </a:pPr>
            <a:r>
              <a:rPr lang="en-CA" sz="1200" dirty="0" smtClean="0"/>
              <a:t>Most </a:t>
            </a:r>
            <a:r>
              <a:rPr lang="en-CA" sz="1200" dirty="0"/>
              <a:t>important to note the two episodes of </a:t>
            </a:r>
            <a:r>
              <a:rPr lang="en-CA" sz="1200" b="1" dirty="0" smtClean="0"/>
              <a:t>hypo</a:t>
            </a:r>
            <a:r>
              <a:rPr lang="en-CA" sz="1200" dirty="0" smtClean="0"/>
              <a:t>glycemia (3.5 on Monday AM and 2.6 on Friday AM).</a:t>
            </a:r>
          </a:p>
          <a:p>
            <a:pPr marL="228600" indent="-228600">
              <a:buAutoNum type="arabicParenR"/>
            </a:pPr>
            <a:r>
              <a:rPr lang="en-CA" sz="1200" dirty="0" smtClean="0"/>
              <a:t>Less </a:t>
            </a:r>
            <a:r>
              <a:rPr lang="en-CA" sz="1200" dirty="0"/>
              <a:t>important (but still significant) is his pre-dinner </a:t>
            </a:r>
            <a:r>
              <a:rPr lang="en-CA" sz="1200" dirty="0" smtClean="0"/>
              <a:t>hyperglycemia.</a:t>
            </a:r>
            <a:endParaRPr lang="en-CA" sz="1200" dirty="0"/>
          </a:p>
          <a:p>
            <a:endParaRPr lang="en-CA" sz="1200" dirty="0" smtClean="0"/>
          </a:p>
          <a:p>
            <a:r>
              <a:rPr lang="en-CA" sz="1200" dirty="0" smtClean="0"/>
              <a:t>Your priority </a:t>
            </a:r>
            <a:r>
              <a:rPr lang="en-CA" sz="1200" dirty="0"/>
              <a:t>is to prevent hypoglycemia. Remember </a:t>
            </a:r>
            <a:r>
              <a:rPr lang="en-CA" sz="1200" dirty="0" smtClean="0"/>
              <a:t>that his </a:t>
            </a:r>
            <a:r>
              <a:rPr lang="en-CA" sz="1200" dirty="0"/>
              <a:t>evening dose of insulin is “responsible” for </a:t>
            </a:r>
            <a:r>
              <a:rPr lang="en-CA" sz="1200" dirty="0" smtClean="0"/>
              <a:t>his morning </a:t>
            </a:r>
            <a:r>
              <a:rPr lang="en-CA" sz="1200" dirty="0"/>
              <a:t>blood </a:t>
            </a:r>
            <a:r>
              <a:rPr lang="en-CA" sz="1200" dirty="0" smtClean="0"/>
              <a:t>sugar. Therefore</a:t>
            </a:r>
            <a:r>
              <a:rPr lang="en-CA" sz="1200" dirty="0"/>
              <a:t>, start by lowering evening dose of </a:t>
            </a:r>
            <a:r>
              <a:rPr lang="en-CA" sz="1200" dirty="0" smtClean="0"/>
              <a:t>insulin as in Option A. </a:t>
            </a:r>
          </a:p>
          <a:p>
            <a:endParaRPr lang="en-CA" sz="1200" dirty="0" smtClean="0"/>
          </a:p>
          <a:p>
            <a:r>
              <a:rPr lang="en-CA" sz="1200" dirty="0" smtClean="0"/>
              <a:t>His pre-dinner hyperglycemia may </a:t>
            </a:r>
            <a:r>
              <a:rPr lang="en-CA" sz="1200" dirty="0"/>
              <a:t>be due to significant amount of </a:t>
            </a:r>
            <a:r>
              <a:rPr lang="en-CA" sz="1200" dirty="0" smtClean="0"/>
              <a:t>sugar (from the orange juice he drinks) </a:t>
            </a:r>
            <a:r>
              <a:rPr lang="en-CA" sz="1200" dirty="0"/>
              <a:t>needed to correct his morning </a:t>
            </a:r>
            <a:r>
              <a:rPr lang="en-CA" sz="1200" dirty="0" smtClean="0"/>
              <a:t>hypoglycemia. By </a:t>
            </a:r>
            <a:r>
              <a:rPr lang="en-CA" sz="1200" dirty="0"/>
              <a:t>reducing hypoglycemic episodes</a:t>
            </a:r>
            <a:r>
              <a:rPr lang="en-CA" sz="1200" dirty="0" smtClean="0"/>
              <a:t>, you </a:t>
            </a:r>
            <a:r>
              <a:rPr lang="en-CA" sz="1200" dirty="0"/>
              <a:t>may </a:t>
            </a:r>
            <a:r>
              <a:rPr lang="en-CA" sz="1200" dirty="0" smtClean="0"/>
              <a:t>lower his </a:t>
            </a:r>
            <a:r>
              <a:rPr lang="en-CA" sz="1200" dirty="0"/>
              <a:t>evening sugar</a:t>
            </a:r>
            <a:r>
              <a:rPr lang="en-CA" sz="1200" dirty="0" smtClean="0"/>
              <a:t>.</a:t>
            </a:r>
          </a:p>
          <a:p>
            <a:endParaRPr lang="en-CA" sz="1200" dirty="0"/>
          </a:p>
          <a:p>
            <a:r>
              <a:rPr lang="en-CA" sz="1200" dirty="0"/>
              <a:t>If </a:t>
            </a:r>
            <a:r>
              <a:rPr lang="en-CA" sz="1200" dirty="0" smtClean="0"/>
              <a:t>his evening </a:t>
            </a:r>
            <a:r>
              <a:rPr lang="en-CA" sz="1200" dirty="0"/>
              <a:t>hyperglycemia persists once </a:t>
            </a:r>
            <a:r>
              <a:rPr lang="en-CA" sz="1200" dirty="0" smtClean="0"/>
              <a:t>the morning </a:t>
            </a:r>
            <a:r>
              <a:rPr lang="en-CA" sz="1200" dirty="0"/>
              <a:t>hypoglycemia is corrected, consider increasing </a:t>
            </a:r>
            <a:r>
              <a:rPr lang="en-CA" sz="1200" dirty="0" smtClean="0"/>
              <a:t>the </a:t>
            </a:r>
            <a:r>
              <a:rPr lang="en-CA" sz="1200" i="1" dirty="0" smtClean="0"/>
              <a:t>morning</a:t>
            </a:r>
            <a:r>
              <a:rPr lang="en-CA" sz="1200" dirty="0" smtClean="0"/>
              <a:t> </a:t>
            </a:r>
            <a:r>
              <a:rPr lang="en-CA" sz="1200" dirty="0"/>
              <a:t>insulin dose by </a:t>
            </a:r>
            <a:r>
              <a:rPr lang="en-CA" sz="1200" dirty="0" smtClean="0"/>
              <a:t>1-2 units (as in Option C).</a:t>
            </a:r>
            <a:endParaRPr lang="en-CA" sz="1200" dirty="0"/>
          </a:p>
        </p:txBody>
      </p:sp>
    </p:spTree>
    <p:extLst>
      <p:ext uri="{BB962C8B-B14F-4D97-AF65-F5344CB8AC3E}">
        <p14:creationId xmlns:p14="http://schemas.microsoft.com/office/powerpoint/2010/main" val="22823037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12" restart="whenNotActive" fill="hold" evtFilter="cancelBubble" nodeType="interactiveSeq">
                <p:stCondLst>
                  <p:cond evt="onClick" delay="0">
                    <p:tgtEl>
                      <p:spTgt spid="11"/>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17" restart="whenNotActive" fill="hold" evtFilter="cancelBubble" nodeType="interactiveSeq">
                <p:stCondLst>
                  <p:cond evt="onClick" delay="0">
                    <p:tgtEl>
                      <p:spTgt spid="12"/>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childTnLst>
        </p:cTn>
      </p:par>
    </p:tnLst>
    <p:bldLst>
      <p:bldP spid="17" grpId="0" animBg="1"/>
      <p:bldP spid="15" grpId="0" animBg="1"/>
      <p:bldP spid="18" grpId="0" animBg="1"/>
      <p:bldP spid="1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CASE # 3</a:t>
            </a:r>
            <a:endParaRPr lang="en-CA" dirty="0"/>
          </a:p>
        </p:txBody>
      </p:sp>
      <p:sp>
        <p:nvSpPr>
          <p:cNvPr id="3" name="Content Placeholder 2"/>
          <p:cNvSpPr>
            <a:spLocks noGrp="1"/>
          </p:cNvSpPr>
          <p:nvPr>
            <p:ph idx="1"/>
          </p:nvPr>
        </p:nvSpPr>
        <p:spPr/>
        <p:txBody>
          <a:bodyPr>
            <a:normAutofit lnSpcReduction="10000"/>
          </a:bodyPr>
          <a:lstStyle/>
          <a:p>
            <a:pPr marL="0" indent="0">
              <a:buNone/>
            </a:pPr>
            <a:r>
              <a:rPr lang="en-CA" dirty="0" smtClean="0"/>
              <a:t>Mr. Lee </a:t>
            </a:r>
            <a:r>
              <a:rPr lang="en-CA" dirty="0" err="1" smtClean="0"/>
              <a:t>Sproh</a:t>
            </a:r>
            <a:r>
              <a:rPr lang="en-CA" dirty="0" smtClean="0"/>
              <a:t> returns to your office. He has been stable for most of the past year (while you have been working on this module!) on Lantus 13 units SC </a:t>
            </a:r>
            <a:r>
              <a:rPr lang="en-CA" dirty="0" err="1" smtClean="0"/>
              <a:t>qhs</a:t>
            </a:r>
            <a:r>
              <a:rPr lang="en-CA" dirty="0" smtClean="0"/>
              <a:t>. </a:t>
            </a:r>
            <a:endParaRPr lang="en-CA" dirty="0"/>
          </a:p>
          <a:p>
            <a:pPr marL="0" indent="0">
              <a:buNone/>
            </a:pPr>
            <a:endParaRPr lang="en-CA" dirty="0" smtClean="0"/>
          </a:p>
          <a:p>
            <a:pPr marL="0" indent="0">
              <a:buNone/>
            </a:pPr>
            <a:r>
              <a:rPr lang="en-CA" dirty="0" smtClean="0"/>
              <a:t>Though his morning blood sugar was in range (usually ~ 5.0 </a:t>
            </a:r>
            <a:r>
              <a:rPr lang="en-CA" dirty="0" err="1" smtClean="0"/>
              <a:t>mmol</a:t>
            </a:r>
            <a:r>
              <a:rPr lang="en-CA" dirty="0" smtClean="0"/>
              <a:t>/L), you noted his HbA1C was still 8.0%. You asked him to start checking his BG at least three times per day (before meals). His main meal is usually lunch.</a:t>
            </a:r>
          </a:p>
          <a:p>
            <a:pPr marL="0" indent="0">
              <a:buNone/>
            </a:pPr>
            <a:endParaRPr lang="en-CA" dirty="0"/>
          </a:p>
          <a:p>
            <a:pPr marL="0" indent="0">
              <a:buNone/>
            </a:pPr>
            <a:r>
              <a:rPr lang="en-CA" dirty="0" smtClean="0"/>
              <a:t>He returns to your office with the results.</a:t>
            </a:r>
            <a:endParaRPr lang="en-CA" dirty="0"/>
          </a:p>
        </p:txBody>
      </p:sp>
      <p:sp>
        <p:nvSpPr>
          <p:cNvPr id="4" name="TextBox 3"/>
          <p:cNvSpPr txBox="1"/>
          <p:nvPr/>
        </p:nvSpPr>
        <p:spPr>
          <a:xfrm>
            <a:off x="0" y="6581001"/>
            <a:ext cx="3635896" cy="276999"/>
          </a:xfrm>
          <a:prstGeom prst="rect">
            <a:avLst/>
          </a:prstGeom>
          <a:noFill/>
        </p:spPr>
        <p:txBody>
          <a:bodyPr wrap="square" rtlCol="0">
            <a:spAutoFit/>
          </a:bodyPr>
          <a:lstStyle/>
          <a:p>
            <a:r>
              <a:rPr lang="en-CA" sz="1200" dirty="0" smtClean="0"/>
              <a:t>Section 4: Cases</a:t>
            </a:r>
            <a:endParaRPr lang="en-CA" sz="1200" dirty="0"/>
          </a:p>
        </p:txBody>
      </p:sp>
    </p:spTree>
    <p:extLst>
      <p:ext uri="{BB962C8B-B14F-4D97-AF65-F5344CB8AC3E}">
        <p14:creationId xmlns:p14="http://schemas.microsoft.com/office/powerpoint/2010/main" val="42597724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03648" y="404664"/>
            <a:ext cx="6048672" cy="830997"/>
          </a:xfrm>
          <a:prstGeom prst="rect">
            <a:avLst/>
          </a:prstGeom>
          <a:noFill/>
        </p:spPr>
        <p:txBody>
          <a:bodyPr wrap="square" rtlCol="0">
            <a:spAutoFit/>
          </a:bodyPr>
          <a:lstStyle/>
          <a:p>
            <a:r>
              <a:rPr lang="en-CA" sz="2400" dirty="0" smtClean="0"/>
              <a:t>Here are his measurements from the past week:</a:t>
            </a:r>
            <a:endParaRPr lang="en-CA" sz="2400" dirty="0"/>
          </a:p>
        </p:txBody>
      </p:sp>
      <p:sp>
        <p:nvSpPr>
          <p:cNvPr id="5" name="TextBox 4"/>
          <p:cNvSpPr txBox="1"/>
          <p:nvPr/>
        </p:nvSpPr>
        <p:spPr>
          <a:xfrm>
            <a:off x="0" y="6581001"/>
            <a:ext cx="3635896" cy="276999"/>
          </a:xfrm>
          <a:prstGeom prst="rect">
            <a:avLst/>
          </a:prstGeom>
          <a:noFill/>
        </p:spPr>
        <p:txBody>
          <a:bodyPr wrap="square" rtlCol="0">
            <a:spAutoFit/>
          </a:bodyPr>
          <a:lstStyle/>
          <a:p>
            <a:r>
              <a:rPr lang="en-CA" sz="1200" dirty="0" smtClean="0"/>
              <a:t>Section 4: Cases</a:t>
            </a:r>
            <a:endParaRPr lang="en-CA" sz="1200" dirty="0"/>
          </a:p>
        </p:txBody>
      </p:sp>
      <p:graphicFrame>
        <p:nvGraphicFramePr>
          <p:cNvPr id="8" name="Table 7"/>
          <p:cNvGraphicFramePr>
            <a:graphicFrameLocks noGrp="1"/>
          </p:cNvGraphicFramePr>
          <p:nvPr>
            <p:extLst>
              <p:ext uri="{D42A27DB-BD31-4B8C-83A1-F6EECF244321}">
                <p14:modId xmlns:p14="http://schemas.microsoft.com/office/powerpoint/2010/main" val="1591852796"/>
              </p:ext>
            </p:extLst>
          </p:nvPr>
        </p:nvGraphicFramePr>
        <p:xfrm>
          <a:off x="611560" y="1371632"/>
          <a:ext cx="7128792" cy="3785560"/>
        </p:xfrm>
        <a:graphic>
          <a:graphicData uri="http://schemas.openxmlformats.org/drawingml/2006/table">
            <a:tbl>
              <a:tblPr firstRow="1" bandRow="1">
                <a:tableStyleId>{5C22544A-7EE6-4342-B048-85BDC9FD1C3A}</a:tableStyleId>
              </a:tblPr>
              <a:tblGrid>
                <a:gridCol w="1796034"/>
                <a:gridCol w="5332758"/>
              </a:tblGrid>
              <a:tr h="473195">
                <a:tc>
                  <a:txBody>
                    <a:bodyPr/>
                    <a:lstStyle/>
                    <a:p>
                      <a:endParaRPr lang="en-CA" dirty="0"/>
                    </a:p>
                  </a:txBody>
                  <a:tcPr/>
                </a:tc>
                <a:tc>
                  <a:txBody>
                    <a:bodyPr/>
                    <a:lstStyle/>
                    <a:p>
                      <a:endParaRPr lang="en-CA" dirty="0"/>
                    </a:p>
                  </a:txBody>
                  <a:tcPr/>
                </a:tc>
              </a:tr>
              <a:tr h="473195">
                <a:tc>
                  <a:txBody>
                    <a:bodyPr/>
                    <a:lstStyle/>
                    <a:p>
                      <a:r>
                        <a:rPr lang="en-CA" dirty="0" smtClean="0"/>
                        <a:t>Monday</a:t>
                      </a:r>
                      <a:endParaRPr lang="en-CA" dirty="0"/>
                    </a:p>
                  </a:txBody>
                  <a:tcPr/>
                </a:tc>
                <a:tc>
                  <a:txBody>
                    <a:bodyPr/>
                    <a:lstStyle/>
                    <a:p>
                      <a:r>
                        <a:rPr lang="en-CA" dirty="0" smtClean="0"/>
                        <a:t>5.2 – 8.2 –</a:t>
                      </a:r>
                      <a:r>
                        <a:rPr lang="en-CA" baseline="0" dirty="0" smtClean="0"/>
                        <a:t> 11.0 </a:t>
                      </a:r>
                      <a:r>
                        <a:rPr lang="en-CA" dirty="0" smtClean="0"/>
                        <a:t>– 8.9</a:t>
                      </a:r>
                      <a:endParaRPr lang="en-CA" dirty="0"/>
                    </a:p>
                  </a:txBody>
                  <a:tcPr/>
                </a:tc>
              </a:tr>
              <a:tr h="473195">
                <a:tc>
                  <a:txBody>
                    <a:bodyPr/>
                    <a:lstStyle/>
                    <a:p>
                      <a:r>
                        <a:rPr lang="en-CA" dirty="0" smtClean="0"/>
                        <a:t>Tuesday</a:t>
                      </a:r>
                      <a:endParaRPr lang="en-CA" dirty="0"/>
                    </a:p>
                  </a:txBody>
                  <a:tcPr/>
                </a:tc>
                <a:tc>
                  <a:txBody>
                    <a:bodyPr/>
                    <a:lstStyle/>
                    <a:p>
                      <a:r>
                        <a:rPr lang="en-CA" dirty="0" smtClean="0"/>
                        <a:t>5.6 – 8.6 – 10.6 – 9.0</a:t>
                      </a:r>
                      <a:endParaRPr lang="en-CA" dirty="0"/>
                    </a:p>
                  </a:txBody>
                  <a:tcPr/>
                </a:tc>
              </a:tr>
              <a:tr h="473195">
                <a:tc>
                  <a:txBody>
                    <a:bodyPr/>
                    <a:lstStyle/>
                    <a:p>
                      <a:r>
                        <a:rPr lang="en-CA" dirty="0" smtClean="0"/>
                        <a:t>Wednesday</a:t>
                      </a:r>
                      <a:endParaRPr lang="en-CA" dirty="0"/>
                    </a:p>
                  </a:txBody>
                  <a:tcPr/>
                </a:tc>
                <a:tc>
                  <a:txBody>
                    <a:bodyPr/>
                    <a:lstStyle/>
                    <a:p>
                      <a:r>
                        <a:rPr lang="en-CA" baseline="0" dirty="0" smtClean="0"/>
                        <a:t>6.0 – 9.0 – 11.2 – 9.2 </a:t>
                      </a:r>
                      <a:endParaRPr lang="en-CA" dirty="0"/>
                    </a:p>
                  </a:txBody>
                  <a:tcPr/>
                </a:tc>
              </a:tr>
              <a:tr h="473195">
                <a:tc>
                  <a:txBody>
                    <a:bodyPr/>
                    <a:lstStyle/>
                    <a:p>
                      <a:r>
                        <a:rPr lang="en-CA" dirty="0" smtClean="0"/>
                        <a:t>Thursday</a:t>
                      </a:r>
                      <a:endParaRPr lang="en-CA" dirty="0"/>
                    </a:p>
                  </a:txBody>
                  <a:tcPr/>
                </a:tc>
                <a:tc>
                  <a:txBody>
                    <a:bodyPr/>
                    <a:lstStyle/>
                    <a:p>
                      <a:r>
                        <a:rPr lang="en-CA" dirty="0" smtClean="0"/>
                        <a:t>5.9 – 9.4 – 9.8 – 8.5</a:t>
                      </a:r>
                      <a:endParaRPr lang="en-CA" dirty="0"/>
                    </a:p>
                  </a:txBody>
                  <a:tcPr/>
                </a:tc>
              </a:tr>
              <a:tr h="473195">
                <a:tc>
                  <a:txBody>
                    <a:bodyPr/>
                    <a:lstStyle/>
                    <a:p>
                      <a:r>
                        <a:rPr lang="en-CA" dirty="0" smtClean="0"/>
                        <a:t>Friday</a:t>
                      </a:r>
                      <a:endParaRPr lang="en-CA" dirty="0"/>
                    </a:p>
                  </a:txBody>
                  <a:tcPr/>
                </a:tc>
                <a:tc>
                  <a:txBody>
                    <a:bodyPr/>
                    <a:lstStyle/>
                    <a:p>
                      <a:r>
                        <a:rPr lang="en-CA" dirty="0" smtClean="0"/>
                        <a:t>7.0 – 9.5 – 11.7 – 8.3</a:t>
                      </a:r>
                      <a:endParaRPr lang="en-CA" dirty="0"/>
                    </a:p>
                  </a:txBody>
                  <a:tcPr/>
                </a:tc>
              </a:tr>
              <a:tr h="473195">
                <a:tc>
                  <a:txBody>
                    <a:bodyPr/>
                    <a:lstStyle/>
                    <a:p>
                      <a:r>
                        <a:rPr lang="en-CA" dirty="0" smtClean="0"/>
                        <a:t>Saturday</a:t>
                      </a:r>
                      <a:endParaRPr lang="en-CA" dirty="0"/>
                    </a:p>
                  </a:txBody>
                  <a:tcPr/>
                </a:tc>
                <a:tc>
                  <a:txBody>
                    <a:bodyPr/>
                    <a:lstStyle/>
                    <a:p>
                      <a:r>
                        <a:rPr lang="en-CA" baseline="0" dirty="0" smtClean="0"/>
                        <a:t>6.5 – 8.7 – 11.2 – 8.2 </a:t>
                      </a:r>
                      <a:endParaRPr lang="en-CA" dirty="0"/>
                    </a:p>
                  </a:txBody>
                  <a:tcPr/>
                </a:tc>
              </a:tr>
              <a:tr h="473195">
                <a:tc gridSpan="2">
                  <a:txBody>
                    <a:bodyPr/>
                    <a:lstStyle/>
                    <a:p>
                      <a:pPr marL="0" indent="0">
                        <a:buFont typeface="Wingdings" panose="05000000000000000000" pitchFamily="2" charset="2"/>
                        <a:buNone/>
                      </a:pPr>
                      <a:endParaRPr lang="en-CA" dirty="0"/>
                    </a:p>
                  </a:txBody>
                  <a:tcPr/>
                </a:tc>
                <a:tc hMerge="1">
                  <a:txBody>
                    <a:bodyPr/>
                    <a:lstStyle/>
                    <a:p>
                      <a:endParaRPr lang="en-CA" dirty="0"/>
                    </a:p>
                  </a:txBody>
                  <a:tcPr/>
                </a:tc>
              </a:tr>
            </a:tbl>
          </a:graphicData>
        </a:graphic>
      </p:graphicFrame>
    </p:spTree>
    <p:extLst>
      <p:ext uri="{BB962C8B-B14F-4D97-AF65-F5344CB8AC3E}">
        <p14:creationId xmlns:p14="http://schemas.microsoft.com/office/powerpoint/2010/main" val="27178192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4: Case 3, Mr. Lee </a:t>
            </a:r>
            <a:r>
              <a:rPr lang="en-CA" sz="1200" dirty="0" err="1" smtClean="0"/>
              <a:t>Sproh</a:t>
            </a:r>
            <a:r>
              <a:rPr lang="en-CA" sz="1200" dirty="0" smtClean="0"/>
              <a:t>. </a:t>
            </a:r>
            <a:endParaRPr lang="en-CA" sz="1200" dirty="0"/>
          </a:p>
        </p:txBody>
      </p:sp>
      <p:sp>
        <p:nvSpPr>
          <p:cNvPr id="6" name="TextBox 5"/>
          <p:cNvSpPr txBox="1"/>
          <p:nvPr/>
        </p:nvSpPr>
        <p:spPr>
          <a:xfrm>
            <a:off x="395536" y="478413"/>
            <a:ext cx="6768752" cy="369332"/>
          </a:xfrm>
          <a:prstGeom prst="rect">
            <a:avLst/>
          </a:prstGeom>
          <a:noFill/>
        </p:spPr>
        <p:txBody>
          <a:bodyPr wrap="square" rtlCol="0">
            <a:spAutoFit/>
          </a:bodyPr>
          <a:lstStyle/>
          <a:p>
            <a:r>
              <a:rPr lang="en-CA" dirty="0" smtClean="0"/>
              <a:t>Q: Which intervention is most appropriate at this time? </a:t>
            </a:r>
            <a:endParaRPr lang="en-CA" dirty="0"/>
          </a:p>
        </p:txBody>
      </p:sp>
      <p:sp>
        <p:nvSpPr>
          <p:cNvPr id="7" name="Answer A"/>
          <p:cNvSpPr/>
          <p:nvPr/>
        </p:nvSpPr>
        <p:spPr>
          <a:xfrm>
            <a:off x="467544" y="836712"/>
            <a:ext cx="6696744" cy="369332"/>
          </a:xfrm>
          <a:prstGeom prst="rect">
            <a:avLst/>
          </a:prstGeom>
        </p:spPr>
        <p:txBody>
          <a:bodyPr wrap="square">
            <a:spAutoFit/>
          </a:bodyPr>
          <a:lstStyle/>
          <a:p>
            <a:r>
              <a:rPr lang="en-CA" dirty="0" smtClean="0"/>
              <a:t>A) Increase </a:t>
            </a:r>
            <a:r>
              <a:rPr lang="en-CA" dirty="0"/>
              <a:t>evening Lantus to 14 units SC </a:t>
            </a:r>
            <a:r>
              <a:rPr lang="en-CA" dirty="0" err="1"/>
              <a:t>qhs</a:t>
            </a:r>
            <a:r>
              <a:rPr lang="en-CA" dirty="0"/>
              <a:t>.</a:t>
            </a:r>
          </a:p>
        </p:txBody>
      </p:sp>
      <p:sp>
        <p:nvSpPr>
          <p:cNvPr id="8" name="Answer B"/>
          <p:cNvSpPr/>
          <p:nvPr/>
        </p:nvSpPr>
        <p:spPr>
          <a:xfrm>
            <a:off x="467544" y="1196752"/>
            <a:ext cx="6382606" cy="646331"/>
          </a:xfrm>
          <a:prstGeom prst="rect">
            <a:avLst/>
          </a:prstGeom>
        </p:spPr>
        <p:txBody>
          <a:bodyPr wrap="square">
            <a:spAutoFit/>
          </a:bodyPr>
          <a:lstStyle/>
          <a:p>
            <a:pPr algn="just"/>
            <a:r>
              <a:rPr lang="en-CA" dirty="0" smtClean="0"/>
              <a:t>B) </a:t>
            </a:r>
            <a:r>
              <a:rPr lang="en-CA" dirty="0"/>
              <a:t>Advise him to eat a smaller dinner.</a:t>
            </a:r>
          </a:p>
          <a:p>
            <a:pPr algn="just"/>
            <a:endParaRPr lang="en-CA" dirty="0"/>
          </a:p>
        </p:txBody>
      </p:sp>
      <p:sp>
        <p:nvSpPr>
          <p:cNvPr id="11" name="Answer C"/>
          <p:cNvSpPr/>
          <p:nvPr/>
        </p:nvSpPr>
        <p:spPr>
          <a:xfrm>
            <a:off x="467544" y="1520260"/>
            <a:ext cx="6120680" cy="369332"/>
          </a:xfrm>
          <a:prstGeom prst="rect">
            <a:avLst/>
          </a:prstGeom>
        </p:spPr>
        <p:txBody>
          <a:bodyPr wrap="square">
            <a:spAutoFit/>
          </a:bodyPr>
          <a:lstStyle/>
          <a:p>
            <a:r>
              <a:rPr lang="en-CA" dirty="0" smtClean="0"/>
              <a:t>C) Advise </a:t>
            </a:r>
            <a:r>
              <a:rPr lang="en-CA" dirty="0"/>
              <a:t>him to eat a smaller lunch.</a:t>
            </a:r>
          </a:p>
        </p:txBody>
      </p:sp>
      <p:sp>
        <p:nvSpPr>
          <p:cNvPr id="12" name="Answer D"/>
          <p:cNvSpPr/>
          <p:nvPr/>
        </p:nvSpPr>
        <p:spPr>
          <a:xfrm>
            <a:off x="467545" y="1844824"/>
            <a:ext cx="7704856" cy="646331"/>
          </a:xfrm>
          <a:prstGeom prst="rect">
            <a:avLst/>
          </a:prstGeom>
        </p:spPr>
        <p:txBody>
          <a:bodyPr wrap="square">
            <a:spAutoFit/>
          </a:bodyPr>
          <a:lstStyle/>
          <a:p>
            <a:r>
              <a:rPr lang="en-CA" dirty="0" smtClean="0"/>
              <a:t>D) Add </a:t>
            </a:r>
            <a:r>
              <a:rPr lang="en-CA" dirty="0"/>
              <a:t>Humalog 2 units SC daily with lunch. </a:t>
            </a:r>
          </a:p>
          <a:p>
            <a:endParaRPr lang="en-CA" dirty="0"/>
          </a:p>
        </p:txBody>
      </p:sp>
    </p:spTree>
    <p:extLst>
      <p:ext uri="{BB962C8B-B14F-4D97-AF65-F5344CB8AC3E}">
        <p14:creationId xmlns:p14="http://schemas.microsoft.com/office/powerpoint/2010/main" val="33281041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4: Case 3, Mr. Lee </a:t>
            </a:r>
            <a:r>
              <a:rPr lang="en-CA" sz="1200" dirty="0" err="1" smtClean="0"/>
              <a:t>Sproh</a:t>
            </a:r>
            <a:r>
              <a:rPr lang="en-CA" sz="1200" dirty="0" smtClean="0"/>
              <a:t>. </a:t>
            </a:r>
            <a:endParaRPr lang="en-CA" sz="1200" dirty="0"/>
          </a:p>
        </p:txBody>
      </p:sp>
      <p:sp>
        <p:nvSpPr>
          <p:cNvPr id="6" name="TextBox 5"/>
          <p:cNvSpPr txBox="1"/>
          <p:nvPr/>
        </p:nvSpPr>
        <p:spPr>
          <a:xfrm>
            <a:off x="395536" y="478413"/>
            <a:ext cx="6768752" cy="369332"/>
          </a:xfrm>
          <a:prstGeom prst="rect">
            <a:avLst/>
          </a:prstGeom>
          <a:noFill/>
        </p:spPr>
        <p:txBody>
          <a:bodyPr wrap="square" rtlCol="0">
            <a:spAutoFit/>
          </a:bodyPr>
          <a:lstStyle/>
          <a:p>
            <a:r>
              <a:rPr lang="en-CA" dirty="0" smtClean="0"/>
              <a:t>Q: Which intervention is most appropriate at this time? </a:t>
            </a:r>
            <a:endParaRPr lang="en-CA" dirty="0"/>
          </a:p>
        </p:txBody>
      </p:sp>
      <p:sp>
        <p:nvSpPr>
          <p:cNvPr id="7" name="Answer A"/>
          <p:cNvSpPr/>
          <p:nvPr/>
        </p:nvSpPr>
        <p:spPr>
          <a:xfrm>
            <a:off x="467544" y="836712"/>
            <a:ext cx="6696744" cy="369332"/>
          </a:xfrm>
          <a:prstGeom prst="rect">
            <a:avLst/>
          </a:prstGeom>
        </p:spPr>
        <p:txBody>
          <a:bodyPr wrap="square">
            <a:spAutoFit/>
          </a:bodyPr>
          <a:lstStyle/>
          <a:p>
            <a:r>
              <a:rPr lang="en-CA" dirty="0" smtClean="0"/>
              <a:t>A) Increase </a:t>
            </a:r>
            <a:r>
              <a:rPr lang="en-CA" dirty="0"/>
              <a:t>evening Lantus to 14 units SC </a:t>
            </a:r>
            <a:r>
              <a:rPr lang="en-CA" dirty="0" err="1"/>
              <a:t>qhs</a:t>
            </a:r>
            <a:r>
              <a:rPr lang="en-CA" dirty="0"/>
              <a:t>.</a:t>
            </a:r>
          </a:p>
        </p:txBody>
      </p:sp>
      <p:sp>
        <p:nvSpPr>
          <p:cNvPr id="8" name="Answer B"/>
          <p:cNvSpPr/>
          <p:nvPr/>
        </p:nvSpPr>
        <p:spPr>
          <a:xfrm>
            <a:off x="467544" y="1196752"/>
            <a:ext cx="6382606" cy="646331"/>
          </a:xfrm>
          <a:prstGeom prst="rect">
            <a:avLst/>
          </a:prstGeom>
        </p:spPr>
        <p:txBody>
          <a:bodyPr wrap="square">
            <a:spAutoFit/>
          </a:bodyPr>
          <a:lstStyle/>
          <a:p>
            <a:pPr algn="just"/>
            <a:r>
              <a:rPr lang="en-CA" dirty="0" smtClean="0"/>
              <a:t>B) </a:t>
            </a:r>
            <a:r>
              <a:rPr lang="en-CA" dirty="0"/>
              <a:t>Advise him to eat a smaller dinner.</a:t>
            </a:r>
          </a:p>
          <a:p>
            <a:pPr algn="just"/>
            <a:endParaRPr lang="en-CA" dirty="0"/>
          </a:p>
        </p:txBody>
      </p:sp>
      <p:sp>
        <p:nvSpPr>
          <p:cNvPr id="11" name="Answer C"/>
          <p:cNvSpPr/>
          <p:nvPr/>
        </p:nvSpPr>
        <p:spPr>
          <a:xfrm>
            <a:off x="467544" y="1520260"/>
            <a:ext cx="6120680" cy="369332"/>
          </a:xfrm>
          <a:prstGeom prst="rect">
            <a:avLst/>
          </a:prstGeom>
        </p:spPr>
        <p:txBody>
          <a:bodyPr wrap="square">
            <a:spAutoFit/>
          </a:bodyPr>
          <a:lstStyle/>
          <a:p>
            <a:r>
              <a:rPr lang="en-CA" dirty="0" smtClean="0"/>
              <a:t>C) Advise </a:t>
            </a:r>
            <a:r>
              <a:rPr lang="en-CA" dirty="0"/>
              <a:t>him to eat a smaller lunch.</a:t>
            </a:r>
          </a:p>
        </p:txBody>
      </p:sp>
      <p:sp>
        <p:nvSpPr>
          <p:cNvPr id="12" name="Answer D"/>
          <p:cNvSpPr/>
          <p:nvPr/>
        </p:nvSpPr>
        <p:spPr>
          <a:xfrm>
            <a:off x="467545" y="1844824"/>
            <a:ext cx="7704856" cy="646331"/>
          </a:xfrm>
          <a:prstGeom prst="rect">
            <a:avLst/>
          </a:prstGeom>
        </p:spPr>
        <p:txBody>
          <a:bodyPr wrap="square">
            <a:spAutoFit/>
          </a:bodyPr>
          <a:lstStyle/>
          <a:p>
            <a:r>
              <a:rPr lang="en-CA" dirty="0" smtClean="0"/>
              <a:t>D) Add </a:t>
            </a:r>
            <a:r>
              <a:rPr lang="en-CA" dirty="0"/>
              <a:t>Humalog 2 units SC daily with lunch. </a:t>
            </a:r>
          </a:p>
          <a:p>
            <a:endParaRPr lang="en-CA" dirty="0"/>
          </a:p>
        </p:txBody>
      </p:sp>
      <p:sp>
        <p:nvSpPr>
          <p:cNvPr id="24" name="B Feedback"/>
          <p:cNvSpPr txBox="1"/>
          <p:nvPr/>
        </p:nvSpPr>
        <p:spPr>
          <a:xfrm>
            <a:off x="729470" y="2636912"/>
            <a:ext cx="6002770" cy="3785652"/>
          </a:xfrm>
          <a:prstGeom prst="rect">
            <a:avLst/>
          </a:prstGeom>
          <a:solidFill>
            <a:srgbClr val="FFFFCC"/>
          </a:solidFill>
          <a:ln>
            <a:solidFill>
              <a:schemeClr val="tx1"/>
            </a:solidFill>
          </a:ln>
        </p:spPr>
        <p:txBody>
          <a:bodyPr wrap="square" rtlCol="0">
            <a:spAutoFit/>
          </a:bodyPr>
          <a:lstStyle/>
          <a:p>
            <a:r>
              <a:rPr lang="en-CA" sz="1200" b="1" dirty="0" smtClean="0">
                <a:solidFill>
                  <a:srgbClr val="FF0000"/>
                </a:solidFill>
              </a:rPr>
              <a:t>Incorrect. </a:t>
            </a:r>
            <a:r>
              <a:rPr lang="en-CA" sz="1200" b="1" dirty="0" smtClean="0"/>
              <a:t>D is the correct answer. </a:t>
            </a:r>
            <a:endParaRPr lang="en-CA" sz="1200" dirty="0" smtClean="0"/>
          </a:p>
          <a:p>
            <a:endParaRPr lang="en-CA" sz="1200" b="1" dirty="0" smtClean="0"/>
          </a:p>
          <a:p>
            <a:r>
              <a:rPr lang="en-CA" sz="1200" dirty="0"/>
              <a:t>Despite achieving </a:t>
            </a:r>
            <a:r>
              <a:rPr lang="en-CA" sz="1200" dirty="0" smtClean="0"/>
              <a:t>an optimal </a:t>
            </a:r>
            <a:r>
              <a:rPr lang="en-CA" sz="1200" dirty="0"/>
              <a:t>fasting (am) sugar</a:t>
            </a:r>
            <a:r>
              <a:rPr lang="en-CA" sz="1200" dirty="0" smtClean="0"/>
              <a:t>, blood sugars </a:t>
            </a:r>
            <a:r>
              <a:rPr lang="en-CA" sz="1200" dirty="0"/>
              <a:t>may be out-of-range throughout the </a:t>
            </a:r>
            <a:r>
              <a:rPr lang="en-CA" sz="1200" dirty="0" smtClean="0"/>
              <a:t>day, as is the case with Mr. </a:t>
            </a:r>
            <a:r>
              <a:rPr lang="en-CA" sz="1200" dirty="0" err="1" smtClean="0"/>
              <a:t>Sproh</a:t>
            </a:r>
            <a:r>
              <a:rPr lang="en-CA" sz="1200" dirty="0" smtClean="0"/>
              <a:t>. In this situation, you will </a:t>
            </a:r>
            <a:r>
              <a:rPr lang="en-CA" sz="1200" dirty="0"/>
              <a:t>need to add “bolus” insulin (i.e. short or rapid-acting insulin) to the long acting </a:t>
            </a:r>
            <a:r>
              <a:rPr lang="en-CA" sz="1200" dirty="0" smtClean="0"/>
              <a:t>insulin (known as “intensifying the basal-only regimen).</a:t>
            </a:r>
          </a:p>
          <a:p>
            <a:endParaRPr lang="en-CA" sz="1200" dirty="0"/>
          </a:p>
          <a:p>
            <a:r>
              <a:rPr lang="en-CA" sz="1200" dirty="0"/>
              <a:t>Start with 2-4 units SC with either breakfast or his main meal (e.g. lunch, in this case</a:t>
            </a:r>
            <a:r>
              <a:rPr lang="en-CA" sz="1200" dirty="0" smtClean="0"/>
              <a:t>). Mr. </a:t>
            </a:r>
            <a:r>
              <a:rPr lang="en-CA" sz="1200" dirty="0" err="1" smtClean="0"/>
              <a:t>Sproh</a:t>
            </a:r>
            <a:r>
              <a:rPr lang="en-CA" sz="1200" dirty="0" smtClean="0"/>
              <a:t> </a:t>
            </a:r>
            <a:r>
              <a:rPr lang="en-CA" sz="1200" dirty="0"/>
              <a:t>can continue to add 1 unit per day to the new mealtime insulin until:</a:t>
            </a:r>
          </a:p>
          <a:p>
            <a:pPr marL="228600" indent="-228600">
              <a:buAutoNum type="arabicParenR"/>
            </a:pPr>
            <a:r>
              <a:rPr lang="en-CA" sz="1200" dirty="0" smtClean="0"/>
              <a:t>Pre-meal </a:t>
            </a:r>
            <a:r>
              <a:rPr lang="en-CA" sz="1200" dirty="0"/>
              <a:t>PG (for the </a:t>
            </a:r>
            <a:r>
              <a:rPr lang="en-CA" sz="1200" i="1" dirty="0"/>
              <a:t>next</a:t>
            </a:r>
            <a:r>
              <a:rPr lang="en-CA" sz="1200" dirty="0"/>
              <a:t> meal) is 4.0 – 7.0 (e.g. dinner, in this case); </a:t>
            </a:r>
            <a:r>
              <a:rPr lang="en-CA" sz="1200" b="1" i="1" dirty="0" smtClean="0"/>
              <a:t>or</a:t>
            </a:r>
            <a:endParaRPr lang="en-CA" sz="1200" dirty="0" smtClean="0"/>
          </a:p>
          <a:p>
            <a:pPr marL="228600" indent="-228600">
              <a:buAutoNum type="arabicParenR"/>
            </a:pPr>
            <a:r>
              <a:rPr lang="en-CA" sz="1200" dirty="0" smtClean="0"/>
              <a:t>2-hour </a:t>
            </a:r>
            <a:r>
              <a:rPr lang="en-CA" sz="1200" dirty="0"/>
              <a:t>post-prandial glucose is less than 10. </a:t>
            </a:r>
          </a:p>
          <a:p>
            <a:endParaRPr lang="en-CA" sz="1200" dirty="0" smtClean="0"/>
          </a:p>
          <a:p>
            <a:r>
              <a:rPr lang="en-CA" sz="1200" dirty="0" smtClean="0"/>
              <a:t>It is important to remember the following: </a:t>
            </a:r>
          </a:p>
          <a:p>
            <a:pPr marL="228600" indent="-228600">
              <a:buAutoNum type="arabicParenR"/>
            </a:pPr>
            <a:r>
              <a:rPr lang="en-CA" sz="1200" dirty="0" smtClean="0"/>
              <a:t>Stop increasing the mealtime insulin if there are two or more </a:t>
            </a:r>
            <a:r>
              <a:rPr lang="en-CA" sz="1200" dirty="0"/>
              <a:t>episodes of hypoglycemia in a </a:t>
            </a:r>
            <a:r>
              <a:rPr lang="en-CA" sz="1200" dirty="0" smtClean="0"/>
              <a:t>week.</a:t>
            </a:r>
          </a:p>
          <a:p>
            <a:pPr marL="228600" indent="-228600">
              <a:buAutoNum type="arabicParenR"/>
            </a:pPr>
            <a:r>
              <a:rPr lang="en-CA" sz="1200" dirty="0" smtClean="0"/>
              <a:t>Advise him to keep his carbohydrate </a:t>
            </a:r>
            <a:r>
              <a:rPr lang="en-CA" sz="1200" dirty="0"/>
              <a:t>intake </a:t>
            </a:r>
            <a:r>
              <a:rPr lang="en-CA" sz="1200" dirty="0" smtClean="0"/>
              <a:t>constant as he is increasing his mealtime insulin. </a:t>
            </a:r>
            <a:endParaRPr lang="en-CA" sz="1200" dirty="0"/>
          </a:p>
          <a:p>
            <a:endParaRPr lang="en-CA" sz="1200" dirty="0"/>
          </a:p>
          <a:p>
            <a:r>
              <a:rPr lang="en-CA" sz="1200" dirty="0" smtClean="0"/>
              <a:t> </a:t>
            </a:r>
          </a:p>
        </p:txBody>
      </p:sp>
      <p:sp>
        <p:nvSpPr>
          <p:cNvPr id="15" name="B Feedback"/>
          <p:cNvSpPr txBox="1"/>
          <p:nvPr/>
        </p:nvSpPr>
        <p:spPr>
          <a:xfrm>
            <a:off x="827584" y="2636912"/>
            <a:ext cx="6002770" cy="3785652"/>
          </a:xfrm>
          <a:prstGeom prst="rect">
            <a:avLst/>
          </a:prstGeom>
          <a:solidFill>
            <a:srgbClr val="FFFFCC"/>
          </a:solidFill>
          <a:ln>
            <a:solidFill>
              <a:schemeClr val="tx1"/>
            </a:solidFill>
          </a:ln>
        </p:spPr>
        <p:txBody>
          <a:bodyPr wrap="square" rtlCol="0">
            <a:spAutoFit/>
          </a:bodyPr>
          <a:lstStyle/>
          <a:p>
            <a:r>
              <a:rPr lang="en-CA" sz="1200" b="1" dirty="0" smtClean="0">
                <a:solidFill>
                  <a:srgbClr val="FF0000"/>
                </a:solidFill>
              </a:rPr>
              <a:t>Incorrect. </a:t>
            </a:r>
            <a:r>
              <a:rPr lang="en-CA" sz="1200" b="1" dirty="0" smtClean="0"/>
              <a:t>D is the correct answer. </a:t>
            </a:r>
            <a:endParaRPr lang="en-CA" sz="1200" dirty="0" smtClean="0"/>
          </a:p>
          <a:p>
            <a:endParaRPr lang="en-CA" sz="1200" b="1" dirty="0" smtClean="0"/>
          </a:p>
          <a:p>
            <a:r>
              <a:rPr lang="en-CA" sz="1200" dirty="0"/>
              <a:t>Despite achieving </a:t>
            </a:r>
            <a:r>
              <a:rPr lang="en-CA" sz="1200" dirty="0" smtClean="0"/>
              <a:t>an optimal </a:t>
            </a:r>
            <a:r>
              <a:rPr lang="en-CA" sz="1200" dirty="0"/>
              <a:t>fasting (am) sugar</a:t>
            </a:r>
            <a:r>
              <a:rPr lang="en-CA" sz="1200" dirty="0" smtClean="0"/>
              <a:t>, blood sugars </a:t>
            </a:r>
            <a:r>
              <a:rPr lang="en-CA" sz="1200" dirty="0"/>
              <a:t>may be out-of-range throughout the </a:t>
            </a:r>
            <a:r>
              <a:rPr lang="en-CA" sz="1200" dirty="0" smtClean="0"/>
              <a:t>day, as is the case with Mr. </a:t>
            </a:r>
            <a:r>
              <a:rPr lang="en-CA" sz="1200" dirty="0" err="1" smtClean="0"/>
              <a:t>Sproh</a:t>
            </a:r>
            <a:r>
              <a:rPr lang="en-CA" sz="1200" dirty="0" smtClean="0"/>
              <a:t>. In this situation, you will </a:t>
            </a:r>
            <a:r>
              <a:rPr lang="en-CA" sz="1200" dirty="0"/>
              <a:t>need to add “bolus” insulin (i.e. short or rapid-acting insulin) to the long acting </a:t>
            </a:r>
            <a:r>
              <a:rPr lang="en-CA" sz="1200" dirty="0" smtClean="0"/>
              <a:t>insulin (known as “intensifying the basal-only regimen).</a:t>
            </a:r>
          </a:p>
          <a:p>
            <a:endParaRPr lang="en-CA" sz="1200" dirty="0"/>
          </a:p>
          <a:p>
            <a:r>
              <a:rPr lang="en-CA" sz="1200" dirty="0"/>
              <a:t>Start with 2-4 units SC with either breakfast or his main meal (e.g. lunch, in this case</a:t>
            </a:r>
            <a:r>
              <a:rPr lang="en-CA" sz="1200" dirty="0" smtClean="0"/>
              <a:t>). Mr. </a:t>
            </a:r>
            <a:r>
              <a:rPr lang="en-CA" sz="1200" dirty="0" err="1" smtClean="0"/>
              <a:t>Sproh</a:t>
            </a:r>
            <a:r>
              <a:rPr lang="en-CA" sz="1200" dirty="0" smtClean="0"/>
              <a:t> </a:t>
            </a:r>
            <a:r>
              <a:rPr lang="en-CA" sz="1200" dirty="0"/>
              <a:t>can continue to add 1 unit per day to the new mealtime insulin until:</a:t>
            </a:r>
          </a:p>
          <a:p>
            <a:pPr marL="228600" indent="-228600">
              <a:buAutoNum type="arabicParenR"/>
            </a:pPr>
            <a:r>
              <a:rPr lang="en-CA" sz="1200" dirty="0" smtClean="0"/>
              <a:t>Pre-meal </a:t>
            </a:r>
            <a:r>
              <a:rPr lang="en-CA" sz="1200" dirty="0"/>
              <a:t>PG (for the </a:t>
            </a:r>
            <a:r>
              <a:rPr lang="en-CA" sz="1200" i="1" dirty="0"/>
              <a:t>next</a:t>
            </a:r>
            <a:r>
              <a:rPr lang="en-CA" sz="1200" dirty="0"/>
              <a:t> meal) is 4.0 – 7.0 (e.g. dinner, in this case); </a:t>
            </a:r>
            <a:r>
              <a:rPr lang="en-CA" sz="1200" b="1" i="1" dirty="0" smtClean="0"/>
              <a:t>or</a:t>
            </a:r>
            <a:endParaRPr lang="en-CA" sz="1200" dirty="0" smtClean="0"/>
          </a:p>
          <a:p>
            <a:pPr marL="228600" indent="-228600">
              <a:buAutoNum type="arabicParenR"/>
            </a:pPr>
            <a:r>
              <a:rPr lang="en-CA" sz="1200" dirty="0" smtClean="0"/>
              <a:t>2-hour </a:t>
            </a:r>
            <a:r>
              <a:rPr lang="en-CA" sz="1200" dirty="0"/>
              <a:t>post-prandial glucose is less than 10. </a:t>
            </a:r>
          </a:p>
          <a:p>
            <a:endParaRPr lang="en-CA" sz="1200" dirty="0" smtClean="0"/>
          </a:p>
          <a:p>
            <a:r>
              <a:rPr lang="en-CA" sz="1200" dirty="0" smtClean="0"/>
              <a:t>It is important to remember the following: </a:t>
            </a:r>
          </a:p>
          <a:p>
            <a:pPr marL="228600" indent="-228600">
              <a:buAutoNum type="arabicParenR"/>
            </a:pPr>
            <a:r>
              <a:rPr lang="en-CA" sz="1200" dirty="0" smtClean="0"/>
              <a:t>Stop increasing the mealtime insulin if there are two or more </a:t>
            </a:r>
            <a:r>
              <a:rPr lang="en-CA" sz="1200" dirty="0"/>
              <a:t>episodes of hypoglycemia in a </a:t>
            </a:r>
            <a:r>
              <a:rPr lang="en-CA" sz="1200" dirty="0" smtClean="0"/>
              <a:t>week.</a:t>
            </a:r>
          </a:p>
          <a:p>
            <a:pPr marL="228600" indent="-228600">
              <a:buAutoNum type="arabicParenR"/>
            </a:pPr>
            <a:r>
              <a:rPr lang="en-CA" sz="1200" dirty="0" smtClean="0"/>
              <a:t>Advise him to keep his carbohydrate </a:t>
            </a:r>
            <a:r>
              <a:rPr lang="en-CA" sz="1200" dirty="0"/>
              <a:t>intake </a:t>
            </a:r>
            <a:r>
              <a:rPr lang="en-CA" sz="1200" dirty="0" smtClean="0"/>
              <a:t>constant as he is increasing his mealtime insulin. </a:t>
            </a:r>
            <a:endParaRPr lang="en-CA" sz="1200" dirty="0"/>
          </a:p>
          <a:p>
            <a:endParaRPr lang="en-CA" sz="1200" dirty="0"/>
          </a:p>
          <a:p>
            <a:r>
              <a:rPr lang="en-CA" sz="1200" dirty="0" smtClean="0"/>
              <a:t> </a:t>
            </a:r>
          </a:p>
        </p:txBody>
      </p:sp>
      <p:sp>
        <p:nvSpPr>
          <p:cNvPr id="18" name="B Feedback"/>
          <p:cNvSpPr txBox="1"/>
          <p:nvPr/>
        </p:nvSpPr>
        <p:spPr>
          <a:xfrm>
            <a:off x="899592" y="2636912"/>
            <a:ext cx="6002770" cy="3785652"/>
          </a:xfrm>
          <a:prstGeom prst="rect">
            <a:avLst/>
          </a:prstGeom>
          <a:solidFill>
            <a:srgbClr val="FFFFCC"/>
          </a:solidFill>
          <a:ln>
            <a:solidFill>
              <a:schemeClr val="tx1"/>
            </a:solidFill>
          </a:ln>
        </p:spPr>
        <p:txBody>
          <a:bodyPr wrap="square" rtlCol="0">
            <a:spAutoFit/>
          </a:bodyPr>
          <a:lstStyle/>
          <a:p>
            <a:r>
              <a:rPr lang="en-CA" sz="1200" b="1" dirty="0" smtClean="0">
                <a:solidFill>
                  <a:srgbClr val="FF0000"/>
                </a:solidFill>
              </a:rPr>
              <a:t>Incorrect. </a:t>
            </a:r>
            <a:r>
              <a:rPr lang="en-CA" sz="1200" b="1" dirty="0" smtClean="0"/>
              <a:t>D is the correct answer. </a:t>
            </a:r>
            <a:endParaRPr lang="en-CA" sz="1200" dirty="0" smtClean="0"/>
          </a:p>
          <a:p>
            <a:endParaRPr lang="en-CA" sz="1200" b="1" dirty="0" smtClean="0"/>
          </a:p>
          <a:p>
            <a:r>
              <a:rPr lang="en-CA" sz="1200" dirty="0"/>
              <a:t>Despite achieving </a:t>
            </a:r>
            <a:r>
              <a:rPr lang="en-CA" sz="1200" dirty="0" smtClean="0"/>
              <a:t>an optimal </a:t>
            </a:r>
            <a:r>
              <a:rPr lang="en-CA" sz="1200" dirty="0"/>
              <a:t>fasting (am) sugar</a:t>
            </a:r>
            <a:r>
              <a:rPr lang="en-CA" sz="1200" dirty="0" smtClean="0"/>
              <a:t>, blood sugars </a:t>
            </a:r>
            <a:r>
              <a:rPr lang="en-CA" sz="1200" dirty="0"/>
              <a:t>may be out-of-range throughout the </a:t>
            </a:r>
            <a:r>
              <a:rPr lang="en-CA" sz="1200" dirty="0" smtClean="0"/>
              <a:t>day, as is the case with Mr. </a:t>
            </a:r>
            <a:r>
              <a:rPr lang="en-CA" sz="1200" dirty="0" err="1" smtClean="0"/>
              <a:t>Sproh</a:t>
            </a:r>
            <a:r>
              <a:rPr lang="en-CA" sz="1200" dirty="0" smtClean="0"/>
              <a:t>. In this situation, you will </a:t>
            </a:r>
            <a:r>
              <a:rPr lang="en-CA" sz="1200" dirty="0"/>
              <a:t>need to add “bolus” insulin (i.e. short or rapid-acting insulin) to the long acting </a:t>
            </a:r>
            <a:r>
              <a:rPr lang="en-CA" sz="1200" dirty="0" smtClean="0"/>
              <a:t>insulin (known as “intensifying the basal-only regimen).</a:t>
            </a:r>
          </a:p>
          <a:p>
            <a:endParaRPr lang="en-CA" sz="1200" dirty="0"/>
          </a:p>
          <a:p>
            <a:r>
              <a:rPr lang="en-CA" sz="1200" dirty="0"/>
              <a:t>Start with 2-4 units SC with either breakfast or his main meal (e.g. lunch, in this case</a:t>
            </a:r>
            <a:r>
              <a:rPr lang="en-CA" sz="1200" dirty="0" smtClean="0"/>
              <a:t>). Mr. </a:t>
            </a:r>
            <a:r>
              <a:rPr lang="en-CA" sz="1200" dirty="0" err="1" smtClean="0"/>
              <a:t>Sproh</a:t>
            </a:r>
            <a:r>
              <a:rPr lang="en-CA" sz="1200" dirty="0" smtClean="0"/>
              <a:t> </a:t>
            </a:r>
            <a:r>
              <a:rPr lang="en-CA" sz="1200" dirty="0"/>
              <a:t>can continue to add 1 unit per day to the new mealtime insulin until:</a:t>
            </a:r>
          </a:p>
          <a:p>
            <a:pPr marL="228600" indent="-228600">
              <a:buAutoNum type="arabicParenR"/>
            </a:pPr>
            <a:r>
              <a:rPr lang="en-CA" sz="1200" dirty="0" smtClean="0"/>
              <a:t>Pre-meal </a:t>
            </a:r>
            <a:r>
              <a:rPr lang="en-CA" sz="1200" dirty="0"/>
              <a:t>PG (for the </a:t>
            </a:r>
            <a:r>
              <a:rPr lang="en-CA" sz="1200" i="1" dirty="0"/>
              <a:t>next</a:t>
            </a:r>
            <a:r>
              <a:rPr lang="en-CA" sz="1200" dirty="0"/>
              <a:t> meal) is 4.0 – 7.0 (e.g. dinner, in this case); </a:t>
            </a:r>
            <a:r>
              <a:rPr lang="en-CA" sz="1200" b="1" i="1" dirty="0" smtClean="0"/>
              <a:t>or</a:t>
            </a:r>
            <a:endParaRPr lang="en-CA" sz="1200" dirty="0" smtClean="0"/>
          </a:p>
          <a:p>
            <a:pPr marL="228600" indent="-228600">
              <a:buAutoNum type="arabicParenR"/>
            </a:pPr>
            <a:r>
              <a:rPr lang="en-CA" sz="1200" dirty="0" smtClean="0"/>
              <a:t>2-hour </a:t>
            </a:r>
            <a:r>
              <a:rPr lang="en-CA" sz="1200" dirty="0"/>
              <a:t>post-prandial glucose is less than 10. </a:t>
            </a:r>
          </a:p>
          <a:p>
            <a:endParaRPr lang="en-CA" sz="1200" dirty="0" smtClean="0"/>
          </a:p>
          <a:p>
            <a:r>
              <a:rPr lang="en-CA" sz="1200" dirty="0" smtClean="0"/>
              <a:t>It is important to remember the following: </a:t>
            </a:r>
          </a:p>
          <a:p>
            <a:pPr marL="228600" indent="-228600">
              <a:buAutoNum type="arabicParenR"/>
            </a:pPr>
            <a:r>
              <a:rPr lang="en-CA" sz="1200" dirty="0" smtClean="0"/>
              <a:t>Stop increasing the mealtime insulin if there are two or more </a:t>
            </a:r>
            <a:r>
              <a:rPr lang="en-CA" sz="1200" dirty="0"/>
              <a:t>episodes of hypoglycemia in a </a:t>
            </a:r>
            <a:r>
              <a:rPr lang="en-CA" sz="1200" dirty="0" smtClean="0"/>
              <a:t>week.</a:t>
            </a:r>
          </a:p>
          <a:p>
            <a:pPr marL="228600" indent="-228600">
              <a:buAutoNum type="arabicParenR"/>
            </a:pPr>
            <a:r>
              <a:rPr lang="en-CA" sz="1200" dirty="0" smtClean="0"/>
              <a:t>Advise him to keep his carbohydrate </a:t>
            </a:r>
            <a:r>
              <a:rPr lang="en-CA" sz="1200" dirty="0"/>
              <a:t>intake </a:t>
            </a:r>
            <a:r>
              <a:rPr lang="en-CA" sz="1200" dirty="0" smtClean="0"/>
              <a:t>constant as he is increasing his mealtime insulin. </a:t>
            </a:r>
            <a:endParaRPr lang="en-CA" sz="1200" dirty="0"/>
          </a:p>
          <a:p>
            <a:endParaRPr lang="en-CA" sz="1200" dirty="0"/>
          </a:p>
          <a:p>
            <a:r>
              <a:rPr lang="en-CA" sz="1200" dirty="0" smtClean="0"/>
              <a:t> </a:t>
            </a:r>
          </a:p>
        </p:txBody>
      </p:sp>
      <p:sp>
        <p:nvSpPr>
          <p:cNvPr id="19" name="B Feedback"/>
          <p:cNvSpPr txBox="1"/>
          <p:nvPr/>
        </p:nvSpPr>
        <p:spPr>
          <a:xfrm>
            <a:off x="971600" y="2636912"/>
            <a:ext cx="6002770" cy="3785652"/>
          </a:xfrm>
          <a:prstGeom prst="rect">
            <a:avLst/>
          </a:prstGeom>
          <a:solidFill>
            <a:srgbClr val="FFFFCC"/>
          </a:solidFill>
          <a:ln>
            <a:solidFill>
              <a:schemeClr val="tx1"/>
            </a:solidFill>
          </a:ln>
        </p:spPr>
        <p:txBody>
          <a:bodyPr wrap="square" rtlCol="0">
            <a:spAutoFit/>
          </a:bodyPr>
          <a:lstStyle/>
          <a:p>
            <a:r>
              <a:rPr lang="en-CA" sz="1200" b="1" dirty="0" smtClean="0"/>
              <a:t>D is the correct answer. </a:t>
            </a:r>
            <a:endParaRPr lang="en-CA" sz="1200" dirty="0" smtClean="0"/>
          </a:p>
          <a:p>
            <a:endParaRPr lang="en-CA" sz="1200" b="1" dirty="0" smtClean="0"/>
          </a:p>
          <a:p>
            <a:r>
              <a:rPr lang="en-CA" sz="1200" dirty="0"/>
              <a:t>Despite achieving </a:t>
            </a:r>
            <a:r>
              <a:rPr lang="en-CA" sz="1200" dirty="0" smtClean="0"/>
              <a:t>an optimal </a:t>
            </a:r>
            <a:r>
              <a:rPr lang="en-CA" sz="1200" dirty="0"/>
              <a:t>fasting (am) sugar</a:t>
            </a:r>
            <a:r>
              <a:rPr lang="en-CA" sz="1200" dirty="0" smtClean="0"/>
              <a:t>, blood sugars </a:t>
            </a:r>
            <a:r>
              <a:rPr lang="en-CA" sz="1200" dirty="0"/>
              <a:t>may be out-of-range throughout the </a:t>
            </a:r>
            <a:r>
              <a:rPr lang="en-CA" sz="1200" dirty="0" smtClean="0"/>
              <a:t>day, as is the case with Mr. </a:t>
            </a:r>
            <a:r>
              <a:rPr lang="en-CA" sz="1200" dirty="0" err="1" smtClean="0"/>
              <a:t>Sproh</a:t>
            </a:r>
            <a:r>
              <a:rPr lang="en-CA" sz="1200" dirty="0" smtClean="0"/>
              <a:t>. In this situation, you will </a:t>
            </a:r>
            <a:r>
              <a:rPr lang="en-CA" sz="1200" dirty="0"/>
              <a:t>need to add “bolus” insulin (i.e. short or rapid-acting insulin) to the long acting </a:t>
            </a:r>
            <a:r>
              <a:rPr lang="en-CA" sz="1200" dirty="0" smtClean="0"/>
              <a:t>insulin (known as “intensifying the basal-only regimen).</a:t>
            </a:r>
          </a:p>
          <a:p>
            <a:endParaRPr lang="en-CA" sz="1200" dirty="0"/>
          </a:p>
          <a:p>
            <a:r>
              <a:rPr lang="en-CA" sz="1200" dirty="0"/>
              <a:t>Start with 2-4 units SC with either breakfast or his main meal (e.g. lunch, in this case</a:t>
            </a:r>
            <a:r>
              <a:rPr lang="en-CA" sz="1200" dirty="0" smtClean="0"/>
              <a:t>). Mr. </a:t>
            </a:r>
            <a:r>
              <a:rPr lang="en-CA" sz="1200" dirty="0" err="1" smtClean="0"/>
              <a:t>Sproh</a:t>
            </a:r>
            <a:r>
              <a:rPr lang="en-CA" sz="1200" dirty="0" smtClean="0"/>
              <a:t> </a:t>
            </a:r>
            <a:r>
              <a:rPr lang="en-CA" sz="1200" dirty="0"/>
              <a:t>can continue to add 1 unit per day to the new mealtime insulin until:</a:t>
            </a:r>
          </a:p>
          <a:p>
            <a:pPr marL="228600" indent="-228600">
              <a:buAutoNum type="arabicParenR"/>
            </a:pPr>
            <a:r>
              <a:rPr lang="en-CA" sz="1200" dirty="0" smtClean="0"/>
              <a:t>Pre-meal </a:t>
            </a:r>
            <a:r>
              <a:rPr lang="en-CA" sz="1200" dirty="0"/>
              <a:t>PG (for the </a:t>
            </a:r>
            <a:r>
              <a:rPr lang="en-CA" sz="1200" i="1" dirty="0"/>
              <a:t>next</a:t>
            </a:r>
            <a:r>
              <a:rPr lang="en-CA" sz="1200" dirty="0"/>
              <a:t> meal) is 4.0 – 7.0 (e.g. dinner, in this case); </a:t>
            </a:r>
            <a:r>
              <a:rPr lang="en-CA" sz="1200" b="1" i="1" dirty="0" smtClean="0"/>
              <a:t>or</a:t>
            </a:r>
            <a:endParaRPr lang="en-CA" sz="1200" dirty="0" smtClean="0"/>
          </a:p>
          <a:p>
            <a:pPr marL="228600" indent="-228600">
              <a:buAutoNum type="arabicParenR"/>
            </a:pPr>
            <a:r>
              <a:rPr lang="en-CA" sz="1200" dirty="0" smtClean="0"/>
              <a:t>2-hour </a:t>
            </a:r>
            <a:r>
              <a:rPr lang="en-CA" sz="1200" dirty="0"/>
              <a:t>post-prandial glucose is less than 10. </a:t>
            </a:r>
          </a:p>
          <a:p>
            <a:endParaRPr lang="en-CA" sz="1200" dirty="0" smtClean="0"/>
          </a:p>
          <a:p>
            <a:r>
              <a:rPr lang="en-CA" sz="1200" dirty="0" smtClean="0"/>
              <a:t>It is important to remember the following: </a:t>
            </a:r>
          </a:p>
          <a:p>
            <a:pPr marL="228600" indent="-228600">
              <a:buAutoNum type="arabicParenR"/>
            </a:pPr>
            <a:r>
              <a:rPr lang="en-CA" sz="1200" dirty="0" smtClean="0"/>
              <a:t>Stop increasing the mealtime insulin if there are two or more </a:t>
            </a:r>
            <a:r>
              <a:rPr lang="en-CA" sz="1200" dirty="0"/>
              <a:t>episodes of hypoglycemia in a </a:t>
            </a:r>
            <a:r>
              <a:rPr lang="en-CA" sz="1200" dirty="0" smtClean="0"/>
              <a:t>week.</a:t>
            </a:r>
          </a:p>
          <a:p>
            <a:pPr marL="228600" indent="-228600">
              <a:buAutoNum type="arabicParenR"/>
            </a:pPr>
            <a:r>
              <a:rPr lang="en-CA" sz="1200" dirty="0" smtClean="0"/>
              <a:t>Advise him to keep his carbohydrate </a:t>
            </a:r>
            <a:r>
              <a:rPr lang="en-CA" sz="1200" dirty="0"/>
              <a:t>intake </a:t>
            </a:r>
            <a:r>
              <a:rPr lang="en-CA" sz="1200" dirty="0" smtClean="0"/>
              <a:t>constant as he is increasing his mealtime insulin. </a:t>
            </a:r>
            <a:endParaRPr lang="en-CA" sz="1200" dirty="0"/>
          </a:p>
          <a:p>
            <a:endParaRPr lang="en-CA" sz="1200" dirty="0"/>
          </a:p>
          <a:p>
            <a:r>
              <a:rPr lang="en-CA" sz="1200" dirty="0" smtClean="0"/>
              <a:t> </a:t>
            </a:r>
          </a:p>
        </p:txBody>
      </p:sp>
    </p:spTree>
    <p:extLst>
      <p:ext uri="{BB962C8B-B14F-4D97-AF65-F5344CB8AC3E}">
        <p14:creationId xmlns:p14="http://schemas.microsoft.com/office/powerpoint/2010/main" val="4002066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12" restart="whenNotActive" fill="hold" evtFilter="cancelBubble" nodeType="interactiveSeq">
                <p:stCondLst>
                  <p:cond evt="onClick" delay="0">
                    <p:tgtEl>
                      <p:spTgt spid="11"/>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17" restart="whenNotActive" fill="hold" evtFilter="cancelBubble" nodeType="interactiveSeq">
                <p:stCondLst>
                  <p:cond evt="onClick" delay="0">
                    <p:tgtEl>
                      <p:spTgt spid="12"/>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childTnLst>
        </p:cTn>
      </p:par>
    </p:tnLst>
    <p:bldLst>
      <p:bldP spid="24" grpId="0" animBg="1"/>
      <p:bldP spid="15" grpId="0" animBg="1"/>
      <p:bldP spid="18" grpId="0" animBg="1"/>
      <p:bldP spid="1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CASE # 4</a:t>
            </a:r>
            <a:endParaRPr lang="en-CA" dirty="0"/>
          </a:p>
        </p:txBody>
      </p:sp>
      <p:sp>
        <p:nvSpPr>
          <p:cNvPr id="3" name="Content Placeholder 2"/>
          <p:cNvSpPr>
            <a:spLocks noGrp="1"/>
          </p:cNvSpPr>
          <p:nvPr>
            <p:ph idx="1"/>
          </p:nvPr>
        </p:nvSpPr>
        <p:spPr/>
        <p:txBody>
          <a:bodyPr/>
          <a:lstStyle/>
          <a:p>
            <a:pPr marL="0" indent="0">
              <a:buNone/>
            </a:pPr>
            <a:r>
              <a:rPr lang="en-CA" dirty="0" smtClean="0"/>
              <a:t>Mrs. Shoo </a:t>
            </a:r>
            <a:r>
              <a:rPr lang="en-CA" dirty="0" err="1" smtClean="0"/>
              <a:t>Garlow</a:t>
            </a:r>
            <a:r>
              <a:rPr lang="en-CA" dirty="0" smtClean="0"/>
              <a:t> is a 54 year old woman on insulin </a:t>
            </a:r>
            <a:r>
              <a:rPr lang="en-CA" dirty="0" err="1" smtClean="0"/>
              <a:t>glargine</a:t>
            </a:r>
            <a:r>
              <a:rPr lang="en-CA" dirty="0" smtClean="0"/>
              <a:t> 14 units SC </a:t>
            </a:r>
            <a:r>
              <a:rPr lang="en-CA" dirty="0" err="1" smtClean="0"/>
              <a:t>qhs</a:t>
            </a:r>
            <a:r>
              <a:rPr lang="en-CA" dirty="0" smtClean="0"/>
              <a:t>. She takes 6 units of Humalog with breakfast, 8 units with lunch and 4 units with dinner. She presents for her routine check-up.</a:t>
            </a:r>
            <a:endParaRPr lang="en-CA" dirty="0"/>
          </a:p>
        </p:txBody>
      </p:sp>
      <p:sp>
        <p:nvSpPr>
          <p:cNvPr id="4" name="TextBox 3"/>
          <p:cNvSpPr txBox="1"/>
          <p:nvPr/>
        </p:nvSpPr>
        <p:spPr>
          <a:xfrm>
            <a:off x="0" y="6581001"/>
            <a:ext cx="3635896" cy="276999"/>
          </a:xfrm>
          <a:prstGeom prst="rect">
            <a:avLst/>
          </a:prstGeom>
          <a:noFill/>
        </p:spPr>
        <p:txBody>
          <a:bodyPr wrap="square" rtlCol="0">
            <a:spAutoFit/>
          </a:bodyPr>
          <a:lstStyle/>
          <a:p>
            <a:r>
              <a:rPr lang="en-CA" sz="1200" dirty="0" smtClean="0"/>
              <a:t>Section 4: Cases</a:t>
            </a:r>
            <a:endParaRPr lang="en-CA" sz="1200" dirty="0"/>
          </a:p>
        </p:txBody>
      </p:sp>
    </p:spTree>
    <p:extLst>
      <p:ext uri="{BB962C8B-B14F-4D97-AF65-F5344CB8AC3E}">
        <p14:creationId xmlns:p14="http://schemas.microsoft.com/office/powerpoint/2010/main" val="1835654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03648" y="404664"/>
            <a:ext cx="6048672" cy="830997"/>
          </a:xfrm>
          <a:prstGeom prst="rect">
            <a:avLst/>
          </a:prstGeom>
          <a:noFill/>
        </p:spPr>
        <p:txBody>
          <a:bodyPr wrap="square" rtlCol="0">
            <a:spAutoFit/>
          </a:bodyPr>
          <a:lstStyle/>
          <a:p>
            <a:r>
              <a:rPr lang="en-CA" sz="2400" dirty="0" smtClean="0"/>
              <a:t>Here are her measurements from the past week:</a:t>
            </a:r>
            <a:endParaRPr lang="en-CA" sz="2400" dirty="0"/>
          </a:p>
        </p:txBody>
      </p:sp>
      <p:sp>
        <p:nvSpPr>
          <p:cNvPr id="5" name="TextBox 4"/>
          <p:cNvSpPr txBox="1"/>
          <p:nvPr/>
        </p:nvSpPr>
        <p:spPr>
          <a:xfrm>
            <a:off x="0" y="6581001"/>
            <a:ext cx="3635896" cy="276999"/>
          </a:xfrm>
          <a:prstGeom prst="rect">
            <a:avLst/>
          </a:prstGeom>
          <a:noFill/>
        </p:spPr>
        <p:txBody>
          <a:bodyPr wrap="square" rtlCol="0">
            <a:spAutoFit/>
          </a:bodyPr>
          <a:lstStyle/>
          <a:p>
            <a:r>
              <a:rPr lang="en-CA" sz="1200" dirty="0" smtClean="0"/>
              <a:t>Section 4: Cases</a:t>
            </a:r>
            <a:endParaRPr lang="en-CA" sz="1200" dirty="0"/>
          </a:p>
        </p:txBody>
      </p:sp>
      <p:graphicFrame>
        <p:nvGraphicFramePr>
          <p:cNvPr id="7" name="Table 6"/>
          <p:cNvGraphicFramePr>
            <a:graphicFrameLocks noGrp="1"/>
          </p:cNvGraphicFramePr>
          <p:nvPr>
            <p:extLst>
              <p:ext uri="{D42A27DB-BD31-4B8C-83A1-F6EECF244321}">
                <p14:modId xmlns:p14="http://schemas.microsoft.com/office/powerpoint/2010/main" val="1725284593"/>
              </p:ext>
            </p:extLst>
          </p:nvPr>
        </p:nvGraphicFramePr>
        <p:xfrm>
          <a:off x="611560" y="1371632"/>
          <a:ext cx="7128792" cy="3785560"/>
        </p:xfrm>
        <a:graphic>
          <a:graphicData uri="http://schemas.openxmlformats.org/drawingml/2006/table">
            <a:tbl>
              <a:tblPr firstRow="1" bandRow="1">
                <a:tableStyleId>{5C22544A-7EE6-4342-B048-85BDC9FD1C3A}</a:tableStyleId>
              </a:tblPr>
              <a:tblGrid>
                <a:gridCol w="1796034"/>
                <a:gridCol w="5332758"/>
              </a:tblGrid>
              <a:tr h="473195">
                <a:tc>
                  <a:txBody>
                    <a:bodyPr/>
                    <a:lstStyle/>
                    <a:p>
                      <a:endParaRPr lang="en-CA" dirty="0"/>
                    </a:p>
                  </a:txBody>
                  <a:tcPr/>
                </a:tc>
                <a:tc>
                  <a:txBody>
                    <a:bodyPr/>
                    <a:lstStyle/>
                    <a:p>
                      <a:endParaRPr lang="en-CA" dirty="0"/>
                    </a:p>
                  </a:txBody>
                  <a:tcPr/>
                </a:tc>
              </a:tr>
              <a:tr h="473195">
                <a:tc>
                  <a:txBody>
                    <a:bodyPr/>
                    <a:lstStyle/>
                    <a:p>
                      <a:r>
                        <a:rPr lang="en-CA" dirty="0" smtClean="0"/>
                        <a:t>Monday</a:t>
                      </a:r>
                      <a:endParaRPr lang="en-CA" dirty="0"/>
                    </a:p>
                  </a:txBody>
                  <a:tcPr/>
                </a:tc>
                <a:tc>
                  <a:txBody>
                    <a:bodyPr/>
                    <a:lstStyle/>
                    <a:p>
                      <a:r>
                        <a:rPr lang="en-CA" dirty="0" smtClean="0"/>
                        <a:t>6.2 – 11.0 –</a:t>
                      </a:r>
                      <a:r>
                        <a:rPr lang="en-CA" baseline="0" dirty="0" smtClean="0"/>
                        <a:t> 8.3 </a:t>
                      </a:r>
                      <a:r>
                        <a:rPr lang="en-CA" dirty="0" smtClean="0"/>
                        <a:t>– 8.9</a:t>
                      </a:r>
                      <a:endParaRPr lang="en-CA" dirty="0"/>
                    </a:p>
                  </a:txBody>
                  <a:tcPr/>
                </a:tc>
              </a:tr>
              <a:tr h="473195">
                <a:tc>
                  <a:txBody>
                    <a:bodyPr/>
                    <a:lstStyle/>
                    <a:p>
                      <a:r>
                        <a:rPr lang="en-CA" dirty="0" smtClean="0"/>
                        <a:t>Tuesday</a:t>
                      </a:r>
                      <a:endParaRPr lang="en-CA" dirty="0"/>
                    </a:p>
                  </a:txBody>
                  <a:tcPr/>
                </a:tc>
                <a:tc>
                  <a:txBody>
                    <a:bodyPr/>
                    <a:lstStyle/>
                    <a:p>
                      <a:r>
                        <a:rPr lang="en-CA" dirty="0" smtClean="0"/>
                        <a:t>6.6 – 10.6 – 8.5 – 9.0</a:t>
                      </a:r>
                      <a:endParaRPr lang="en-CA" dirty="0"/>
                    </a:p>
                  </a:txBody>
                  <a:tcPr/>
                </a:tc>
              </a:tr>
              <a:tr h="473195">
                <a:tc>
                  <a:txBody>
                    <a:bodyPr/>
                    <a:lstStyle/>
                    <a:p>
                      <a:r>
                        <a:rPr lang="en-CA" dirty="0" smtClean="0"/>
                        <a:t>Wednesday</a:t>
                      </a:r>
                      <a:endParaRPr lang="en-CA" dirty="0"/>
                    </a:p>
                  </a:txBody>
                  <a:tcPr/>
                </a:tc>
                <a:tc>
                  <a:txBody>
                    <a:bodyPr/>
                    <a:lstStyle/>
                    <a:p>
                      <a:r>
                        <a:rPr lang="en-CA" baseline="0" dirty="0" smtClean="0"/>
                        <a:t>7.0 – 11.2 – 9.2 – 9.2 </a:t>
                      </a:r>
                      <a:endParaRPr lang="en-CA" dirty="0"/>
                    </a:p>
                  </a:txBody>
                  <a:tcPr/>
                </a:tc>
              </a:tr>
              <a:tr h="473195">
                <a:tc>
                  <a:txBody>
                    <a:bodyPr/>
                    <a:lstStyle/>
                    <a:p>
                      <a:r>
                        <a:rPr lang="en-CA" dirty="0" smtClean="0"/>
                        <a:t>Thursday</a:t>
                      </a:r>
                      <a:endParaRPr lang="en-CA" dirty="0"/>
                    </a:p>
                  </a:txBody>
                  <a:tcPr/>
                </a:tc>
                <a:tc>
                  <a:txBody>
                    <a:bodyPr/>
                    <a:lstStyle/>
                    <a:p>
                      <a:r>
                        <a:rPr lang="en-CA" dirty="0" smtClean="0"/>
                        <a:t>7.9 – 9.8</a:t>
                      </a:r>
                      <a:r>
                        <a:rPr lang="en-CA" baseline="0" dirty="0" smtClean="0"/>
                        <a:t> </a:t>
                      </a:r>
                      <a:r>
                        <a:rPr lang="en-CA" dirty="0" smtClean="0"/>
                        <a:t>– 7.8 – 8.5</a:t>
                      </a:r>
                      <a:endParaRPr lang="en-CA" dirty="0"/>
                    </a:p>
                  </a:txBody>
                  <a:tcPr/>
                </a:tc>
              </a:tr>
              <a:tr h="473195">
                <a:tc>
                  <a:txBody>
                    <a:bodyPr/>
                    <a:lstStyle/>
                    <a:p>
                      <a:r>
                        <a:rPr lang="en-CA" dirty="0" smtClean="0"/>
                        <a:t>Friday</a:t>
                      </a:r>
                      <a:endParaRPr lang="en-CA" dirty="0"/>
                    </a:p>
                  </a:txBody>
                  <a:tcPr/>
                </a:tc>
                <a:tc>
                  <a:txBody>
                    <a:bodyPr/>
                    <a:lstStyle/>
                    <a:p>
                      <a:r>
                        <a:rPr lang="en-CA" dirty="0" smtClean="0"/>
                        <a:t>8.0 – 11.7 – 9.6 – 8.3</a:t>
                      </a:r>
                      <a:endParaRPr lang="en-CA" dirty="0"/>
                    </a:p>
                  </a:txBody>
                  <a:tcPr/>
                </a:tc>
              </a:tr>
              <a:tr h="473195">
                <a:tc>
                  <a:txBody>
                    <a:bodyPr/>
                    <a:lstStyle/>
                    <a:p>
                      <a:r>
                        <a:rPr lang="en-CA" dirty="0" smtClean="0"/>
                        <a:t>Saturday</a:t>
                      </a:r>
                      <a:endParaRPr lang="en-CA" dirty="0"/>
                    </a:p>
                  </a:txBody>
                  <a:tcPr/>
                </a:tc>
                <a:tc>
                  <a:txBody>
                    <a:bodyPr/>
                    <a:lstStyle/>
                    <a:p>
                      <a:r>
                        <a:rPr lang="en-CA" baseline="0" dirty="0" smtClean="0"/>
                        <a:t>4.5 – 11.2 – 9.4 – 8.2 </a:t>
                      </a:r>
                      <a:endParaRPr lang="en-CA" dirty="0"/>
                    </a:p>
                  </a:txBody>
                  <a:tcPr/>
                </a:tc>
              </a:tr>
              <a:tr h="473195">
                <a:tc gridSpan="2">
                  <a:txBody>
                    <a:bodyPr/>
                    <a:lstStyle/>
                    <a:p>
                      <a:pPr marL="0" indent="0">
                        <a:buFont typeface="Wingdings" panose="05000000000000000000" pitchFamily="2" charset="2"/>
                        <a:buNone/>
                      </a:pPr>
                      <a:endParaRPr lang="en-CA" dirty="0"/>
                    </a:p>
                  </a:txBody>
                  <a:tcPr/>
                </a:tc>
                <a:tc hMerge="1">
                  <a:txBody>
                    <a:bodyPr/>
                    <a:lstStyle/>
                    <a:p>
                      <a:endParaRPr lang="en-CA" dirty="0"/>
                    </a:p>
                  </a:txBody>
                  <a:tcPr/>
                </a:tc>
              </a:tr>
            </a:tbl>
          </a:graphicData>
        </a:graphic>
      </p:graphicFrame>
    </p:spTree>
    <p:extLst>
      <p:ext uri="{BB962C8B-B14F-4D97-AF65-F5344CB8AC3E}">
        <p14:creationId xmlns:p14="http://schemas.microsoft.com/office/powerpoint/2010/main" val="33630262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4: Case 4, Mrs. Shoo </a:t>
            </a:r>
            <a:r>
              <a:rPr lang="en-CA" sz="1200" dirty="0" err="1" smtClean="0"/>
              <a:t>Garlow</a:t>
            </a:r>
            <a:r>
              <a:rPr lang="en-CA" sz="1200" dirty="0" smtClean="0"/>
              <a:t> </a:t>
            </a:r>
            <a:endParaRPr lang="en-CA" sz="1200" dirty="0"/>
          </a:p>
        </p:txBody>
      </p:sp>
      <p:sp>
        <p:nvSpPr>
          <p:cNvPr id="6" name="TextBox 5"/>
          <p:cNvSpPr txBox="1"/>
          <p:nvPr/>
        </p:nvSpPr>
        <p:spPr>
          <a:xfrm>
            <a:off x="395536" y="478413"/>
            <a:ext cx="6768752" cy="369332"/>
          </a:xfrm>
          <a:prstGeom prst="rect">
            <a:avLst/>
          </a:prstGeom>
          <a:noFill/>
        </p:spPr>
        <p:txBody>
          <a:bodyPr wrap="square" rtlCol="0">
            <a:spAutoFit/>
          </a:bodyPr>
          <a:lstStyle/>
          <a:p>
            <a:r>
              <a:rPr lang="en-CA" dirty="0" smtClean="0"/>
              <a:t>Q: Which intervention is most appropriate at this time? </a:t>
            </a:r>
            <a:endParaRPr lang="en-CA" dirty="0"/>
          </a:p>
        </p:txBody>
      </p:sp>
      <p:sp>
        <p:nvSpPr>
          <p:cNvPr id="7" name="Answer A"/>
          <p:cNvSpPr/>
          <p:nvPr/>
        </p:nvSpPr>
        <p:spPr>
          <a:xfrm>
            <a:off x="467544" y="836712"/>
            <a:ext cx="6696744" cy="646331"/>
          </a:xfrm>
          <a:prstGeom prst="rect">
            <a:avLst/>
          </a:prstGeom>
        </p:spPr>
        <p:txBody>
          <a:bodyPr wrap="square">
            <a:spAutoFit/>
          </a:bodyPr>
          <a:lstStyle/>
          <a:p>
            <a:r>
              <a:rPr lang="en-CA" dirty="0" smtClean="0"/>
              <a:t>A) </a:t>
            </a:r>
            <a:r>
              <a:rPr lang="en-CA" dirty="0"/>
              <a:t>Increase </a:t>
            </a:r>
            <a:r>
              <a:rPr lang="en-CA" dirty="0" err="1"/>
              <a:t>glargine</a:t>
            </a:r>
            <a:r>
              <a:rPr lang="en-CA" dirty="0"/>
              <a:t> to 15 units SC </a:t>
            </a:r>
            <a:r>
              <a:rPr lang="en-CA" dirty="0" err="1"/>
              <a:t>qhs</a:t>
            </a:r>
            <a:r>
              <a:rPr lang="en-CA" dirty="0"/>
              <a:t>.</a:t>
            </a:r>
          </a:p>
          <a:p>
            <a:r>
              <a:rPr lang="en-CA" dirty="0" smtClean="0"/>
              <a:t>.</a:t>
            </a:r>
            <a:endParaRPr lang="en-CA" dirty="0"/>
          </a:p>
        </p:txBody>
      </p:sp>
      <p:sp>
        <p:nvSpPr>
          <p:cNvPr id="8" name="Answer B"/>
          <p:cNvSpPr/>
          <p:nvPr/>
        </p:nvSpPr>
        <p:spPr>
          <a:xfrm>
            <a:off x="467544" y="1196752"/>
            <a:ext cx="6382606" cy="646331"/>
          </a:xfrm>
          <a:prstGeom prst="rect">
            <a:avLst/>
          </a:prstGeom>
        </p:spPr>
        <p:txBody>
          <a:bodyPr wrap="square">
            <a:spAutoFit/>
          </a:bodyPr>
          <a:lstStyle/>
          <a:p>
            <a:r>
              <a:rPr lang="en-CA" dirty="0" smtClean="0"/>
              <a:t>B) </a:t>
            </a:r>
            <a:r>
              <a:rPr lang="en-CA" dirty="0"/>
              <a:t>Increase </a:t>
            </a:r>
            <a:r>
              <a:rPr lang="en-CA" dirty="0" err="1"/>
              <a:t>humalog</a:t>
            </a:r>
            <a:r>
              <a:rPr lang="en-CA" dirty="0"/>
              <a:t> to 7 units SC </a:t>
            </a:r>
            <a:r>
              <a:rPr lang="en-CA" dirty="0" err="1"/>
              <a:t>qhs</a:t>
            </a:r>
            <a:r>
              <a:rPr lang="en-CA" dirty="0"/>
              <a:t> with breakfast.</a:t>
            </a:r>
          </a:p>
          <a:p>
            <a:pPr algn="just"/>
            <a:endParaRPr lang="en-CA" dirty="0"/>
          </a:p>
        </p:txBody>
      </p:sp>
      <p:sp>
        <p:nvSpPr>
          <p:cNvPr id="11" name="Answer C"/>
          <p:cNvSpPr/>
          <p:nvPr/>
        </p:nvSpPr>
        <p:spPr>
          <a:xfrm>
            <a:off x="467544" y="1520260"/>
            <a:ext cx="6120680" cy="369332"/>
          </a:xfrm>
          <a:prstGeom prst="rect">
            <a:avLst/>
          </a:prstGeom>
        </p:spPr>
        <p:txBody>
          <a:bodyPr wrap="square">
            <a:spAutoFit/>
          </a:bodyPr>
          <a:lstStyle/>
          <a:p>
            <a:r>
              <a:rPr lang="en-CA" dirty="0" smtClean="0"/>
              <a:t>C) </a:t>
            </a:r>
            <a:r>
              <a:rPr lang="en-CA" dirty="0"/>
              <a:t>Increase </a:t>
            </a:r>
            <a:r>
              <a:rPr lang="en-CA" dirty="0" err="1"/>
              <a:t>humalog</a:t>
            </a:r>
            <a:r>
              <a:rPr lang="en-CA" dirty="0"/>
              <a:t> to 9 units SC </a:t>
            </a:r>
            <a:r>
              <a:rPr lang="en-CA" dirty="0" err="1"/>
              <a:t>qhs</a:t>
            </a:r>
            <a:r>
              <a:rPr lang="en-CA" dirty="0"/>
              <a:t> with lunch.</a:t>
            </a:r>
          </a:p>
        </p:txBody>
      </p:sp>
      <p:sp>
        <p:nvSpPr>
          <p:cNvPr id="12" name="Answer D"/>
          <p:cNvSpPr/>
          <p:nvPr/>
        </p:nvSpPr>
        <p:spPr>
          <a:xfrm>
            <a:off x="467545" y="1844824"/>
            <a:ext cx="7704856" cy="646331"/>
          </a:xfrm>
          <a:prstGeom prst="rect">
            <a:avLst/>
          </a:prstGeom>
        </p:spPr>
        <p:txBody>
          <a:bodyPr wrap="square">
            <a:spAutoFit/>
          </a:bodyPr>
          <a:lstStyle/>
          <a:p>
            <a:r>
              <a:rPr lang="en-CA" dirty="0" smtClean="0"/>
              <a:t>D) </a:t>
            </a:r>
            <a:r>
              <a:rPr lang="en-CA" dirty="0"/>
              <a:t>Increase </a:t>
            </a:r>
            <a:r>
              <a:rPr lang="en-CA" dirty="0" err="1"/>
              <a:t>humalog</a:t>
            </a:r>
            <a:r>
              <a:rPr lang="en-CA" dirty="0"/>
              <a:t> to 5 units SC </a:t>
            </a:r>
            <a:r>
              <a:rPr lang="en-CA" dirty="0" err="1"/>
              <a:t>qhs</a:t>
            </a:r>
            <a:r>
              <a:rPr lang="en-CA" dirty="0"/>
              <a:t> with dinner. </a:t>
            </a:r>
          </a:p>
          <a:p>
            <a:endParaRPr lang="en-CA" dirty="0"/>
          </a:p>
        </p:txBody>
      </p:sp>
    </p:spTree>
    <p:extLst>
      <p:ext uri="{BB962C8B-B14F-4D97-AF65-F5344CB8AC3E}">
        <p14:creationId xmlns:p14="http://schemas.microsoft.com/office/powerpoint/2010/main" val="5893912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581001"/>
            <a:ext cx="3240360" cy="276999"/>
          </a:xfrm>
          <a:prstGeom prst="rect">
            <a:avLst/>
          </a:prstGeom>
          <a:noFill/>
        </p:spPr>
        <p:txBody>
          <a:bodyPr wrap="square" rtlCol="0">
            <a:spAutoFit/>
          </a:bodyPr>
          <a:lstStyle/>
          <a:p>
            <a:r>
              <a:rPr lang="en-CA" sz="1200" dirty="0" smtClean="0"/>
              <a:t>Section 4: Case 4, Mrs. Shoo </a:t>
            </a:r>
            <a:r>
              <a:rPr lang="en-CA" sz="1200" dirty="0" err="1" smtClean="0"/>
              <a:t>Garlow</a:t>
            </a:r>
            <a:r>
              <a:rPr lang="en-CA" sz="1200" dirty="0" smtClean="0"/>
              <a:t> </a:t>
            </a:r>
            <a:endParaRPr lang="en-CA" sz="1200" dirty="0"/>
          </a:p>
        </p:txBody>
      </p:sp>
      <p:sp>
        <p:nvSpPr>
          <p:cNvPr id="6" name="TextBox 5"/>
          <p:cNvSpPr txBox="1"/>
          <p:nvPr/>
        </p:nvSpPr>
        <p:spPr>
          <a:xfrm>
            <a:off x="395536" y="478413"/>
            <a:ext cx="6768752" cy="369332"/>
          </a:xfrm>
          <a:prstGeom prst="rect">
            <a:avLst/>
          </a:prstGeom>
          <a:noFill/>
        </p:spPr>
        <p:txBody>
          <a:bodyPr wrap="square" rtlCol="0">
            <a:spAutoFit/>
          </a:bodyPr>
          <a:lstStyle/>
          <a:p>
            <a:r>
              <a:rPr lang="en-CA" dirty="0" smtClean="0"/>
              <a:t>Q: Which intervention is most appropriate at this time? </a:t>
            </a:r>
            <a:endParaRPr lang="en-CA" dirty="0"/>
          </a:p>
        </p:txBody>
      </p:sp>
      <p:sp>
        <p:nvSpPr>
          <p:cNvPr id="7" name="Answer A"/>
          <p:cNvSpPr/>
          <p:nvPr/>
        </p:nvSpPr>
        <p:spPr>
          <a:xfrm>
            <a:off x="467544" y="836712"/>
            <a:ext cx="6696744" cy="646331"/>
          </a:xfrm>
          <a:prstGeom prst="rect">
            <a:avLst/>
          </a:prstGeom>
        </p:spPr>
        <p:txBody>
          <a:bodyPr wrap="square">
            <a:spAutoFit/>
          </a:bodyPr>
          <a:lstStyle/>
          <a:p>
            <a:r>
              <a:rPr lang="en-CA" dirty="0" smtClean="0"/>
              <a:t>A) </a:t>
            </a:r>
            <a:r>
              <a:rPr lang="en-CA" dirty="0"/>
              <a:t>Increase </a:t>
            </a:r>
            <a:r>
              <a:rPr lang="en-CA" dirty="0" err="1"/>
              <a:t>glargine</a:t>
            </a:r>
            <a:r>
              <a:rPr lang="en-CA" dirty="0"/>
              <a:t> to 15 units SC </a:t>
            </a:r>
            <a:r>
              <a:rPr lang="en-CA" dirty="0" err="1"/>
              <a:t>qhs</a:t>
            </a:r>
            <a:r>
              <a:rPr lang="en-CA" dirty="0"/>
              <a:t>.</a:t>
            </a:r>
          </a:p>
          <a:p>
            <a:r>
              <a:rPr lang="en-CA" dirty="0" smtClean="0"/>
              <a:t>.</a:t>
            </a:r>
            <a:endParaRPr lang="en-CA" dirty="0"/>
          </a:p>
        </p:txBody>
      </p:sp>
      <p:sp>
        <p:nvSpPr>
          <p:cNvPr id="8" name="Answer B"/>
          <p:cNvSpPr/>
          <p:nvPr/>
        </p:nvSpPr>
        <p:spPr>
          <a:xfrm>
            <a:off x="467544" y="1196752"/>
            <a:ext cx="6382606" cy="646331"/>
          </a:xfrm>
          <a:prstGeom prst="rect">
            <a:avLst/>
          </a:prstGeom>
        </p:spPr>
        <p:txBody>
          <a:bodyPr wrap="square">
            <a:spAutoFit/>
          </a:bodyPr>
          <a:lstStyle/>
          <a:p>
            <a:r>
              <a:rPr lang="en-CA" dirty="0" smtClean="0"/>
              <a:t>B) </a:t>
            </a:r>
            <a:r>
              <a:rPr lang="en-CA" dirty="0"/>
              <a:t>Increase </a:t>
            </a:r>
            <a:r>
              <a:rPr lang="en-CA" dirty="0" err="1"/>
              <a:t>humalog</a:t>
            </a:r>
            <a:r>
              <a:rPr lang="en-CA" dirty="0"/>
              <a:t> to 7 units SC </a:t>
            </a:r>
            <a:r>
              <a:rPr lang="en-CA" dirty="0" err="1"/>
              <a:t>qhs</a:t>
            </a:r>
            <a:r>
              <a:rPr lang="en-CA" dirty="0"/>
              <a:t> with breakfast.</a:t>
            </a:r>
          </a:p>
          <a:p>
            <a:pPr algn="just"/>
            <a:endParaRPr lang="en-CA" dirty="0"/>
          </a:p>
        </p:txBody>
      </p:sp>
      <p:sp>
        <p:nvSpPr>
          <p:cNvPr id="11" name="Answer C"/>
          <p:cNvSpPr/>
          <p:nvPr/>
        </p:nvSpPr>
        <p:spPr>
          <a:xfrm>
            <a:off x="467544" y="1520260"/>
            <a:ext cx="6120680" cy="369332"/>
          </a:xfrm>
          <a:prstGeom prst="rect">
            <a:avLst/>
          </a:prstGeom>
        </p:spPr>
        <p:txBody>
          <a:bodyPr wrap="square">
            <a:spAutoFit/>
          </a:bodyPr>
          <a:lstStyle/>
          <a:p>
            <a:r>
              <a:rPr lang="en-CA" dirty="0" smtClean="0"/>
              <a:t>C) </a:t>
            </a:r>
            <a:r>
              <a:rPr lang="en-CA" dirty="0"/>
              <a:t>Increase </a:t>
            </a:r>
            <a:r>
              <a:rPr lang="en-CA" dirty="0" err="1"/>
              <a:t>humalog</a:t>
            </a:r>
            <a:r>
              <a:rPr lang="en-CA" dirty="0"/>
              <a:t> to 9 units SC </a:t>
            </a:r>
            <a:r>
              <a:rPr lang="en-CA" dirty="0" err="1"/>
              <a:t>qhs</a:t>
            </a:r>
            <a:r>
              <a:rPr lang="en-CA" dirty="0"/>
              <a:t> with lunch.</a:t>
            </a:r>
          </a:p>
        </p:txBody>
      </p:sp>
      <p:sp>
        <p:nvSpPr>
          <p:cNvPr id="12" name="Answer D"/>
          <p:cNvSpPr/>
          <p:nvPr/>
        </p:nvSpPr>
        <p:spPr>
          <a:xfrm>
            <a:off x="467545" y="1844824"/>
            <a:ext cx="7704856" cy="646331"/>
          </a:xfrm>
          <a:prstGeom prst="rect">
            <a:avLst/>
          </a:prstGeom>
        </p:spPr>
        <p:txBody>
          <a:bodyPr wrap="square">
            <a:spAutoFit/>
          </a:bodyPr>
          <a:lstStyle/>
          <a:p>
            <a:r>
              <a:rPr lang="en-CA" dirty="0" smtClean="0"/>
              <a:t>D) </a:t>
            </a:r>
            <a:r>
              <a:rPr lang="en-CA" dirty="0"/>
              <a:t>Increase </a:t>
            </a:r>
            <a:r>
              <a:rPr lang="en-CA" dirty="0" err="1"/>
              <a:t>humalog</a:t>
            </a:r>
            <a:r>
              <a:rPr lang="en-CA" dirty="0"/>
              <a:t> to 5 units SC </a:t>
            </a:r>
            <a:r>
              <a:rPr lang="en-CA" dirty="0" err="1"/>
              <a:t>qhs</a:t>
            </a:r>
            <a:r>
              <a:rPr lang="en-CA" dirty="0"/>
              <a:t> with dinner. </a:t>
            </a:r>
          </a:p>
          <a:p>
            <a:endParaRPr lang="en-CA" dirty="0"/>
          </a:p>
        </p:txBody>
      </p:sp>
      <p:sp>
        <p:nvSpPr>
          <p:cNvPr id="21" name="B Feedback"/>
          <p:cNvSpPr txBox="1"/>
          <p:nvPr/>
        </p:nvSpPr>
        <p:spPr>
          <a:xfrm>
            <a:off x="945494" y="2636912"/>
            <a:ext cx="6002770" cy="1384995"/>
          </a:xfrm>
          <a:prstGeom prst="rect">
            <a:avLst/>
          </a:prstGeom>
          <a:solidFill>
            <a:srgbClr val="FFFFCC"/>
          </a:solidFill>
          <a:ln>
            <a:solidFill>
              <a:schemeClr val="tx1"/>
            </a:solidFill>
          </a:ln>
        </p:spPr>
        <p:txBody>
          <a:bodyPr wrap="square" rtlCol="0">
            <a:spAutoFit/>
          </a:bodyPr>
          <a:lstStyle/>
          <a:p>
            <a:r>
              <a:rPr lang="en-CA" sz="1200" b="1" dirty="0" smtClean="0">
                <a:solidFill>
                  <a:srgbClr val="FF0000"/>
                </a:solidFill>
              </a:rPr>
              <a:t>Incorrect. </a:t>
            </a:r>
            <a:r>
              <a:rPr lang="en-CA" sz="1200" b="1" dirty="0"/>
              <a:t>B</a:t>
            </a:r>
            <a:r>
              <a:rPr lang="en-CA" sz="1200" b="1" dirty="0" smtClean="0"/>
              <a:t> is the correct answer. </a:t>
            </a:r>
            <a:endParaRPr lang="en-CA" sz="1200" dirty="0" smtClean="0"/>
          </a:p>
          <a:p>
            <a:endParaRPr lang="en-CA" sz="1200" b="1" dirty="0" smtClean="0"/>
          </a:p>
          <a:p>
            <a:r>
              <a:rPr lang="en-CA" sz="1200" dirty="0" smtClean="0"/>
              <a:t>Her pre-lunch BG is the most out of range. </a:t>
            </a:r>
          </a:p>
          <a:p>
            <a:endParaRPr lang="en-CA" sz="1200" dirty="0" smtClean="0"/>
          </a:p>
          <a:p>
            <a:r>
              <a:rPr lang="en-CA" sz="1200" dirty="0"/>
              <a:t>Increasing breakfast (AM) insulin will be effective to lower lunch-time </a:t>
            </a:r>
            <a:r>
              <a:rPr lang="en-CA" sz="1200" dirty="0" smtClean="0"/>
              <a:t>readings.</a:t>
            </a:r>
            <a:endParaRPr lang="en-CA" sz="1200" dirty="0"/>
          </a:p>
          <a:p>
            <a:pPr marL="285750" indent="-285750">
              <a:buFont typeface="Arial" charset="0"/>
              <a:buChar char="•"/>
            </a:pPr>
            <a:r>
              <a:rPr lang="en-CA" sz="1200" dirty="0"/>
              <a:t>Slow up-titration (increase by 1-2 units at a time)</a:t>
            </a:r>
          </a:p>
          <a:p>
            <a:pPr marL="285750" indent="-285750">
              <a:buFont typeface="Arial" charset="0"/>
              <a:buChar char="•"/>
            </a:pPr>
            <a:r>
              <a:rPr lang="en-CA" sz="1200" dirty="0"/>
              <a:t>Should also review her diet (especially breakfast) to ensure this is optimized</a:t>
            </a:r>
            <a:r>
              <a:rPr lang="en-CA" sz="1200" dirty="0" smtClean="0"/>
              <a:t>. </a:t>
            </a:r>
          </a:p>
        </p:txBody>
      </p:sp>
      <p:sp>
        <p:nvSpPr>
          <p:cNvPr id="22" name="B Feedback"/>
          <p:cNvSpPr txBox="1"/>
          <p:nvPr/>
        </p:nvSpPr>
        <p:spPr>
          <a:xfrm>
            <a:off x="1043608" y="2636912"/>
            <a:ext cx="6002770" cy="1384995"/>
          </a:xfrm>
          <a:prstGeom prst="rect">
            <a:avLst/>
          </a:prstGeom>
          <a:solidFill>
            <a:srgbClr val="FFFFCC"/>
          </a:solidFill>
          <a:ln>
            <a:solidFill>
              <a:schemeClr val="tx1"/>
            </a:solidFill>
          </a:ln>
        </p:spPr>
        <p:txBody>
          <a:bodyPr wrap="square" rtlCol="0">
            <a:spAutoFit/>
          </a:bodyPr>
          <a:lstStyle/>
          <a:p>
            <a:r>
              <a:rPr lang="en-CA" sz="1200" b="1" dirty="0" smtClean="0"/>
              <a:t>B is the correct answer. </a:t>
            </a:r>
            <a:endParaRPr lang="en-CA" sz="1200" dirty="0" smtClean="0"/>
          </a:p>
          <a:p>
            <a:endParaRPr lang="en-CA" sz="1200" b="1" dirty="0" smtClean="0"/>
          </a:p>
          <a:p>
            <a:r>
              <a:rPr lang="en-CA" sz="1200" dirty="0" smtClean="0"/>
              <a:t>Her pre-lunch BG is the most out of range. </a:t>
            </a:r>
          </a:p>
          <a:p>
            <a:endParaRPr lang="en-CA" sz="1200" dirty="0" smtClean="0"/>
          </a:p>
          <a:p>
            <a:r>
              <a:rPr lang="en-CA" sz="1200" dirty="0"/>
              <a:t>Increasing breakfast (AM) insulin will be effective to lower lunch-time </a:t>
            </a:r>
            <a:r>
              <a:rPr lang="en-CA" sz="1200" dirty="0" smtClean="0"/>
              <a:t>readings.</a:t>
            </a:r>
            <a:endParaRPr lang="en-CA" sz="1200" dirty="0"/>
          </a:p>
          <a:p>
            <a:pPr marL="285750" indent="-285750">
              <a:buFont typeface="Arial" charset="0"/>
              <a:buChar char="•"/>
            </a:pPr>
            <a:r>
              <a:rPr lang="en-CA" sz="1200" dirty="0"/>
              <a:t>Slow up-titration (increase by 1-2 units at a time)</a:t>
            </a:r>
          </a:p>
          <a:p>
            <a:pPr marL="285750" indent="-285750">
              <a:buFont typeface="Arial" charset="0"/>
              <a:buChar char="•"/>
            </a:pPr>
            <a:r>
              <a:rPr lang="en-CA" sz="1200" dirty="0"/>
              <a:t>Should also review her diet (especially breakfast) to ensure this is optimized</a:t>
            </a:r>
            <a:r>
              <a:rPr lang="en-CA" sz="1200" dirty="0" smtClean="0"/>
              <a:t>. </a:t>
            </a:r>
          </a:p>
        </p:txBody>
      </p:sp>
    </p:spTree>
    <p:extLst>
      <p:ext uri="{BB962C8B-B14F-4D97-AF65-F5344CB8AC3E}">
        <p14:creationId xmlns:p14="http://schemas.microsoft.com/office/powerpoint/2010/main" val="1529476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childTnLst>
        </p:cTn>
      </p:par>
    </p:tnLst>
    <p:bldLst>
      <p:bldP spid="21" grpId="0" animBg="1"/>
      <p:bldP spid="22"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Section VI: MODULE Summary</a:t>
            </a:r>
            <a:endParaRPr lang="en-CA" dirty="0"/>
          </a:p>
        </p:txBody>
      </p:sp>
      <p:sp>
        <p:nvSpPr>
          <p:cNvPr id="3" name="Content Placeholder 2"/>
          <p:cNvSpPr>
            <a:spLocks noGrp="1"/>
          </p:cNvSpPr>
          <p:nvPr>
            <p:ph idx="1"/>
          </p:nvPr>
        </p:nvSpPr>
        <p:spPr>
          <a:xfrm>
            <a:off x="14808" y="1600200"/>
            <a:ext cx="8229600" cy="4997152"/>
          </a:xfrm>
        </p:spPr>
        <p:txBody>
          <a:bodyPr>
            <a:normAutofit fontScale="92500" lnSpcReduction="20000"/>
          </a:bodyPr>
          <a:lstStyle/>
          <a:p>
            <a:pPr>
              <a:buFont typeface="Arial" charset="0"/>
              <a:buChar char="•"/>
            </a:pPr>
            <a:r>
              <a:rPr lang="en-CA" dirty="0" smtClean="0"/>
              <a:t>Different types of insulin (rapid, short, intermediate and long-acting) </a:t>
            </a:r>
          </a:p>
          <a:p>
            <a:pPr>
              <a:buFont typeface="Arial" charset="0"/>
              <a:buChar char="•"/>
            </a:pPr>
            <a:r>
              <a:rPr lang="en-CA" dirty="0" smtClean="0"/>
              <a:t>Three types of insulin regimens </a:t>
            </a:r>
          </a:p>
          <a:p>
            <a:pPr lvl="2">
              <a:buFont typeface="Wingdings"/>
              <a:buChar char="Ø"/>
            </a:pPr>
            <a:r>
              <a:rPr lang="en-CA" dirty="0" smtClean="0"/>
              <a:t>Basal only</a:t>
            </a:r>
          </a:p>
          <a:p>
            <a:pPr lvl="2">
              <a:buFont typeface="Wingdings"/>
              <a:buChar char="Ø"/>
            </a:pPr>
            <a:r>
              <a:rPr lang="en-CA" dirty="0" smtClean="0"/>
              <a:t>Basal-bolus</a:t>
            </a:r>
          </a:p>
          <a:p>
            <a:pPr lvl="2">
              <a:buFont typeface="Wingdings"/>
              <a:buChar char="Ø"/>
            </a:pPr>
            <a:r>
              <a:rPr lang="en-CA" dirty="0" smtClean="0"/>
              <a:t>Pre-mixed </a:t>
            </a:r>
          </a:p>
          <a:p>
            <a:pPr>
              <a:buFont typeface="Arial" charset="0"/>
              <a:buChar char="•"/>
            </a:pPr>
            <a:r>
              <a:rPr lang="en-CA" dirty="0" smtClean="0"/>
              <a:t>Consider rebound hyperglycemia in a patient presenting with significant AM hyperglycemia</a:t>
            </a:r>
          </a:p>
          <a:p>
            <a:pPr>
              <a:buFont typeface="Arial" charset="0"/>
              <a:buChar char="•"/>
            </a:pPr>
            <a:r>
              <a:rPr lang="en-CA" dirty="0" smtClean="0"/>
              <a:t>A given insulin dose will affect the </a:t>
            </a:r>
            <a:r>
              <a:rPr lang="en-CA" i="1" dirty="0" smtClean="0"/>
              <a:t>next </a:t>
            </a:r>
            <a:r>
              <a:rPr lang="en-CA" dirty="0" smtClean="0"/>
              <a:t>blood glucose measurement (e.g. lunchtime insulin will affect pre-dinner readings) </a:t>
            </a:r>
          </a:p>
          <a:p>
            <a:pPr>
              <a:buFont typeface="Arial" charset="0"/>
              <a:buChar char="•"/>
            </a:pPr>
            <a:r>
              <a:rPr lang="en-CA" dirty="0" smtClean="0"/>
              <a:t>Always prioritize the avoidance of hypoglycemia.</a:t>
            </a:r>
          </a:p>
          <a:p>
            <a:pPr>
              <a:buFont typeface="Arial" charset="0"/>
              <a:buChar char="•"/>
            </a:pPr>
            <a:r>
              <a:rPr lang="en-CA" dirty="0" smtClean="0"/>
              <a:t>CDA Guidelines recommend adjusting insulin (up or down) in increments of 1 unit. Will often need to be more aggressive than this for BGs of 10.0 or higher. </a:t>
            </a:r>
          </a:p>
          <a:p>
            <a:pPr>
              <a:buFont typeface="Arial" charset="0"/>
              <a:buChar char="•"/>
            </a:pPr>
            <a:endParaRPr lang="en-CA" dirty="0" smtClean="0"/>
          </a:p>
          <a:p>
            <a:pPr>
              <a:buFont typeface="Arial" charset="0"/>
              <a:buChar char="•"/>
            </a:pPr>
            <a:endParaRPr lang="en-CA" dirty="0" smtClean="0"/>
          </a:p>
          <a:p>
            <a:pPr>
              <a:buFont typeface="Arial" charset="0"/>
              <a:buChar char="•"/>
            </a:pPr>
            <a:endParaRPr lang="en-CA" dirty="0"/>
          </a:p>
        </p:txBody>
      </p:sp>
      <p:sp>
        <p:nvSpPr>
          <p:cNvPr id="4" name="TextBox 3"/>
          <p:cNvSpPr txBox="1"/>
          <p:nvPr/>
        </p:nvSpPr>
        <p:spPr>
          <a:xfrm>
            <a:off x="0" y="6581001"/>
            <a:ext cx="3635896" cy="276999"/>
          </a:xfrm>
          <a:prstGeom prst="rect">
            <a:avLst/>
          </a:prstGeom>
          <a:noFill/>
        </p:spPr>
        <p:txBody>
          <a:bodyPr wrap="square" rtlCol="0">
            <a:spAutoFit/>
          </a:bodyPr>
          <a:lstStyle/>
          <a:p>
            <a:r>
              <a:rPr lang="en-CA" sz="1200" dirty="0" smtClean="0"/>
              <a:t>Section 5: Summary</a:t>
            </a:r>
            <a:endParaRPr lang="en-CA" sz="1200" dirty="0"/>
          </a:p>
        </p:txBody>
      </p:sp>
    </p:spTree>
    <p:extLst>
      <p:ext uri="{BB962C8B-B14F-4D97-AF65-F5344CB8AC3E}">
        <p14:creationId xmlns:p14="http://schemas.microsoft.com/office/powerpoint/2010/main" val="37111144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Please click this link and enter the current time. This will allow us to track the average time it takes to complete the module.</a:t>
            </a:r>
          </a:p>
          <a:p>
            <a:endParaRPr lang="en-US" dirty="0"/>
          </a:p>
          <a:p>
            <a:pPr marL="0" indent="0">
              <a:buNone/>
            </a:pPr>
            <a:r>
              <a:rPr lang="en-US" dirty="0">
                <a:solidFill>
                  <a:srgbClr val="002060"/>
                </a:solidFill>
                <a:hlinkClick r:id="rId2"/>
              </a:rPr>
              <a:t>https://</a:t>
            </a:r>
            <a:r>
              <a:rPr lang="en-US" dirty="0" smtClean="0">
                <a:solidFill>
                  <a:srgbClr val="002060"/>
                </a:solidFill>
                <a:hlinkClick r:id="rId2"/>
              </a:rPr>
              <a:t>www.surveymonkey.com/r/Y5GP6P6</a:t>
            </a:r>
            <a:endParaRPr lang="en-US" dirty="0" smtClean="0">
              <a:solidFill>
                <a:srgbClr val="002060"/>
              </a:solidFill>
            </a:endParaRPr>
          </a:p>
          <a:p>
            <a:pPr marL="0" indent="0">
              <a:buNone/>
            </a:pPr>
            <a:endParaRPr lang="en-US" dirty="0" smtClean="0"/>
          </a:p>
          <a:p>
            <a:endParaRPr lang="en-US" dirty="0"/>
          </a:p>
          <a:p>
            <a:pPr marL="0" indent="0">
              <a:buNone/>
            </a:pPr>
            <a:r>
              <a:rPr lang="en-US" dirty="0" smtClean="0"/>
              <a:t> </a:t>
            </a:r>
            <a:endParaRPr lang="en-US" dirty="0"/>
          </a:p>
        </p:txBody>
      </p:sp>
    </p:spTree>
    <p:extLst>
      <p:ext uri="{BB962C8B-B14F-4D97-AF65-F5344CB8AC3E}">
        <p14:creationId xmlns:p14="http://schemas.microsoft.com/office/powerpoint/2010/main" val="405302194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lstStyle/>
          <a:p>
            <a:pPr marL="0" indent="0">
              <a:buNone/>
            </a:pPr>
            <a:r>
              <a:rPr lang="en-CA" dirty="0" smtClean="0"/>
              <a:t>Canadian </a:t>
            </a:r>
            <a:r>
              <a:rPr lang="en-CA" dirty="0"/>
              <a:t>Diabetes Association Clinical Practice Guidelines Expert Committee. Canadian Diabetes Association 2013 Clinical Practice Guidelines for the Prevention and Management of Diabetes in Canada. Can J Diabetes 2013;37(</a:t>
            </a:r>
            <a:r>
              <a:rPr lang="en-CA" dirty="0" err="1"/>
              <a:t>suppl</a:t>
            </a:r>
            <a:r>
              <a:rPr lang="en-CA" dirty="0"/>
              <a:t> 1):</a:t>
            </a:r>
            <a:r>
              <a:rPr lang="en-CA" dirty="0" smtClean="0"/>
              <a:t>S1-S212</a:t>
            </a:r>
          </a:p>
          <a:p>
            <a:pPr marL="0" indent="0">
              <a:buNone/>
            </a:pPr>
            <a:endParaRPr lang="en-CA" dirty="0"/>
          </a:p>
        </p:txBody>
      </p:sp>
    </p:spTree>
    <p:extLst>
      <p:ext uri="{BB962C8B-B14F-4D97-AF65-F5344CB8AC3E}">
        <p14:creationId xmlns:p14="http://schemas.microsoft.com/office/powerpoint/2010/main" val="18194701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insulinmodulev1mobil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37435</TotalTime>
  <Words>10205</Words>
  <Application>Microsoft Office PowerPoint</Application>
  <PresentationFormat>On-screen Show (4:3)</PresentationFormat>
  <Paragraphs>990</Paragraphs>
  <Slides>71</Slides>
  <Notes>65</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Opulent</vt:lpstr>
      <vt:lpstr>Adjusting Insulin in the Outpatient Setting for TYPE 2 DIABETES   </vt:lpstr>
      <vt:lpstr>PowerPoint Presentation</vt:lpstr>
      <vt:lpstr>Disclaimer </vt:lpstr>
      <vt:lpstr>CONTENT MENU</vt:lpstr>
      <vt:lpstr>Learning Objectives</vt:lpstr>
      <vt:lpstr>This module does not cover:</vt:lpstr>
      <vt:lpstr>Section I: Insulin Types and Pharmacologic Properties </vt:lpstr>
      <vt:lpstr>Types of Insulin</vt:lpstr>
      <vt:lpstr>Rapid-Acting Insulin</vt:lpstr>
      <vt:lpstr>Short-Acting Insulin</vt:lpstr>
      <vt:lpstr>Intermediate-acting Insulin</vt:lpstr>
      <vt:lpstr>Long-acting Insulin</vt:lpstr>
      <vt:lpstr>Concentrated Insulins</vt:lpstr>
      <vt:lpstr>Summary</vt:lpstr>
      <vt:lpstr>Section II: History-Taking for insulin adjustment</vt:lpstr>
      <vt:lpstr>PowerPoint Presentation</vt:lpstr>
      <vt:lpstr>PowerPoint Presentation</vt:lpstr>
      <vt:lpstr>PowerPoint Presentation</vt:lpstr>
      <vt:lpstr>PowerPoint Presentation</vt:lpstr>
      <vt:lpstr>Section III: Glycemic Targets in T2DM</vt:lpstr>
      <vt:lpstr>PowerPoint Presentation</vt:lpstr>
      <vt:lpstr>PowerPoint Presentation</vt:lpstr>
      <vt:lpstr>Avoid tight glycemic control</vt:lpstr>
      <vt:lpstr>Section IV: Starting Insulin Therapy in Type 2 Diabetes </vt:lpstr>
      <vt:lpstr>CASE # 1 </vt:lpstr>
      <vt:lpstr>PowerPoint Presentation</vt:lpstr>
      <vt:lpstr>PowerPoint Presentation</vt:lpstr>
      <vt:lpstr>Three ways to start insulin:</vt:lpstr>
      <vt:lpstr>Three ways to start insulin:</vt:lpstr>
      <vt:lpstr>Three ways to start insulin:</vt:lpstr>
      <vt:lpstr>Three ways to start insulin:</vt:lpstr>
      <vt:lpstr>Basal (only) Insulin Regimen</vt:lpstr>
      <vt:lpstr>PowerPoint Presentation</vt:lpstr>
      <vt:lpstr>PowerPoint Presentation</vt:lpstr>
      <vt:lpstr>PowerPoint Presentation</vt:lpstr>
      <vt:lpstr>PowerPoint Presentation</vt:lpstr>
      <vt:lpstr>Summary: Basal (only) Insulin Regimen</vt:lpstr>
      <vt:lpstr>The Pre-mixed Regimen</vt:lpstr>
      <vt:lpstr>PowerPoint Presentation</vt:lpstr>
      <vt:lpstr>Insulin Activity (Pre-Mixed Regimen)</vt:lpstr>
      <vt:lpstr>Titrating Insulin in the Pre-Mixed Regimen</vt:lpstr>
      <vt:lpstr>Titrating Insulin in the Pre-Mixed Regimen</vt:lpstr>
      <vt:lpstr>The Basal-Bolus Regimen</vt:lpstr>
      <vt:lpstr>PowerPoint Presentation</vt:lpstr>
      <vt:lpstr>PowerPoint Presentation</vt:lpstr>
      <vt:lpstr>PowerPoint Presentation</vt:lpstr>
      <vt:lpstr>PowerPoint Presentation</vt:lpstr>
      <vt:lpstr>BASAL-BOLUS REGIMEN</vt:lpstr>
      <vt:lpstr>Titrating Dose</vt:lpstr>
      <vt:lpstr>Titrating Dose (Example)</vt:lpstr>
      <vt:lpstr>PowerPoint Presentation</vt:lpstr>
      <vt:lpstr>Section V: Insulin Management Cases</vt:lpstr>
      <vt:lpstr>CASE # 1</vt:lpstr>
      <vt:lpstr>PowerPoint Presentation</vt:lpstr>
      <vt:lpstr>PowerPoint Presentation</vt:lpstr>
      <vt:lpstr>PowerPoint Presentation</vt:lpstr>
      <vt:lpstr>CASE # 2</vt:lpstr>
      <vt:lpstr>PowerPoint Presentation</vt:lpstr>
      <vt:lpstr>PowerPoint Presentation</vt:lpstr>
      <vt:lpstr>PowerPoint Presentation</vt:lpstr>
      <vt:lpstr>CASE # 3</vt:lpstr>
      <vt:lpstr>PowerPoint Presentation</vt:lpstr>
      <vt:lpstr>PowerPoint Presentation</vt:lpstr>
      <vt:lpstr>PowerPoint Presentation</vt:lpstr>
      <vt:lpstr>CASE # 4</vt:lpstr>
      <vt:lpstr>PowerPoint Presentation</vt:lpstr>
      <vt:lpstr>PowerPoint Presentation</vt:lpstr>
      <vt:lpstr>PowerPoint Presentation</vt:lpstr>
      <vt:lpstr>Section VI: MODULE Summary</vt:lpstr>
      <vt:lpstr>PowerPoint Presentation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insulinmodulev1mobile</dc:title>
  <dc:creator>Narendra</dc:creator>
  <cp:lastModifiedBy>Narendra</cp:lastModifiedBy>
  <cp:revision>319</cp:revision>
  <cp:lastPrinted>2017-02-09T15:22:17Z</cp:lastPrinted>
  <dcterms:created xsi:type="dcterms:W3CDTF">2014-11-03T20:00:49Z</dcterms:created>
  <dcterms:modified xsi:type="dcterms:W3CDTF">2017-09-10T19:47:42Z</dcterms:modified>
</cp:coreProperties>
</file>