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65" r:id="rId4"/>
    <p:sldId id="271" r:id="rId5"/>
    <p:sldId id="263" r:id="rId6"/>
    <p:sldId id="272" r:id="rId7"/>
    <p:sldId id="273" r:id="rId8"/>
    <p:sldId id="274" r:id="rId9"/>
    <p:sldId id="268" r:id="rId10"/>
    <p:sldId id="266" r:id="rId11"/>
    <p:sldId id="264" r:id="rId12"/>
    <p:sldId id="261" r:id="rId13"/>
    <p:sldId id="276" r:id="rId14"/>
    <p:sldId id="269" r:id="rId15"/>
    <p:sldId id="270" r:id="rId16"/>
    <p:sldId id="259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EF589"/>
    <a:srgbClr val="91EDC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8" autoAdjust="0"/>
    <p:restoredTop sz="94718" autoAdjust="0"/>
  </p:normalViewPr>
  <p:slideViewPr>
    <p:cSldViewPr>
      <p:cViewPr varScale="1">
        <p:scale>
          <a:sx n="68" d="100"/>
          <a:sy n="68" d="100"/>
        </p:scale>
        <p:origin x="-55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764141-3349-47C5-82E8-62CB8D44483A}" type="datetimeFigureOut">
              <a:rPr lang="en-US" smtClean="0"/>
              <a:pPr/>
              <a:t>11/28/2012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C9FDFA-4924-4D9D-99E9-67CFD8B4559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Header/footer</a:t>
            </a:r>
            <a:r>
              <a:rPr lang="en-US" baseline="0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C9FDFA-4924-4D9D-99E9-67CFD8B45596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Make sure hyperlinks work.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C9FDFA-4924-4D9D-99E9-67CFD8B45596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C9FDFA-4924-4D9D-99E9-67CFD8B45596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Amazon is</a:t>
            </a:r>
            <a:r>
              <a:rPr lang="en-US" baseline="0" dirty="0" smtClean="0"/>
              <a:t> not impressed with the </a:t>
            </a:r>
            <a:r>
              <a:rPr lang="en-US" baseline="0" dirty="0" err="1" smtClean="0"/>
              <a:t>iPad</a:t>
            </a:r>
            <a:r>
              <a:rPr lang="en-US" baseline="0" dirty="0" smtClean="0"/>
              <a:t> mini.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C9FDFA-4924-4D9D-99E9-67CFD8B45596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music video is</a:t>
            </a:r>
            <a:r>
              <a:rPr lang="en-US" baseline="0" dirty="0" smtClean="0"/>
              <a:t> in Japanese, but it has subtitles.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C9FDFA-4924-4D9D-99E9-67CFD8B45596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C9FDFA-4924-4D9D-99E9-67CFD8B45596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4CDCC-8714-45EC-AB74-DE20275A73F9}" type="datetime1">
              <a:rPr lang="en-US" smtClean="0"/>
              <a:pPr/>
              <a:t>11/28/2012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Anthony Hoang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BE28D-CE6F-4989-9F08-A1271764F2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5AE5C-E70B-47BF-80B1-81384B70E171}" type="datetime1">
              <a:rPr lang="en-US" smtClean="0"/>
              <a:pPr/>
              <a:t>11/28/2012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Anthony Hoang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BE28D-CE6F-4989-9F08-A1271764F2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01848-D2E3-4A54-9C11-FFF3F42D92FA}" type="datetime1">
              <a:rPr lang="en-US" smtClean="0"/>
              <a:pPr/>
              <a:t>11/28/2012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Anthony Hoang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BE28D-CE6F-4989-9F08-A1271764F2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EE019-FB28-4F49-9677-8CCFBF6799FA}" type="datetime1">
              <a:rPr lang="en-US" smtClean="0"/>
              <a:pPr/>
              <a:t>11/28/2012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Anthony Hoang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BE28D-CE6F-4989-9F08-A1271764F2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12817-B3C2-4631-93D5-D26C9D7D6C8E}" type="datetime1">
              <a:rPr lang="en-US" smtClean="0"/>
              <a:pPr/>
              <a:t>11/28/2012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Anthony Hoang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BE28D-CE6F-4989-9F08-A1271764F2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2CE60-C632-4F17-9185-496192F92115}" type="datetime1">
              <a:rPr lang="en-US" smtClean="0"/>
              <a:pPr/>
              <a:t>11/28/2012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Anthony Hoang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BE28D-CE6F-4989-9F08-A1271764F2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78F6B-BED6-4FDD-B37C-6CA22ABA3F52}" type="datetime1">
              <a:rPr lang="en-US" smtClean="0"/>
              <a:pPr/>
              <a:t>11/28/2012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Anthony Hoang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BE28D-CE6F-4989-9F08-A1271764F2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2C4AD-CF98-40AD-8CB1-F20F07449CFD}" type="datetime1">
              <a:rPr lang="en-US" smtClean="0"/>
              <a:pPr/>
              <a:t>11/28/2012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Anthony Hoang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BE28D-CE6F-4989-9F08-A1271764F2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8F2FF-CD4A-46D6-95A6-AFF55E5035BE}" type="datetime1">
              <a:rPr lang="en-US" smtClean="0"/>
              <a:pPr/>
              <a:t>11/28/2012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Anthony Hoang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BE28D-CE6F-4989-9F08-A1271764F2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903DE-46A2-45B9-8B0E-11544C9B67D8}" type="datetime1">
              <a:rPr lang="en-US" smtClean="0"/>
              <a:pPr/>
              <a:t>11/28/2012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Anthony Hoang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BE28D-CE6F-4989-9F08-A1271764F2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141A7-5323-4311-B274-C7CBC173B764}" type="datetime1">
              <a:rPr lang="en-US" smtClean="0"/>
              <a:pPr/>
              <a:t>11/28/2012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Anthony Hoang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BE28D-CE6F-4989-9F08-A1271764F2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9EF589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86B79D-EA43-4F5D-A2D8-EFCDAE6B8468}" type="datetime1">
              <a:rPr lang="en-US" smtClean="0"/>
              <a:pPr/>
              <a:t>11/28/2012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Anthony Hoang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CBE28D-CE6F-4989-9F08-A1271764F2B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random/>
  </p:transition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3.gif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Relationship Id="rId6" Type="http://schemas.openxmlformats.org/officeDocument/2006/relationships/slide" Target="slide2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6.xml"/><Relationship Id="rId13" Type="http://schemas.openxmlformats.org/officeDocument/2006/relationships/slide" Target="slide10.xml"/><Relationship Id="rId18" Type="http://schemas.openxmlformats.org/officeDocument/2006/relationships/slide" Target="slide8.xml"/><Relationship Id="rId3" Type="http://schemas.openxmlformats.org/officeDocument/2006/relationships/notesSlide" Target="../notesSlides/notesSlide2.xml"/><Relationship Id="rId7" Type="http://schemas.openxmlformats.org/officeDocument/2006/relationships/slide" Target="slide14.xml"/><Relationship Id="rId12" Type="http://schemas.openxmlformats.org/officeDocument/2006/relationships/slide" Target="slide4.xml"/><Relationship Id="rId17" Type="http://schemas.openxmlformats.org/officeDocument/2006/relationships/slide" Target="slide7.xml"/><Relationship Id="rId2" Type="http://schemas.openxmlformats.org/officeDocument/2006/relationships/slideLayout" Target="../slideLayouts/slideLayout2.xml"/><Relationship Id="rId16" Type="http://schemas.openxmlformats.org/officeDocument/2006/relationships/slide" Target="slide5.xml"/><Relationship Id="rId20" Type="http://schemas.openxmlformats.org/officeDocument/2006/relationships/slide" Target="slide6.xml"/><Relationship Id="rId1" Type="http://schemas.openxmlformats.org/officeDocument/2006/relationships/audio" Target="file:///C:\Users\Mikhal\Desktop\ITEC%201301%20Project\Powerpoint\01.mp3" TargetMode="External"/><Relationship Id="rId6" Type="http://schemas.openxmlformats.org/officeDocument/2006/relationships/image" Target="../media/image4.png"/><Relationship Id="rId11" Type="http://schemas.openxmlformats.org/officeDocument/2006/relationships/slide" Target="slide3.xml"/><Relationship Id="rId5" Type="http://schemas.openxmlformats.org/officeDocument/2006/relationships/slide" Target="slide13.xml"/><Relationship Id="rId15" Type="http://schemas.openxmlformats.org/officeDocument/2006/relationships/slide" Target="slide9.xml"/><Relationship Id="rId10" Type="http://schemas.openxmlformats.org/officeDocument/2006/relationships/slide" Target="slide11.xml"/><Relationship Id="rId19" Type="http://schemas.openxmlformats.org/officeDocument/2006/relationships/image" Target="../media/image5.png"/><Relationship Id="rId4" Type="http://schemas.openxmlformats.org/officeDocument/2006/relationships/slide" Target="slide1.xml"/><Relationship Id="rId9" Type="http://schemas.openxmlformats.org/officeDocument/2006/relationships/slide" Target="slide12.xml"/><Relationship Id="rId14" Type="http://schemas.openxmlformats.org/officeDocument/2006/relationships/slide" Target="slide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gif"/><Relationship Id="rId5" Type="http://schemas.openxmlformats.org/officeDocument/2006/relationships/slide" Target="slide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1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3.gif"/><Relationship Id="rId4" Type="http://schemas.openxmlformats.org/officeDocument/2006/relationships/slide" Target="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slide" Target="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slide" Target="slid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slide" Target="slid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3.gif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Mikhal\Desktop\ITEC%201301%20Project\Powerpoint\Masayoshi%20Minoshima%20-%20Bad%20Apple!!%20feat.%20nomico%20-%20Touhou%20PV%20%5biichan%5d.avi" TargetMode="External"/><Relationship Id="rId6" Type="http://schemas.openxmlformats.org/officeDocument/2006/relationships/slide" Target="slide2.xml"/><Relationship Id="rId5" Type="http://schemas.openxmlformats.org/officeDocument/2006/relationships/hyperlink" Target="http://youtu.be/VzEUeWnV73U" TargetMode="Externa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13" Type="http://schemas.openxmlformats.org/officeDocument/2006/relationships/slide" Target="slide2.xml"/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12" Type="http://schemas.openxmlformats.org/officeDocument/2006/relationships/image" Target="../media/image3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11" Type="http://schemas.openxmlformats.org/officeDocument/2006/relationships/image" Target="../media/image31.jpeg"/><Relationship Id="rId5" Type="http://schemas.openxmlformats.org/officeDocument/2006/relationships/image" Target="../media/image25.jpeg"/><Relationship Id="rId10" Type="http://schemas.openxmlformats.org/officeDocument/2006/relationships/image" Target="../media/image30.jpeg"/><Relationship Id="rId4" Type="http://schemas.openxmlformats.org/officeDocument/2006/relationships/image" Target="../media/image24.jpeg"/><Relationship Id="rId9" Type="http://schemas.openxmlformats.org/officeDocument/2006/relationships/image" Target="../media/image29.jpeg"/><Relationship Id="rId14" Type="http://schemas.openxmlformats.org/officeDocument/2006/relationships/image" Target="../media/image3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gif"/><Relationship Id="rId4" Type="http://schemas.openxmlformats.org/officeDocument/2006/relationships/slide" Target="slide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://images.gizmag.com/inline/ipad-mini-review-12.jpg" TargetMode="External"/><Relationship Id="rId13" Type="http://schemas.openxmlformats.org/officeDocument/2006/relationships/image" Target="../media/image3.gif"/><Relationship Id="rId3" Type="http://schemas.openxmlformats.org/officeDocument/2006/relationships/hyperlink" Target="http://stuffpoint.com/apple/image/92961-apple-apple-logo.png" TargetMode="External"/><Relationship Id="rId7" Type="http://schemas.openxmlformats.org/officeDocument/2006/relationships/hyperlink" Target="http://gadgetneed.blogspot.com/2012/10/why-ipad-mini-sucks.html" TargetMode="External"/><Relationship Id="rId12" Type="http://schemas.openxmlformats.org/officeDocument/2006/relationships/slide" Target="slide2.xml"/><Relationship Id="rId2" Type="http://schemas.openxmlformats.org/officeDocument/2006/relationships/hyperlink" Target="http://1.bp.blogspot.com/-wYbiIxIskhU/To3vE4Nei8I/AAAAAAAABLk/W99m0bkhF8Q/s1600/Apple_logo_Think_Different.pn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mages.apple.com/uk/ipad-mini/overview/images/hero.jpg" TargetMode="External"/><Relationship Id="rId11" Type="http://schemas.openxmlformats.org/officeDocument/2006/relationships/hyperlink" Target="http://www.gizmag.com/ipad-mini-review/24855/pictures" TargetMode="External"/><Relationship Id="rId5" Type="http://schemas.openxmlformats.org/officeDocument/2006/relationships/hyperlink" Target="http://images.apple.com/ipad-mini/specs/images/specs_color.jpg" TargetMode="External"/><Relationship Id="rId10" Type="http://schemas.openxmlformats.org/officeDocument/2006/relationships/hyperlink" Target="http://www.authorstream.com/Presentation/Josephrobinson-1578375-why-buy-ipad-mini/" TargetMode="External"/><Relationship Id="rId4" Type="http://schemas.openxmlformats.org/officeDocument/2006/relationships/hyperlink" Target="http://media.beta.photobucket.com/user/ajsandiego/media/animated%20gifs/apple_back_md_wht.gif.html?filters%5bterm%5d=apple%20gifs&amp;filters%5bprimary%5d=images&amp;sort=1&amp;o=56" TargetMode="External"/><Relationship Id="rId9" Type="http://schemas.openxmlformats.org/officeDocument/2006/relationships/hyperlink" Target="http://www.gizmag.com/ipad-mini-review/24855/" TargetMode="Externa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://news.cnet.com/8301-1023_3-57541838-93/amazon-pits-kindle-fire-hd-vs-ipad-mini/" TargetMode="External"/><Relationship Id="rId13" Type="http://schemas.openxmlformats.org/officeDocument/2006/relationships/hyperlink" Target="http://www.torahslight.org/mountain.jpg" TargetMode="External"/><Relationship Id="rId3" Type="http://schemas.openxmlformats.org/officeDocument/2006/relationships/hyperlink" Target="http://www.zmescience.com/tech/five-unique-ways-ipad/" TargetMode="External"/><Relationship Id="rId7" Type="http://schemas.openxmlformats.org/officeDocument/2006/relationships/hyperlink" Target="http://www.digitaltrends.com/wp-content/uploads/2012/11/ipad-mini-tv-ad.jpg" TargetMode="External"/><Relationship Id="rId12" Type="http://schemas.openxmlformats.org/officeDocument/2006/relationships/hyperlink" Target="http://gizmodo.com/5507569/gizmodos-essential-ipad-apps" TargetMode="External"/><Relationship Id="rId2" Type="http://schemas.openxmlformats.org/officeDocument/2006/relationships/hyperlink" Target="http://www.gizmag.com/ipad-mini-review/24855/pictures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1.bp.blogspot.com/_o1S6k69_dgA/TIKJx6ClvZI/AAAAAAAAAAc/aC4Kb8QbuOc/s1600/Death_Note_L%5b7%5d.jpg" TargetMode="External"/><Relationship Id="rId11" Type="http://schemas.openxmlformats.org/officeDocument/2006/relationships/hyperlink" Target="http://www.dummies.com/how-to/content/what-is-an-ipad.html" TargetMode="External"/><Relationship Id="rId5" Type="http://schemas.openxmlformats.org/officeDocument/2006/relationships/hyperlink" Target="http://youtu.be/VzEUeWnV73U" TargetMode="External"/><Relationship Id="rId15" Type="http://schemas.openxmlformats.org/officeDocument/2006/relationships/image" Target="../media/image3.gif"/><Relationship Id="rId10" Type="http://schemas.openxmlformats.org/officeDocument/2006/relationships/hyperlink" Target="http://www.examiner.com/article/kindle-fire-hd-8-9-goes-against-ipad-mini" TargetMode="External"/><Relationship Id="rId4" Type="http://schemas.openxmlformats.org/officeDocument/2006/relationships/hyperlink" Target="http://i.i.com.com/cnwk.1d/i/tim/2011/10/18/ipad-mini-300x300.jpg" TargetMode="External"/><Relationship Id="rId9" Type="http://schemas.openxmlformats.org/officeDocument/2006/relationships/hyperlink" Target="http://asset1.cbsistatic.com/cnwk.1d/i/tim/2012/10/28/Amazon_Kindle_Fire_vs_iPad_Mini_crop_01_610x373.jpg" TargetMode="External"/><Relationship Id="rId14" Type="http://schemas.openxmlformats.org/officeDocument/2006/relationships/slide" Target="slide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35.jpeg"/><Relationship Id="rId7" Type="http://schemas.openxmlformats.org/officeDocument/2006/relationships/image" Target="../media/image3.gif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.wav"/><Relationship Id="rId6" Type="http://schemas.openxmlformats.org/officeDocument/2006/relationships/slide" Target="slide2.xml"/><Relationship Id="rId5" Type="http://schemas.openxmlformats.org/officeDocument/2006/relationships/image" Target="../media/image37.jpeg"/><Relationship Id="rId4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4000">
              <a:schemeClr val="accent2"/>
            </a:gs>
            <a:gs pos="100000">
              <a:schemeClr val="accent1">
                <a:tint val="23500"/>
                <a:satMod val="16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057400" y="228600"/>
            <a:ext cx="54102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0007" dir="2000400" sy="-30000" kx="-800400" algn="bl" rotWithShape="0">
                    <a:prstClr val="black">
                      <a:alpha val="20000"/>
                    </a:prstClr>
                  </a:outerShdw>
                </a:effectLst>
              </a:rPr>
              <a:t>Apple’s </a:t>
            </a:r>
            <a:r>
              <a:rPr lang="en-US" sz="5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0007" dir="2000400" sy="-30000" kx="-800400" algn="bl" rotWithShape="0">
                    <a:prstClr val="black">
                      <a:alpha val="20000"/>
                    </a:prstClr>
                  </a:outerShdw>
                </a:effectLst>
              </a:rPr>
              <a:t>iPad</a:t>
            </a:r>
            <a:r>
              <a:rPr 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0007" dir="2000400" sy="-30000" kx="-800400" algn="bl" rotWithShape="0">
                    <a:prstClr val="black">
                      <a:alpha val="20000"/>
                    </a:prstClr>
                  </a:outerShdw>
                </a:effectLst>
              </a:rPr>
              <a:t> Mini</a:t>
            </a:r>
            <a:endParaRPr lang="en-US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outerShdw blurRad="60007" dir="2000400" sy="-30000" kx="-800400" algn="bl" rotWithShape="0">
                  <a:prstClr val="black">
                    <a:alpha val="20000"/>
                  </a:prst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977662" y="5257800"/>
            <a:ext cx="5282792" cy="124649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5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Created by: Anthony Hoang ITEC, 1301</a:t>
            </a:r>
            <a:endParaRPr lang="en-US" sz="25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tx2">
                  <a:lumMod val="75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  <a:p>
            <a:pPr algn="ctr"/>
            <a:r>
              <a:rPr lang="en-US" sz="25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Instructor: Natalia </a:t>
            </a:r>
            <a:r>
              <a:rPr lang="en-US" sz="25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Fofanova</a:t>
            </a:r>
            <a:endParaRPr lang="en-US" sz="25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tx2">
                  <a:lumMod val="75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  <a:p>
            <a:pPr algn="ctr"/>
            <a:r>
              <a:rPr lang="en-US" sz="25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University of Houston</a:t>
            </a:r>
          </a:p>
        </p:txBody>
      </p:sp>
      <p:pic>
        <p:nvPicPr>
          <p:cNvPr id="2" name="Picture 2" descr="http://images.apple.com/ipad-mini/specs/images/specs_colo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71600" y="1981200"/>
            <a:ext cx="6448425" cy="2543175"/>
          </a:xfrm>
          <a:prstGeom prst="rect">
            <a:avLst/>
          </a:prstGeom>
          <a:noFill/>
          <a:ln w="25400">
            <a:gradFill>
              <a:gsLst>
                <a:gs pos="0">
                  <a:schemeClr val="accent3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</p:pic>
      <p:pic>
        <p:nvPicPr>
          <p:cNvPr id="11" name="j0214098.wav">
            <a:hlinkClick r:id="" action="ppaction://media"/>
          </p:cNvPr>
          <p:cNvPicPr>
            <a:picLocks noRot="1" noChangeAspect="1"/>
          </p:cNvPicPr>
          <p:nvPr>
            <a:wavAudioFile r:embed="rId1" name="j0214098.wav"/>
          </p:nvPr>
        </p:nvPicPr>
        <p:blipFill>
          <a:blip r:embed="rId5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6400800" y="6550223"/>
            <a:ext cx="2244397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Be patient, sound is loading</a:t>
            </a:r>
            <a:endParaRPr lang="en-US" sz="1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8" name="Picture 1" descr="C:\Users\Mikhal\Downloads\apple_back_md_wht.gif">
            <a:hlinkClick r:id="rId6" action="ppaction://hlinksldjump"/>
          </p:cNvPr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28600" y="6019800"/>
            <a:ext cx="1524000" cy="571500"/>
          </a:xfrm>
          <a:prstGeom prst="rect">
            <a:avLst/>
          </a:prstGeom>
          <a:noFill/>
          <a:ln w="25400">
            <a:gradFill>
              <a:gsLst>
                <a:gs pos="0">
                  <a:schemeClr val="tx1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</p:pic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Anthony Hoang</a:t>
            </a:r>
            <a:endParaRPr lang="en-U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200"/>
                            </p:stCondLst>
                            <p:childTnLst>
                              <p:par>
                                <p:cTn id="18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200"/>
                            </p:stCondLst>
                            <p:childTnLst>
                              <p:par>
                                <p:cTn id="27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474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9931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3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4" grpId="0"/>
      <p:bldP spid="4" grpId="1"/>
      <p:bldP spid="5" grpId="0"/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chemeClr val="accent6"/>
            </a:gs>
            <a:gs pos="8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81200" y="228600"/>
            <a:ext cx="536884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Table of Contents: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7" name="Rectangle 6">
            <a:hlinkClick r:id="rId4" action="ppaction://hlinksldjump"/>
          </p:cNvPr>
          <p:cNvSpPr/>
          <p:nvPr/>
        </p:nvSpPr>
        <p:spPr>
          <a:xfrm>
            <a:off x="1828800" y="1219200"/>
            <a:ext cx="52578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Apple’s </a:t>
            </a:r>
            <a:r>
              <a:rPr lang="en-US" sz="28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iPad</a:t>
            </a:r>
            <a:r>
              <a:rPr lang="en-US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Mini</a:t>
            </a:r>
            <a:endParaRPr lang="en-US" sz="28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8" name="Rectangle 7">
            <a:hlinkClick r:id="rId5" action="ppaction://hlinksldjump"/>
          </p:cNvPr>
          <p:cNvSpPr/>
          <p:nvPr/>
        </p:nvSpPr>
        <p:spPr>
          <a:xfrm>
            <a:off x="2971800" y="2133600"/>
            <a:ext cx="308284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Size Comparison  </a:t>
            </a:r>
            <a:endParaRPr lang="en-US" sz="28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2050" name="Picture 2" descr="http://stuffpoint.com/apple/image/92961-apple-apple-logo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4800" y="304800"/>
            <a:ext cx="914400" cy="914400"/>
          </a:xfrm>
          <a:prstGeom prst="rect">
            <a:avLst/>
          </a:prstGeom>
          <a:noFill/>
          <a:ln w="25400">
            <a:solidFill>
              <a:srgbClr val="00B050"/>
            </a:solidFill>
          </a:ln>
        </p:spPr>
      </p:pic>
      <p:sp>
        <p:nvSpPr>
          <p:cNvPr id="14" name="Rectangle 13">
            <a:hlinkClick r:id="rId7" action="ppaction://hlinksldjump"/>
          </p:cNvPr>
          <p:cNvSpPr/>
          <p:nvPr/>
        </p:nvSpPr>
        <p:spPr>
          <a:xfrm rot="1387263">
            <a:off x="6082241" y="3251265"/>
            <a:ext cx="308284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Credits 1  </a:t>
            </a:r>
            <a:endParaRPr lang="en-US" sz="28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15" name="Picture 2" descr="http://stuffpoint.com/apple/image/92961-apple-apple-logo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924800" y="228600"/>
            <a:ext cx="914400" cy="914400"/>
          </a:xfrm>
          <a:prstGeom prst="rect">
            <a:avLst/>
          </a:prstGeom>
          <a:noFill/>
          <a:ln w="25400">
            <a:solidFill>
              <a:srgbClr val="00B050"/>
            </a:solidFill>
          </a:ln>
        </p:spPr>
      </p:pic>
      <p:sp>
        <p:nvSpPr>
          <p:cNvPr id="9" name="Rectangle 8"/>
          <p:cNvSpPr/>
          <p:nvPr/>
        </p:nvSpPr>
        <p:spPr>
          <a:xfrm>
            <a:off x="2971800" y="3352800"/>
            <a:ext cx="308284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 </a:t>
            </a:r>
            <a:endParaRPr lang="en-US" sz="28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0" name="Rectangle 9">
            <a:hlinkClick r:id="rId8" action="ppaction://hlinksldjump"/>
          </p:cNvPr>
          <p:cNvSpPr/>
          <p:nvPr/>
        </p:nvSpPr>
        <p:spPr>
          <a:xfrm>
            <a:off x="2895600" y="5029200"/>
            <a:ext cx="308284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Worth it?  </a:t>
            </a:r>
            <a:endParaRPr lang="en-US" sz="28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1" name="Rectangle 10">
            <a:hlinkClick r:id="rId9" action="ppaction://hlinksldjump"/>
          </p:cNvPr>
          <p:cNvSpPr/>
          <p:nvPr/>
        </p:nvSpPr>
        <p:spPr>
          <a:xfrm>
            <a:off x="2895600" y="4114800"/>
            <a:ext cx="308284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Smaller </a:t>
            </a:r>
            <a:r>
              <a:rPr lang="en-US" sz="28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iPad</a:t>
            </a:r>
            <a:endParaRPr lang="en-US" sz="28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400800" y="6550223"/>
            <a:ext cx="2244397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Be patient, sound is loading</a:t>
            </a:r>
            <a:endParaRPr lang="en-US" sz="1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6" name="Picture 2" descr="http://stuffpoint.com/apple/image/92961-apple-apple-logo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81000" y="5638800"/>
            <a:ext cx="914400" cy="914400"/>
          </a:xfrm>
          <a:prstGeom prst="rect">
            <a:avLst/>
          </a:prstGeom>
          <a:noFill/>
          <a:ln w="25400">
            <a:solidFill>
              <a:srgbClr val="00B050"/>
            </a:solidFill>
          </a:ln>
        </p:spPr>
      </p:pic>
      <p:pic>
        <p:nvPicPr>
          <p:cNvPr id="17" name="Picture 2" descr="http://stuffpoint.com/apple/image/92961-apple-apple-logo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924800" y="5638800"/>
            <a:ext cx="914400" cy="914400"/>
          </a:xfrm>
          <a:prstGeom prst="rect">
            <a:avLst/>
          </a:prstGeom>
          <a:noFill/>
          <a:ln w="25400">
            <a:solidFill>
              <a:srgbClr val="00B050"/>
            </a:solidFill>
          </a:ln>
        </p:spPr>
      </p:pic>
      <p:sp>
        <p:nvSpPr>
          <p:cNvPr id="18" name="Rectangle 17">
            <a:hlinkClick r:id="rId10" action="ppaction://hlinksldjump"/>
          </p:cNvPr>
          <p:cNvSpPr/>
          <p:nvPr/>
        </p:nvSpPr>
        <p:spPr>
          <a:xfrm>
            <a:off x="2895600" y="4572000"/>
            <a:ext cx="308284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Bad Apple</a:t>
            </a:r>
          </a:p>
        </p:txBody>
      </p:sp>
      <p:sp>
        <p:nvSpPr>
          <p:cNvPr id="19" name="Rectangle 18">
            <a:hlinkClick r:id="rId11" action="ppaction://hlinksldjump"/>
          </p:cNvPr>
          <p:cNvSpPr/>
          <p:nvPr/>
        </p:nvSpPr>
        <p:spPr>
          <a:xfrm>
            <a:off x="2971800" y="1676400"/>
            <a:ext cx="308284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Apple User</a:t>
            </a:r>
          </a:p>
        </p:txBody>
      </p:sp>
      <p:sp>
        <p:nvSpPr>
          <p:cNvPr id="20" name="Rectangle 19">
            <a:hlinkClick r:id="rId12" action="ppaction://hlinksldjump"/>
          </p:cNvPr>
          <p:cNvSpPr/>
          <p:nvPr/>
        </p:nvSpPr>
        <p:spPr>
          <a:xfrm rot="19612239">
            <a:off x="-553894" y="1781437"/>
            <a:ext cx="38862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Who</a:t>
            </a:r>
          </a:p>
        </p:txBody>
      </p:sp>
      <p:sp>
        <p:nvSpPr>
          <p:cNvPr id="21" name="Rectangle 20">
            <a:hlinkClick r:id="rId13" action="ppaction://hlinksldjump"/>
          </p:cNvPr>
          <p:cNvSpPr/>
          <p:nvPr/>
        </p:nvSpPr>
        <p:spPr>
          <a:xfrm>
            <a:off x="2667000" y="3200400"/>
            <a:ext cx="37338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Amazon Comparison</a:t>
            </a:r>
          </a:p>
        </p:txBody>
      </p:sp>
      <p:sp>
        <p:nvSpPr>
          <p:cNvPr id="22" name="Rectangle 21">
            <a:hlinkClick r:id="rId14" action="ppaction://hlinksldjump"/>
          </p:cNvPr>
          <p:cNvSpPr/>
          <p:nvPr/>
        </p:nvSpPr>
        <p:spPr>
          <a:xfrm rot="1402703">
            <a:off x="5768464" y="4323961"/>
            <a:ext cx="308284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Credits 2  </a:t>
            </a:r>
            <a:endParaRPr lang="en-US" sz="28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23" name="Rectangle 22">
            <a:hlinkClick r:id="rId15" action="ppaction://hlinksldjump"/>
          </p:cNvPr>
          <p:cNvSpPr/>
          <p:nvPr/>
        </p:nvSpPr>
        <p:spPr>
          <a:xfrm>
            <a:off x="2667000" y="2667000"/>
            <a:ext cx="37338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Kindle Versus </a:t>
            </a:r>
            <a:r>
              <a:rPr lang="en-US" sz="28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iPad</a:t>
            </a:r>
            <a:endParaRPr lang="en-US" sz="28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25" name="Rectangle 24">
            <a:hlinkClick r:id="rId16" action="ppaction://hlinksldjump"/>
          </p:cNvPr>
          <p:cNvSpPr/>
          <p:nvPr/>
        </p:nvSpPr>
        <p:spPr>
          <a:xfrm rot="19612239">
            <a:off x="-477695" y="3076838"/>
            <a:ext cx="38862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What</a:t>
            </a:r>
          </a:p>
        </p:txBody>
      </p:sp>
      <p:sp>
        <p:nvSpPr>
          <p:cNvPr id="26" name="Rectangle 25">
            <a:hlinkClick r:id="rId17" action="ppaction://hlinksldjump"/>
          </p:cNvPr>
          <p:cNvSpPr/>
          <p:nvPr/>
        </p:nvSpPr>
        <p:spPr>
          <a:xfrm rot="19612239">
            <a:off x="-477695" y="4448436"/>
            <a:ext cx="38862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When/Where</a:t>
            </a:r>
          </a:p>
        </p:txBody>
      </p:sp>
      <p:sp>
        <p:nvSpPr>
          <p:cNvPr id="28" name="Rectangle 27">
            <a:hlinkClick r:id="rId18" action="ppaction://hlinksldjump"/>
          </p:cNvPr>
          <p:cNvSpPr/>
          <p:nvPr/>
        </p:nvSpPr>
        <p:spPr>
          <a:xfrm rot="1235485">
            <a:off x="5682869" y="1962077"/>
            <a:ext cx="38862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Why</a:t>
            </a:r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Anthony Hoang</a:t>
            </a:r>
            <a:endParaRPr lang="en-US"/>
          </a:p>
        </p:txBody>
      </p:sp>
      <p:pic>
        <p:nvPicPr>
          <p:cNvPr id="27" name="01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19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  <p:sp>
        <p:nvSpPr>
          <p:cNvPr id="30" name="Rectangle 29">
            <a:hlinkClick r:id="rId20" action="ppaction://hlinksldjump"/>
          </p:cNvPr>
          <p:cNvSpPr/>
          <p:nvPr/>
        </p:nvSpPr>
        <p:spPr>
          <a:xfrm>
            <a:off x="2895600" y="3657600"/>
            <a:ext cx="308284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iPad</a:t>
            </a:r>
            <a:r>
              <a:rPr lang="en-US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Apps</a:t>
            </a:r>
            <a:endParaRPr lang="en-US" sz="28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2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28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3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3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0" dur="249053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9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</p:childTnLst>
        </p:cTn>
      </p:par>
    </p:tnLst>
    <p:bldLst>
      <p:bldP spid="4" grpId="0"/>
      <p:bldP spid="7" grpId="0"/>
      <p:bldP spid="8" grpId="0"/>
      <p:bldP spid="14" grpId="0"/>
      <p:bldP spid="10" grpId="0"/>
      <p:bldP spid="11" grpId="0"/>
      <p:bldP spid="18" grpId="0"/>
      <p:bldP spid="19" grpId="0"/>
      <p:bldP spid="20" grpId="0"/>
      <p:bldP spid="21" grpId="0"/>
      <p:bldP spid="22" grpId="0"/>
      <p:bldP spid="23" grpId="0"/>
      <p:bldP spid="25" grpId="0"/>
      <p:bldP spid="26" grpId="0"/>
      <p:bldP spid="28" grpId="0"/>
      <p:bldP spid="3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23000" b="-2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895600" y="0"/>
            <a:ext cx="334578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5400" b="1" dirty="0" smtClean="0">
                <a:ln/>
                <a:solidFill>
                  <a:schemeClr val="accent3"/>
                </a:solidFill>
              </a:rPr>
              <a:t>Apple User</a:t>
            </a:r>
            <a:endParaRPr lang="en-US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pic>
        <p:nvPicPr>
          <p:cNvPr id="6" name="Picture 5" descr="L and Appl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58000" y="4419600"/>
            <a:ext cx="1635730" cy="2133600"/>
          </a:xfrm>
          <a:prstGeom prst="rect">
            <a:avLst/>
          </a:prstGeom>
          <a:ln w="25400" cmpd="tri">
            <a:gradFill>
              <a:gsLst>
                <a:gs pos="0">
                  <a:srgbClr val="000082"/>
                </a:gs>
                <a:gs pos="13000">
                  <a:srgbClr val="0047FF"/>
                </a:gs>
                <a:gs pos="28000">
                  <a:srgbClr val="000082"/>
                </a:gs>
                <a:gs pos="42999">
                  <a:srgbClr val="0047FF"/>
                </a:gs>
                <a:gs pos="58000">
                  <a:srgbClr val="000082"/>
                </a:gs>
                <a:gs pos="72000">
                  <a:srgbClr val="0047FF"/>
                </a:gs>
                <a:gs pos="87000">
                  <a:srgbClr val="000082"/>
                </a:gs>
                <a:gs pos="100000">
                  <a:srgbClr val="0047FF"/>
                </a:gs>
              </a:gsLst>
              <a:lin ang="5400000" scaled="0"/>
            </a:gra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sp>
        <p:nvSpPr>
          <p:cNvPr id="9" name="TextBox 8"/>
          <p:cNvSpPr txBox="1"/>
          <p:nvPr/>
        </p:nvSpPr>
        <p:spPr>
          <a:xfrm>
            <a:off x="1752600" y="609600"/>
            <a:ext cx="5257800" cy="6401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800" dirty="0" smtClean="0">
                <a:solidFill>
                  <a:srgbClr val="00B050"/>
                </a:solidFill>
              </a:rPr>
              <a:t>My name is Anthony Hoang.</a:t>
            </a:r>
          </a:p>
          <a:p>
            <a:pPr lvl="1">
              <a:buFont typeface="Arial" pitchFamily="34" charset="0"/>
              <a:buChar char="•"/>
            </a:pPr>
            <a:r>
              <a:rPr lang="en-US" sz="2800" dirty="0" smtClean="0">
                <a:solidFill>
                  <a:srgbClr val="00B050"/>
                </a:solidFill>
              </a:rPr>
              <a:t>I’m an Apple user.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solidFill>
                  <a:srgbClr val="00B050"/>
                </a:solidFill>
              </a:rPr>
              <a:t>I recently started using Apple products since a year ago. For me, it’s more than simply for its novelty and brand name. I can program and make applications for it.</a:t>
            </a:r>
          </a:p>
          <a:p>
            <a:pPr lvl="1">
              <a:buFont typeface="Arial" pitchFamily="34" charset="0"/>
              <a:buChar char="•"/>
            </a:pPr>
            <a:r>
              <a:rPr lang="en-US" sz="2800" dirty="0" smtClean="0">
                <a:solidFill>
                  <a:srgbClr val="00B050"/>
                </a:solidFill>
              </a:rPr>
              <a:t>Insofar, I haven’t released any applications yet, but I would like to once I finish them. I’m still in the process of learning how to program efficiently and making fun, useful apps.</a:t>
            </a:r>
          </a:p>
          <a:p>
            <a:endParaRPr lang="en-US" dirty="0">
              <a:solidFill>
                <a:schemeClr val="accent6"/>
              </a:solidFill>
            </a:endParaRPr>
          </a:p>
        </p:txBody>
      </p:sp>
      <p:pic>
        <p:nvPicPr>
          <p:cNvPr id="7" name="Picture 1" descr="C:\Users\Mikhal\Downloads\apple_back_md_wht.gif">
            <a:hlinkClick r:id="rId5" action="ppaction://hlinksldjump"/>
          </p:cNvPr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600" y="6019800"/>
            <a:ext cx="1524000" cy="571500"/>
          </a:xfrm>
          <a:prstGeom prst="rect">
            <a:avLst/>
          </a:prstGeom>
          <a:noFill/>
          <a:ln w="25400">
            <a:gradFill>
              <a:gsLst>
                <a:gs pos="0">
                  <a:schemeClr val="tx1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</p:pic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Anthony Hoang</a:t>
            </a:r>
            <a:endParaRPr lang="en-U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300"/>
                            </p:stCondLst>
                            <p:childTnLst>
                              <p:par>
                                <p:cTn id="2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800"/>
                            </p:stCondLst>
                            <p:childTnLst>
                              <p:par>
                                <p:cTn id="3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2" name="Picture 4" descr="http://sphotos-a.xx.fbcdn.net/hphotos-ash4/350_39211489357_9451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610539">
            <a:off x="-367507" y="2701353"/>
            <a:ext cx="5753100" cy="4686902"/>
          </a:xfrm>
          <a:prstGeom prst="rect">
            <a:avLst/>
          </a:prstGeom>
          <a:noFill/>
          <a:ln w="25400">
            <a:solidFill>
              <a:srgbClr val="00B050"/>
            </a:solidFill>
          </a:ln>
        </p:spPr>
      </p:pic>
      <p:pic>
        <p:nvPicPr>
          <p:cNvPr id="7" name="Picture 6" descr="Famil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876738">
            <a:off x="4009523" y="-673141"/>
            <a:ext cx="6006253" cy="4504690"/>
          </a:xfrm>
          <a:prstGeom prst="rect">
            <a:avLst/>
          </a:prstGeom>
          <a:ln w="25400">
            <a:solidFill>
              <a:srgbClr val="00B050"/>
            </a:solidFill>
          </a:ln>
        </p:spPr>
      </p:pic>
      <p:pic>
        <p:nvPicPr>
          <p:cNvPr id="8" name="Picture 1" descr="C:\Users\Mikhal\Downloads\apple_back_md_wht.gif">
            <a:hlinkClick r:id="rId4" action="ppaction://hlinksldjump"/>
          </p:cNvPr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600" y="6019800"/>
            <a:ext cx="1524000" cy="571500"/>
          </a:xfrm>
          <a:prstGeom prst="rect">
            <a:avLst/>
          </a:prstGeom>
          <a:noFill/>
          <a:ln w="25400">
            <a:gradFill>
              <a:gsLst>
                <a:gs pos="0">
                  <a:schemeClr val="tx1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</p:pic>
      <p:pic>
        <p:nvPicPr>
          <p:cNvPr id="37890" name="Picture 2" descr="http://sphotos-a.xx.fbcdn.net/hphotos-snc6/249942_10150320424299358_2614555_n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62400" y="2819400"/>
            <a:ext cx="5181599" cy="3962400"/>
          </a:xfrm>
          <a:prstGeom prst="rect">
            <a:avLst/>
          </a:prstGeom>
          <a:noFill/>
          <a:ln w="25400">
            <a:solidFill>
              <a:srgbClr val="00B050"/>
            </a:solidFill>
          </a:ln>
        </p:spPr>
      </p:pic>
      <p:pic>
        <p:nvPicPr>
          <p:cNvPr id="37894" name="Picture 6" descr="http://sphotos-a.xx.fbcdn.net/hphotos-ash4/226163_10150287100124358_7140378_n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-1" y="-76200"/>
            <a:ext cx="4905375" cy="3704759"/>
          </a:xfrm>
          <a:prstGeom prst="rect">
            <a:avLst/>
          </a:prstGeom>
          <a:noFill/>
          <a:ln w="25400">
            <a:solidFill>
              <a:srgbClr val="00B050"/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1069989" y="2967335"/>
            <a:ext cx="700403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Anyone, like you or me!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57200" y="228600"/>
            <a:ext cx="82582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Who Uses the </a:t>
            </a:r>
            <a:r>
              <a:rPr lang="en-US" sz="5400" b="1" cap="none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iPad</a:t>
            </a:r>
            <a:r>
              <a:rPr lang="en-US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Mini?</a:t>
            </a:r>
            <a:endParaRPr lang="en-US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Anthony Hoang</a:t>
            </a:r>
            <a:endParaRPr lang="en-U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500"/>
                                        <p:tgtEl>
                                          <p:spTgt spid="37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7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75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i.i.com.com/cnwk.1d/i/tim/2011/10/18/ipad-mini-300x3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0" y="4648200"/>
            <a:ext cx="2362200" cy="2057400"/>
          </a:xfrm>
          <a:prstGeom prst="rect">
            <a:avLst/>
          </a:prstGeom>
          <a:noFill/>
          <a:ln w="25400">
            <a:solidFill>
              <a:srgbClr val="002060"/>
            </a:solidFill>
          </a:ln>
        </p:spPr>
      </p:pic>
      <p:sp>
        <p:nvSpPr>
          <p:cNvPr id="6" name="Rectangle 5"/>
          <p:cNvSpPr/>
          <p:nvPr/>
        </p:nvSpPr>
        <p:spPr>
          <a:xfrm>
            <a:off x="1371600" y="0"/>
            <a:ext cx="645561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What is an </a:t>
            </a:r>
            <a:r>
              <a:rPr lang="en-US" sz="5400" b="1" cap="none" spc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Ipad</a:t>
            </a:r>
            <a:r>
              <a:rPr lang="en-US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Mini?</a:t>
            </a:r>
            <a:endParaRPr lang="en-U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0" y="4572000"/>
            <a:ext cx="2905125" cy="1981200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304800" y="762000"/>
            <a:ext cx="42672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800" dirty="0" smtClean="0"/>
              <a:t>An </a:t>
            </a:r>
            <a:r>
              <a:rPr lang="en-US" sz="2800" dirty="0" err="1" smtClean="0"/>
              <a:t>iPad</a:t>
            </a:r>
            <a:r>
              <a:rPr lang="en-US" sz="2800" dirty="0" smtClean="0"/>
              <a:t> Mini is essentially a smaller version of an </a:t>
            </a:r>
            <a:r>
              <a:rPr lang="en-US" sz="2800" dirty="0" err="1" smtClean="0"/>
              <a:t>iPad</a:t>
            </a:r>
            <a:r>
              <a:rPr lang="en-US" sz="2800" dirty="0" smtClean="0"/>
              <a:t>. </a:t>
            </a:r>
          </a:p>
          <a:p>
            <a:pPr lvl="1">
              <a:buFont typeface="Arial" pitchFamily="34" charset="0"/>
              <a:buChar char="•"/>
            </a:pPr>
            <a:r>
              <a:rPr lang="en-US" sz="2800" dirty="0" smtClean="0"/>
              <a:t>They both have the same functions.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An </a:t>
            </a:r>
            <a:r>
              <a:rPr lang="en-US" sz="2800" dirty="0" err="1" smtClean="0"/>
              <a:t>iPad</a:t>
            </a:r>
            <a:r>
              <a:rPr lang="en-US" sz="2800" dirty="0" smtClean="0"/>
              <a:t> is a device that attempts to combine the innovative features of an multi-touch interface with the functions of a computer.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57800" y="838200"/>
            <a:ext cx="35052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800" dirty="0" smtClean="0"/>
              <a:t>Although the </a:t>
            </a:r>
            <a:r>
              <a:rPr lang="en-US" sz="2800" dirty="0" err="1" smtClean="0"/>
              <a:t>iPad</a:t>
            </a:r>
            <a:r>
              <a:rPr lang="en-US" sz="2800" dirty="0" smtClean="0"/>
              <a:t> mini is smaller than the original, the size does not affect its uses.</a:t>
            </a:r>
          </a:p>
          <a:p>
            <a:pPr lvl="1">
              <a:buFont typeface="Arial" pitchFamily="34" charset="0"/>
              <a:buChar char="•"/>
            </a:pPr>
            <a:r>
              <a:rPr lang="en-US" sz="2800" dirty="0" smtClean="0"/>
              <a:t>Games are still playable on it with ease.</a:t>
            </a:r>
          </a:p>
        </p:txBody>
      </p:sp>
      <p:pic>
        <p:nvPicPr>
          <p:cNvPr id="9" name="Picture 1" descr="C:\Users\Mikhal\Downloads\apple_back_md_wht.gif">
            <a:hlinkClick r:id="rId4" action="ppaction://hlinksldjump"/>
          </p:cNvPr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600" y="6019800"/>
            <a:ext cx="1524000" cy="571500"/>
          </a:xfrm>
          <a:prstGeom prst="rect">
            <a:avLst/>
          </a:prstGeom>
          <a:noFill/>
          <a:ln w="25400">
            <a:gradFill>
              <a:gsLst>
                <a:gs pos="0">
                  <a:schemeClr val="tx1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</p:pic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Anthony Hoang</a:t>
            </a:r>
            <a:endParaRPr lang="en-U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81200" y="228600"/>
            <a:ext cx="513480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iPad</a:t>
            </a:r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Applications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5" name="Picture 1" descr="C:\Users\Mikhal\Downloads\apple_back_md_wht.gif">
            <a:hlinkClick r:id="rId2" action="ppaction://hlinksldjump"/>
          </p:cNvPr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6019800"/>
            <a:ext cx="1524000" cy="571500"/>
          </a:xfrm>
          <a:prstGeom prst="rect">
            <a:avLst/>
          </a:prstGeom>
          <a:noFill/>
          <a:ln w="25400">
            <a:gradFill>
              <a:gsLst>
                <a:gs pos="0">
                  <a:schemeClr val="tx1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</p:pic>
      <p:pic>
        <p:nvPicPr>
          <p:cNvPr id="36866" name="Picture 2" descr="Gizmodo's Essential iPad App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" y="2895600"/>
            <a:ext cx="2857500" cy="1866901"/>
          </a:xfrm>
          <a:prstGeom prst="rect">
            <a:avLst/>
          </a:prstGeom>
          <a:noFill/>
          <a:ln w="25400">
            <a:solidFill>
              <a:srgbClr val="00B050"/>
            </a:solidFill>
          </a:ln>
        </p:spPr>
      </p:pic>
      <p:pic>
        <p:nvPicPr>
          <p:cNvPr id="36868" name="Picture 4" descr="Gizmodo's Essential iPad App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05200" y="4267200"/>
            <a:ext cx="2857500" cy="2105026"/>
          </a:xfrm>
          <a:prstGeom prst="rect">
            <a:avLst/>
          </a:prstGeom>
          <a:noFill/>
          <a:ln w="25400">
            <a:solidFill>
              <a:srgbClr val="00B050"/>
            </a:solidFill>
          </a:ln>
        </p:spPr>
      </p:pic>
      <p:pic>
        <p:nvPicPr>
          <p:cNvPr id="36870" name="Picture 6" descr="Gizmodo's Essential iPad Apps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86400" y="1143000"/>
            <a:ext cx="2857500" cy="2143125"/>
          </a:xfrm>
          <a:prstGeom prst="rect">
            <a:avLst/>
          </a:prstGeom>
          <a:noFill/>
          <a:ln w="25400">
            <a:solidFill>
              <a:srgbClr val="00B050"/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381000" y="1143000"/>
            <a:ext cx="50292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800" dirty="0" smtClean="0"/>
              <a:t>There are various </a:t>
            </a:r>
            <a:r>
              <a:rPr lang="en-US" sz="2800" dirty="0" err="1" smtClean="0"/>
              <a:t>iPad</a:t>
            </a:r>
            <a:r>
              <a:rPr lang="en-US" sz="2800" dirty="0" smtClean="0"/>
              <a:t> applications to choose from in order to enhance your </a:t>
            </a:r>
            <a:r>
              <a:rPr lang="en-US" sz="2800" dirty="0" err="1" smtClean="0"/>
              <a:t>iPad</a:t>
            </a:r>
            <a:r>
              <a:rPr lang="en-US" sz="2800" dirty="0" smtClean="0"/>
              <a:t> mini experience such as…: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5562600" y="3200400"/>
            <a:ext cx="3200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iBooks</a:t>
            </a:r>
            <a:r>
              <a:rPr lang="en-US" sz="2800" dirty="0" smtClean="0"/>
              <a:t>: Apple’s </a:t>
            </a:r>
            <a:r>
              <a:rPr lang="en-US" sz="2800" dirty="0" err="1" smtClean="0"/>
              <a:t>ebook</a:t>
            </a:r>
            <a:r>
              <a:rPr lang="en-US" sz="2800" dirty="0" smtClean="0"/>
              <a:t> store.</a:t>
            </a:r>
            <a:endParaRPr lang="en-US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6324600" y="4876800"/>
            <a:ext cx="3200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Plants versus Zombies: a tower defense game.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533400" y="4648200"/>
            <a:ext cx="3200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Scrabble: a board game for when you’re “bored.”</a:t>
            </a:r>
            <a:endParaRPr lang="en-US" sz="2800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Anthony Hoang</a:t>
            </a:r>
            <a:endParaRPr lang="en-U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20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6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3" dur="20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10" grpId="0"/>
      <p:bldP spid="11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9725" y="152400"/>
            <a:ext cx="9191875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Where/When To </a:t>
            </a:r>
            <a:r>
              <a:rPr lang="en-US" sz="48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U</a:t>
            </a:r>
            <a:r>
              <a:rPr lang="en-US" sz="48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se </a:t>
            </a:r>
            <a:r>
              <a:rPr lang="en-US" sz="48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A</a:t>
            </a:r>
            <a:r>
              <a:rPr lang="en-US" sz="48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n </a:t>
            </a:r>
            <a:r>
              <a:rPr lang="en-US" sz="4800" b="1" cap="none" spc="0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iPad</a:t>
            </a:r>
            <a:r>
              <a:rPr lang="en-US" sz="48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 Mini?</a:t>
            </a:r>
            <a:endParaRPr lang="en-US" sz="48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pic>
        <p:nvPicPr>
          <p:cNvPr id="6" name="Picture 1" descr="C:\Users\Mikhal\Downloads\apple_back_md_wht.gif">
            <a:hlinkClick r:id="rId3" action="ppaction://hlinksldjump"/>
          </p:cNvPr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6019800"/>
            <a:ext cx="1524000" cy="571500"/>
          </a:xfrm>
          <a:prstGeom prst="rect">
            <a:avLst/>
          </a:prstGeom>
          <a:noFill/>
          <a:ln w="25400">
            <a:gradFill>
              <a:gsLst>
                <a:gs pos="0">
                  <a:schemeClr val="tx1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</p:pic>
      <p:sp>
        <p:nvSpPr>
          <p:cNvPr id="8" name="TextBox 7"/>
          <p:cNvSpPr txBox="1"/>
          <p:nvPr/>
        </p:nvSpPr>
        <p:spPr>
          <a:xfrm>
            <a:off x="1143000" y="1295400"/>
            <a:ext cx="71628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800" dirty="0" smtClean="0">
                <a:solidFill>
                  <a:srgbClr val="FFFF00"/>
                </a:solidFill>
              </a:rPr>
              <a:t>When you’re on a hiking trip.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solidFill>
                  <a:srgbClr val="FFFF00"/>
                </a:solidFill>
              </a:rPr>
              <a:t>When you’re on a road trip.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solidFill>
                  <a:srgbClr val="FFFF00"/>
                </a:solidFill>
              </a:rPr>
              <a:t>When you’re at home.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solidFill>
                  <a:srgbClr val="FFFF00"/>
                </a:solidFill>
              </a:rPr>
              <a:t>When you’re away from home.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solidFill>
                  <a:srgbClr val="FFFF00"/>
                </a:solidFill>
              </a:rPr>
              <a:t>When you’re lost and need a map.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solidFill>
                  <a:srgbClr val="FFFF00"/>
                </a:solidFill>
              </a:rPr>
              <a:t>When your friend is lost and needs a map.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solidFill>
                  <a:srgbClr val="FFFF00"/>
                </a:solidFill>
              </a:rPr>
              <a:t>When you’re drinking coffee at Starbucks.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solidFill>
                  <a:srgbClr val="FFFF00"/>
                </a:solidFill>
              </a:rPr>
              <a:t>You can use an </a:t>
            </a:r>
            <a:r>
              <a:rPr lang="en-US" sz="2800" dirty="0" err="1" smtClean="0">
                <a:solidFill>
                  <a:srgbClr val="FFFF00"/>
                </a:solidFill>
              </a:rPr>
              <a:t>iPad</a:t>
            </a:r>
            <a:r>
              <a:rPr lang="en-US" sz="2800" dirty="0" smtClean="0">
                <a:solidFill>
                  <a:srgbClr val="FFFF00"/>
                </a:solidFill>
              </a:rPr>
              <a:t> anywhere!</a:t>
            </a:r>
            <a:endParaRPr lang="en-US" sz="2800" dirty="0">
              <a:solidFill>
                <a:srgbClr val="FFFF00"/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Anthony Hoang</a:t>
            </a:r>
            <a:endParaRPr lang="en-U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0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[Credit: Apple Computer, Inc.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6800" y="2438400"/>
            <a:ext cx="3873976" cy="2657475"/>
          </a:xfrm>
          <a:prstGeom prst="rect">
            <a:avLst/>
          </a:prstGeom>
          <a:noFill/>
          <a:ln w="25400">
            <a:solidFill>
              <a:schemeClr val="accent2"/>
            </a:solidFill>
          </a:ln>
        </p:spPr>
      </p:pic>
      <p:sp>
        <p:nvSpPr>
          <p:cNvPr id="4" name="Rectangle 3"/>
          <p:cNvSpPr/>
          <p:nvPr/>
        </p:nvSpPr>
        <p:spPr>
          <a:xfrm>
            <a:off x="1905000" y="152400"/>
            <a:ext cx="556235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Why an </a:t>
            </a:r>
            <a:r>
              <a:rPr lang="en-US" sz="5400" b="1" cap="none" spc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iPad</a:t>
            </a:r>
            <a:r>
              <a:rPr lang="en-US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Mini?</a:t>
            </a:r>
            <a:endParaRPr lang="en-U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5800" y="1066800"/>
            <a:ext cx="63246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800" dirty="0" smtClean="0"/>
              <a:t>Everything you can do on a laptop is conveniently placed inside a tiny </a:t>
            </a:r>
            <a:r>
              <a:rPr lang="en-US" sz="2800" dirty="0" err="1" smtClean="0"/>
              <a:t>iPad</a:t>
            </a:r>
            <a:r>
              <a:rPr lang="en-US" sz="2800" dirty="0" smtClean="0"/>
              <a:t> mini!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Browse the Internet:</a:t>
            </a:r>
          </a:p>
          <a:p>
            <a:pPr lvl="1">
              <a:buFont typeface="Arial" pitchFamily="34" charset="0"/>
              <a:buChar char="•"/>
            </a:pPr>
            <a:r>
              <a:rPr lang="en-US" sz="2800" dirty="0" smtClean="0"/>
              <a:t>Go on </a:t>
            </a:r>
            <a:r>
              <a:rPr lang="en-US" sz="2800" dirty="0" err="1" smtClean="0"/>
              <a:t>Facebook</a:t>
            </a:r>
            <a:r>
              <a:rPr lang="en-US" sz="2800" dirty="0" smtClean="0"/>
              <a:t>.</a:t>
            </a:r>
          </a:p>
          <a:p>
            <a:pPr lvl="1">
              <a:buFont typeface="Arial" pitchFamily="34" charset="0"/>
              <a:buChar char="•"/>
            </a:pPr>
            <a:r>
              <a:rPr lang="en-US" sz="2800" dirty="0" smtClean="0"/>
              <a:t>Skype.</a:t>
            </a:r>
          </a:p>
          <a:p>
            <a:pPr lvl="1">
              <a:buFont typeface="Arial" pitchFamily="34" charset="0"/>
              <a:buChar char="•"/>
            </a:pPr>
            <a:r>
              <a:rPr lang="en-US" sz="2800" dirty="0" smtClean="0"/>
              <a:t>Watch </a:t>
            </a:r>
            <a:r>
              <a:rPr lang="en-US" sz="2800" dirty="0" err="1" smtClean="0"/>
              <a:t>Youtube</a:t>
            </a:r>
            <a:r>
              <a:rPr lang="en-US" sz="2800" dirty="0" smtClean="0"/>
              <a:t> videos.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Play games.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Read a book.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Read the news.</a:t>
            </a:r>
          </a:p>
          <a:p>
            <a:pPr>
              <a:buFont typeface="Arial" pitchFamily="34" charset="0"/>
              <a:buChar char="•"/>
            </a:pPr>
            <a:endParaRPr lang="en-US" sz="2800" dirty="0" smtClean="0"/>
          </a:p>
        </p:txBody>
      </p:sp>
      <p:pic>
        <p:nvPicPr>
          <p:cNvPr id="8" name="Picture 1" descr="C:\Users\Mikhal\Downloads\apple_back_md_wht.gif">
            <a:hlinkClick r:id="rId3" action="ppaction://hlinksldjump"/>
          </p:cNvPr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6019800"/>
            <a:ext cx="1524000" cy="571500"/>
          </a:xfrm>
          <a:prstGeom prst="rect">
            <a:avLst/>
          </a:prstGeom>
          <a:noFill/>
          <a:ln w="25400">
            <a:gradFill>
              <a:gsLst>
                <a:gs pos="0">
                  <a:schemeClr val="tx1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</p:pic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Anthony Hoang</a:t>
            </a:r>
            <a:endParaRPr lang="en-U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0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Kindle Fire HD 8.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0" y="4343400"/>
            <a:ext cx="3078480" cy="1752600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2038862" y="152400"/>
            <a:ext cx="537724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Kindle versus </a:t>
            </a:r>
            <a:r>
              <a:rPr lang="en-US" sz="5400" b="1" cap="none" spc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iPad</a:t>
            </a:r>
            <a:endParaRPr lang="en-U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9600" y="1143000"/>
            <a:ext cx="76962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800" dirty="0" err="1" smtClean="0"/>
              <a:t>iPad</a:t>
            </a:r>
            <a:r>
              <a:rPr lang="en-US" sz="2800" dirty="0" smtClean="0"/>
              <a:t> mini has a bigger screen than the Kindle Fire, but weighs less.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err="1" smtClean="0"/>
              <a:t>iPad</a:t>
            </a:r>
            <a:r>
              <a:rPr lang="en-US" sz="2800" dirty="0" smtClean="0"/>
              <a:t> mini only has a 1024 x 768 pixel resolution screen whereas the Kindle Fire has a 1920 x 1200 pixel resolution.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The </a:t>
            </a:r>
            <a:r>
              <a:rPr lang="en-US" sz="2800" dirty="0" err="1" smtClean="0"/>
              <a:t>iPad</a:t>
            </a:r>
            <a:r>
              <a:rPr lang="en-US" sz="2800" dirty="0" smtClean="0"/>
              <a:t> mini costs much more than its competitors.</a:t>
            </a:r>
          </a:p>
        </p:txBody>
      </p:sp>
      <p:pic>
        <p:nvPicPr>
          <p:cNvPr id="1028" name="Picture 4" descr="The iPad mini's display resolution is far from cutting-edg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8800" y="4343400"/>
            <a:ext cx="2743200" cy="1740809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</p:pic>
      <p:sp>
        <p:nvSpPr>
          <p:cNvPr id="9" name="Rectangle 8"/>
          <p:cNvSpPr/>
          <p:nvPr/>
        </p:nvSpPr>
        <p:spPr>
          <a:xfrm>
            <a:off x="3200400" y="5943600"/>
            <a:ext cx="785792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Kindle</a:t>
            </a:r>
            <a:endParaRPr lang="en-US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723817" y="5943600"/>
            <a:ext cx="596959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b="1" cap="none" spc="0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iPad</a:t>
            </a:r>
            <a:endParaRPr lang="en-US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11" name="Picture 1" descr="C:\Users\Mikhal\Downloads\apple_back_md_wht.gif">
            <a:hlinkClick r:id="rId4" action="ppaction://hlinksldjump"/>
          </p:cNvPr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600" y="6019800"/>
            <a:ext cx="1524000" cy="571500"/>
          </a:xfrm>
          <a:prstGeom prst="rect">
            <a:avLst/>
          </a:prstGeom>
          <a:noFill/>
          <a:ln w="25400">
            <a:gradFill>
              <a:gsLst>
                <a:gs pos="0">
                  <a:schemeClr val="tx1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</p:pic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Anthony Hoang</a:t>
            </a:r>
            <a:endParaRPr lang="en-U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2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676400" y="228600"/>
            <a:ext cx="612475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Amazon Comparison</a:t>
            </a:r>
            <a:endParaRPr lang="en-U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2050" name="Picture 2" descr="http://asset1.cbsistatic.com/cnwk.1d/i/tim/2012/10/28/Amazon_Kindle_Fire_vs_iPad_Mini_crop_01_610x37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800" y="990600"/>
            <a:ext cx="6324600" cy="3726087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</p:pic>
      <p:sp>
        <p:nvSpPr>
          <p:cNvPr id="10" name="TextBox 9"/>
          <p:cNvSpPr txBox="1"/>
          <p:nvPr/>
        </p:nvSpPr>
        <p:spPr>
          <a:xfrm>
            <a:off x="1905000" y="4800600"/>
            <a:ext cx="62484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800" dirty="0" smtClean="0"/>
              <a:t>This is a side by side comparison ad made by Amazon. The </a:t>
            </a:r>
            <a:r>
              <a:rPr lang="en-US" sz="2800" dirty="0" err="1" smtClean="0"/>
              <a:t>iPad</a:t>
            </a:r>
            <a:r>
              <a:rPr lang="en-US" sz="2800" dirty="0" smtClean="0"/>
              <a:t> mini does not look as favorable when compared side by side to the Kindle Fire.</a:t>
            </a:r>
            <a:endParaRPr lang="en-US" sz="2800" dirty="0"/>
          </a:p>
        </p:txBody>
      </p:sp>
      <p:pic>
        <p:nvPicPr>
          <p:cNvPr id="7" name="Picture 1" descr="C:\Users\Mikhal\Downloads\apple_back_md_wht.gif">
            <a:hlinkClick r:id="rId4" action="ppaction://hlinksldjump"/>
          </p:cNvPr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600" y="6019800"/>
            <a:ext cx="1524000" cy="571500"/>
          </a:xfrm>
          <a:prstGeom prst="rect">
            <a:avLst/>
          </a:prstGeom>
          <a:noFill/>
          <a:ln w="25400">
            <a:gradFill>
              <a:gsLst>
                <a:gs pos="0">
                  <a:schemeClr val="tx1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</p:pic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Anthony Hoang</a:t>
            </a:r>
            <a:endParaRPr lang="en-U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95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sayoshi Minoshima - Bad Apple!! feat. nomico - Touhou PV [iichan]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2286000" y="609600"/>
            <a:ext cx="5257800" cy="35052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124200" y="-152400"/>
            <a:ext cx="312457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Bad Apple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86000" y="4038600"/>
            <a:ext cx="1761124" cy="27699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Click to the video to play</a:t>
            </a:r>
            <a:endParaRPr lang="en-US" sz="1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752600" y="4343400"/>
            <a:ext cx="67818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800" dirty="0" smtClean="0"/>
              <a:t>The title of this song is “Bad Apple.”</a:t>
            </a:r>
          </a:p>
          <a:p>
            <a:pPr lvl="1">
              <a:buFont typeface="Arial" pitchFamily="34" charset="0"/>
              <a:buChar char="•"/>
            </a:pPr>
            <a:r>
              <a:rPr lang="en-US" sz="2800" dirty="0" smtClean="0"/>
              <a:t>I placed this video here because the company “Apple” reminds me of this video.</a:t>
            </a:r>
          </a:p>
          <a:p>
            <a:pPr lvl="1"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4876800" y="4038600"/>
            <a:ext cx="2670283" cy="27699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200" dirty="0" smtClean="0"/>
              <a:t>Source: </a:t>
            </a:r>
            <a:r>
              <a:rPr lang="en-US" sz="1200" dirty="0" smtClean="0">
                <a:hlinkClick r:id="rId5"/>
              </a:rPr>
              <a:t>http://youtu.be/VzEUeWnV73U</a:t>
            </a:r>
            <a:endParaRPr lang="en-US" sz="1200" dirty="0" smtClean="0"/>
          </a:p>
        </p:txBody>
      </p:sp>
      <p:pic>
        <p:nvPicPr>
          <p:cNvPr id="8" name="Picture 1" descr="C:\Users\Mikhal\Downloads\apple_back_md_wht.gif">
            <a:hlinkClick r:id="rId6" action="ppaction://hlinksldjump"/>
          </p:cNvPr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28600" y="6019800"/>
            <a:ext cx="1524000" cy="571500"/>
          </a:xfrm>
          <a:prstGeom prst="rect">
            <a:avLst/>
          </a:prstGeom>
          <a:noFill/>
          <a:ln w="25400">
            <a:gradFill>
              <a:gsLst>
                <a:gs pos="0">
                  <a:schemeClr val="tx1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</p:pic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Anthony Hoang</a:t>
            </a:r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990600" y="1143000"/>
            <a:ext cx="281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8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4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>
                <p:cTn id="3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  <p:bldLst>
      <p:bldP spid="6" grpId="0"/>
      <p:bldP spid="7" grpId="0"/>
      <p:bldP spid="11" grpId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" name="Picture 20" descr="http://cdn.zmescience.com/wp-content/uploads/2012/10/ipa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6600" y="3505200"/>
            <a:ext cx="3924300" cy="2197608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</p:pic>
      <p:pic>
        <p:nvPicPr>
          <p:cNvPr id="1026" name="Picture 2" descr="The iPad mini handled GTA 3 just fin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9450994">
            <a:off x="-34237" y="1321290"/>
            <a:ext cx="5657850" cy="3534319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</p:pic>
      <p:pic>
        <p:nvPicPr>
          <p:cNvPr id="1028" name="Picture 4" descr="The iPad mini is another design milestone from Jony Ive's team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450111">
            <a:off x="4459805" y="-781535"/>
            <a:ext cx="5869576" cy="4058669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</p:pic>
      <p:pic>
        <p:nvPicPr>
          <p:cNvPr id="1030" name="Picture 6" descr="The Apple logo doesn't glow; that's sunlight reflecting off of it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24000" y="-381000"/>
            <a:ext cx="4114800" cy="253095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</p:pic>
      <p:pic>
        <p:nvPicPr>
          <p:cNvPr id="1032" name="Picture 8" descr="Should you buy the iPad mini, when rival tablets are much cheaper?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16200000">
            <a:off x="-722997" y="37197"/>
            <a:ext cx="3371850" cy="2535456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</p:pic>
      <p:pic>
        <p:nvPicPr>
          <p:cNvPr id="1034" name="Picture 10" descr="Resolution is hard to capture in a picture, but you'll definitely notice some pixels on th...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953000" y="2209800"/>
            <a:ext cx="3667125" cy="2102994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</p:pic>
      <p:pic>
        <p:nvPicPr>
          <p:cNvPr id="1036" name="Picture 12" descr="Despite its mediocre display, the iPad mini is great for readi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20796554">
            <a:off x="-1318772" y="3850586"/>
            <a:ext cx="4648200" cy="2976055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</p:pic>
      <p:pic>
        <p:nvPicPr>
          <p:cNvPr id="1038" name="Picture 14" descr="If you zoomed in close, you'd see that the iPhone 5's shot looks much sharper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800600" y="5105400"/>
            <a:ext cx="4751768" cy="17526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</p:pic>
      <p:pic>
        <p:nvPicPr>
          <p:cNvPr id="1040" name="Picture 16" descr="The iPad mini is considerably smaller than the full-sized iPad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990600" y="5410200"/>
            <a:ext cx="4419600" cy="1681868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</p:pic>
      <p:pic>
        <p:nvPicPr>
          <p:cNvPr id="1042" name="Picture 18" descr="Video isn't quite HD, so be prepared for some fuzziness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 rot="1849033">
            <a:off x="6713456" y="3821054"/>
            <a:ext cx="3219450" cy="1810418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</p:pic>
      <p:sp>
        <p:nvSpPr>
          <p:cNvPr id="15" name="Rectangle 14"/>
          <p:cNvSpPr/>
          <p:nvPr/>
        </p:nvSpPr>
        <p:spPr>
          <a:xfrm>
            <a:off x="3124200" y="228600"/>
            <a:ext cx="292900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Ipad</a:t>
            </a:r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Mini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209800" y="2514600"/>
            <a:ext cx="47489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Just like an </a:t>
            </a:r>
            <a:r>
              <a:rPr lang="en-US" sz="5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Ipad</a:t>
            </a:r>
            <a:endParaRPr lang="en-U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048000" y="5105400"/>
            <a:ext cx="3682418" cy="92333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But smaller!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19" name="Picture 1" descr="C:\Users\Mikhal\Downloads\apple_back_md_wht.gif">
            <a:hlinkClick r:id="rId13" action="ppaction://hlinksldjump"/>
          </p:cNvPr>
          <p:cNvPicPr>
            <a:picLocks noChangeAspect="1" noChangeArrowheads="1" noCrop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28600" y="6019800"/>
            <a:ext cx="1524000" cy="571500"/>
          </a:xfrm>
          <a:prstGeom prst="rect">
            <a:avLst/>
          </a:prstGeom>
          <a:noFill/>
          <a:ln w="25400">
            <a:gradFill>
              <a:gsLst>
                <a:gs pos="0">
                  <a:schemeClr val="tx1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</p:pic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Anthony Hoang</a:t>
            </a:r>
            <a:endParaRPr lang="en-U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0"/>
                            </p:stCondLst>
                            <p:childTnLst>
                              <p:par>
                                <p:cTn id="2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500"/>
                            </p:stCondLst>
                            <p:childTnLst>
                              <p:par>
                                <p:cTn id="2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000"/>
                            </p:stCondLst>
                            <p:childTnLst>
                              <p:par>
                                <p:cTn id="3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500"/>
                            </p:stCondLst>
                            <p:childTnLst>
                              <p:par>
                                <p:cTn id="3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7000"/>
                            </p:stCondLst>
                            <p:childTnLst>
                              <p:par>
                                <p:cTn id="4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500"/>
                            </p:stCondLst>
                            <p:childTnLst>
                              <p:par>
                                <p:cTn id="4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8000"/>
                            </p:stCondLst>
                            <p:childTnLst>
                              <p:par>
                                <p:cTn id="5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500"/>
                            </p:stCondLst>
                            <p:childTnLst>
                              <p:par>
                                <p:cTn id="5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9000"/>
                            </p:stCondLst>
                            <p:childTnLst>
                              <p:par>
                                <p:cTn id="6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9500"/>
                            </p:stCondLst>
                            <p:childTnLst>
                              <p:par>
                                <p:cTn id="6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5013" y="609600"/>
            <a:ext cx="2667000" cy="301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873625"/>
            <a:ext cx="9144000" cy="84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1" descr="C:\Users\Mikhal\Downloads\apple_back_md_wht.gif">
            <a:hlinkClick r:id="rId4" action="ppaction://hlinksldjump"/>
          </p:cNvPr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600" y="6019800"/>
            <a:ext cx="1524000" cy="571500"/>
          </a:xfrm>
          <a:prstGeom prst="rect">
            <a:avLst/>
          </a:prstGeom>
          <a:noFill/>
          <a:ln w="25400">
            <a:gradFill>
              <a:gsLst>
                <a:gs pos="0">
                  <a:schemeClr val="tx1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Anthony Hoang</a:t>
            </a:r>
            <a:endParaRPr lang="en-U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11763"/>
          </a:xfrm>
        </p:spPr>
        <p:txBody>
          <a:bodyPr>
            <a:normAutofit fontScale="77500" lnSpcReduction="20000"/>
          </a:bodyPr>
          <a:lstStyle/>
          <a:p>
            <a:r>
              <a:rPr lang="en-US" sz="2200" dirty="0" smtClean="0">
                <a:hlinkClick r:id="rId2"/>
              </a:rPr>
              <a:t>http://1.bp.blogspot.com/-wYbiIxIskhU/To3vE4Nei8I/AAAAAAAABLk/W99m0bkhF8Q/s1600/Apple_logo_Think_Different.png</a:t>
            </a:r>
            <a:endParaRPr lang="en-US" sz="2200" dirty="0" smtClean="0"/>
          </a:p>
          <a:p>
            <a:r>
              <a:rPr lang="en-US" sz="2200" dirty="0" smtClean="0">
                <a:hlinkClick r:id="rId3"/>
              </a:rPr>
              <a:t>http://stuffpoint.com/apple/image/92961-apple-apple-logo.png</a:t>
            </a:r>
            <a:endParaRPr lang="en-US" sz="2200" dirty="0" smtClean="0"/>
          </a:p>
          <a:p>
            <a:r>
              <a:rPr lang="en-US" sz="2200" dirty="0" smtClean="0">
                <a:hlinkClick r:id="rId4"/>
              </a:rPr>
              <a:t>http://media.beta.photobucket.com/user/ajsandiego/media/animated%20gifs/apple_back_md_wht.gif.html?filters[term]=apple%20gifs&amp;filters[primary]=images&amp;sort=1&amp;o=56</a:t>
            </a:r>
            <a:endParaRPr lang="en-US" sz="2200" dirty="0" smtClean="0"/>
          </a:p>
          <a:p>
            <a:r>
              <a:rPr lang="en-US" sz="2200" dirty="0" smtClean="0">
                <a:hlinkClick r:id="rId5"/>
              </a:rPr>
              <a:t>http://images.apple.com/ipad-mini/specs/images/specs_color.jpg</a:t>
            </a:r>
            <a:endParaRPr lang="en-US" sz="2200" dirty="0" smtClean="0"/>
          </a:p>
          <a:p>
            <a:r>
              <a:rPr lang="en-US" sz="2200" dirty="0" smtClean="0">
                <a:hlinkClick r:id="rId6"/>
              </a:rPr>
              <a:t>http://images.apple.com/uk/ipad-mini/overview/images/hero.jpg</a:t>
            </a:r>
            <a:endParaRPr lang="en-US" sz="2200" dirty="0" smtClean="0"/>
          </a:p>
          <a:p>
            <a:r>
              <a:rPr lang="en-US" sz="2200" dirty="0" smtClean="0">
                <a:hlinkClick r:id="rId7"/>
              </a:rPr>
              <a:t>http://gadgetneed.blogspot.com/2012/10/why-ipad-mini-sucks.html</a:t>
            </a:r>
            <a:endParaRPr lang="en-US" sz="2200" dirty="0" smtClean="0"/>
          </a:p>
          <a:p>
            <a:r>
              <a:rPr lang="en-US" sz="2200" dirty="0" smtClean="0">
                <a:hlinkClick r:id="rId8"/>
              </a:rPr>
              <a:t>http://images.gizmag.com/inline/ipad-mini-review-12.jpg</a:t>
            </a:r>
            <a:endParaRPr lang="en-US" sz="2200" dirty="0" smtClean="0"/>
          </a:p>
          <a:p>
            <a:r>
              <a:rPr lang="en-US" sz="2200" dirty="0" smtClean="0">
                <a:hlinkClick r:id="rId9"/>
              </a:rPr>
              <a:t>http://www.gizmag.com/ipad-mini-review/24855/</a:t>
            </a:r>
            <a:endParaRPr lang="en-US" sz="2200" dirty="0" smtClean="0"/>
          </a:p>
          <a:p>
            <a:r>
              <a:rPr lang="en-US" sz="2200" dirty="0" smtClean="0">
                <a:hlinkClick r:id="rId10"/>
              </a:rPr>
              <a:t>http://www.authorstream.com/Presentation/Josephrobinson-1578375-why-buy-ipad-mini/</a:t>
            </a:r>
            <a:endParaRPr lang="en-US" sz="2200" dirty="0" smtClean="0"/>
          </a:p>
          <a:p>
            <a:r>
              <a:rPr lang="en-US" sz="2200" dirty="0" smtClean="0">
                <a:hlinkClick r:id="rId11"/>
              </a:rPr>
              <a:t>http://www.gizmag.com/ipad-mini-review/24855/pictures#1</a:t>
            </a:r>
            <a:r>
              <a:rPr lang="en-US" sz="2200" dirty="0" smtClean="0"/>
              <a:t> </a:t>
            </a:r>
          </a:p>
          <a:p>
            <a:r>
              <a:rPr lang="en-US" sz="2200" dirty="0" smtClean="0">
                <a:hlinkClick r:id="rId11"/>
              </a:rPr>
              <a:t>http://www.gizmag.com/ipad-mini-review/24855/pictures#2</a:t>
            </a:r>
            <a:endParaRPr lang="en-US" sz="2200" dirty="0" smtClean="0"/>
          </a:p>
          <a:p>
            <a:r>
              <a:rPr lang="en-US" sz="2200" dirty="0" smtClean="0">
                <a:hlinkClick r:id="rId11"/>
              </a:rPr>
              <a:t>http://www.gizmag.com/ipad-mini-review/24855/pictures#5</a:t>
            </a:r>
            <a:endParaRPr lang="en-US" sz="2200" dirty="0" smtClean="0"/>
          </a:p>
          <a:p>
            <a:r>
              <a:rPr lang="en-US" sz="2200" dirty="0" smtClean="0">
                <a:hlinkClick r:id="rId11"/>
              </a:rPr>
              <a:t>http://www.gizmag.com/ipad-mini-review/24855/pictures#7</a:t>
            </a:r>
            <a:endParaRPr lang="en-US" sz="2200" dirty="0" smtClean="0"/>
          </a:p>
          <a:p>
            <a:r>
              <a:rPr lang="en-US" sz="2200" dirty="0" smtClean="0">
                <a:hlinkClick r:id="rId11"/>
              </a:rPr>
              <a:t>http://www.gizmag.com/ipad-mini-review/24855/pictures#8</a:t>
            </a:r>
            <a:endParaRPr lang="en-US" sz="2200" dirty="0" smtClean="0"/>
          </a:p>
          <a:p>
            <a:endParaRPr lang="en-US" sz="2200" dirty="0" smtClean="0"/>
          </a:p>
          <a:p>
            <a:endParaRPr lang="en-US" sz="2200" dirty="0" smtClean="0"/>
          </a:p>
          <a:p>
            <a:endParaRPr lang="en-US" sz="2200" dirty="0" smtClean="0"/>
          </a:p>
          <a:p>
            <a:endParaRPr lang="en-US" sz="2200" dirty="0" smtClean="0"/>
          </a:p>
          <a:p>
            <a:endParaRPr lang="en-US" sz="2200" dirty="0" smtClean="0"/>
          </a:p>
          <a:p>
            <a:endParaRPr lang="en-US" sz="2200" dirty="0" smtClean="0"/>
          </a:p>
          <a:p>
            <a:endParaRPr lang="en-US" sz="2200" dirty="0" smtClean="0"/>
          </a:p>
          <a:p>
            <a:endParaRPr lang="en-US" sz="2200" b="1" dirty="0" smtClean="0"/>
          </a:p>
          <a:p>
            <a:endParaRPr lang="en-US" sz="2200" dirty="0" smtClean="0"/>
          </a:p>
          <a:p>
            <a:endParaRPr lang="en-US" sz="2200" dirty="0" smtClean="0"/>
          </a:p>
          <a:p>
            <a:endParaRPr lang="en-US" sz="2200" dirty="0" smtClean="0"/>
          </a:p>
          <a:p>
            <a:endParaRPr lang="en-US" dirty="0" smtClean="0"/>
          </a:p>
        </p:txBody>
      </p:sp>
      <p:sp>
        <p:nvSpPr>
          <p:cNvPr id="4" name="Rectangle 3"/>
          <p:cNvSpPr/>
          <p:nvPr/>
        </p:nvSpPr>
        <p:spPr>
          <a:xfrm>
            <a:off x="3098726" y="152400"/>
            <a:ext cx="27048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Credits 1</a:t>
            </a:r>
            <a:endParaRPr lang="en-US" sz="54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pic>
        <p:nvPicPr>
          <p:cNvPr id="7" name="Picture 1" descr="C:\Users\Mikhal\Downloads\apple_back_md_wht.gif">
            <a:hlinkClick r:id="rId12" action="ppaction://hlinksldjump"/>
          </p:cNvPr>
          <p:cNvPicPr>
            <a:picLocks noChangeAspect="1" noChangeArrowheads="1" noCrop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28600" y="6019800"/>
            <a:ext cx="1524000" cy="571500"/>
          </a:xfrm>
          <a:prstGeom prst="rect">
            <a:avLst/>
          </a:prstGeom>
          <a:noFill/>
          <a:ln w="25400">
            <a:gradFill>
              <a:gsLst>
                <a:gs pos="0">
                  <a:schemeClr val="tx1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</p:pic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Anthony Hoang</a:t>
            </a:r>
            <a:endParaRPr lang="en-U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98726" y="152400"/>
            <a:ext cx="27048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Credits 2</a:t>
            </a:r>
            <a:endParaRPr lang="en-US" sz="54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09600" y="990600"/>
            <a:ext cx="8229600" cy="521176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2"/>
              </a:rPr>
              <a:t>http://www.gizmag.com/ipad-mini-review/24855/pictures#10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2"/>
              </a:rPr>
              <a:t>http://www.gizmag.com/ipad-mini-review/24855/pictures#11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2"/>
              </a:rPr>
              <a:t>http://www.gizmag.com/ipad-mini-review/24855/pictures#13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2"/>
              </a:rPr>
              <a:t>http://www.gizmag.com/ipad-mini-review/24855/pictures#17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3"/>
              </a:rPr>
              <a:t>http://www.zmescience.com/tech/five-unique-ways-ipad/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4"/>
              </a:rPr>
              <a:t>http://i.i.com.com/cnwk.1d/i/tim/2011/10/18/ipad-mini-300x300.jpg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5"/>
              </a:rPr>
              <a:t>http://youtu.be/VzEUeWnV73U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6"/>
              </a:rPr>
              <a:t>http://1.bp.blogspot.com/_o1S6k69_dgA/TIKJx6ClvZI/AAAAAAAAAAc/aC4Kb8QbuOc/s1600/Death_Note_L%5B7%5D.jpg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7"/>
              </a:rPr>
              <a:t>http://www.digitaltrends.com/wp-content/uploads/2012/11/ipad-mini-tv-ad.jpg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8"/>
              </a:rPr>
              <a:t>http://news.cnet.com/8301-1023_3-57541838-93/amazon-pits-kindle-fire-hd-vs-ipad-mini/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9"/>
              </a:rPr>
              <a:t>http://asset1.cbsistatic.com/cnwk.1d/i/tim/2012/10/28/Amazon_Kindle_Fire_vs_iPad_Mini_crop_01_610x373.jpg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000" dirty="0" smtClean="0">
                <a:hlinkClick r:id="rId10"/>
              </a:rPr>
              <a:t>http://www.examiner.com/article/kindle-fire-hd-8-9-goes-against-ipad-mini</a:t>
            </a:r>
            <a:endParaRPr lang="en-US" sz="20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000" dirty="0" smtClean="0">
                <a:hlinkClick r:id="rId11"/>
              </a:rPr>
              <a:t>http://www.dummies.com/how-to/content/what-is-an-ipad.html</a:t>
            </a:r>
            <a:endParaRPr lang="en-US" sz="20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000" dirty="0" smtClean="0">
                <a:hlinkClick r:id="rId12"/>
              </a:rPr>
              <a:t>http://gizmodo.com/5507569/gizmodos-essential-ipad-apps</a:t>
            </a:r>
            <a:endParaRPr lang="en-US" sz="20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000" dirty="0" smtClean="0">
                <a:hlinkClick r:id="rId13"/>
              </a:rPr>
              <a:t>http://www.torahslight.org/mountain.jpg</a:t>
            </a:r>
            <a:endParaRPr lang="en-US" sz="20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0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0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0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" name="Picture 1" descr="C:\Users\Mikhal\Downloads\apple_back_md_wht.gif">
            <a:hlinkClick r:id="rId14" action="ppaction://hlinksldjump"/>
          </p:cNvPr>
          <p:cNvPicPr>
            <a:picLocks noChangeAspect="1" noChangeArrowheads="1" noCrop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28600" y="6019800"/>
            <a:ext cx="1524000" cy="571500"/>
          </a:xfrm>
          <a:prstGeom prst="rect">
            <a:avLst/>
          </a:prstGeom>
          <a:noFill/>
          <a:ln w="25400">
            <a:gradFill>
              <a:gsLst>
                <a:gs pos="0">
                  <a:schemeClr val="tx1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</p:pic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Anthony Hoang</a:t>
            </a:r>
            <a:endParaRPr lang="en-U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219200" y="228600"/>
            <a:ext cx="745011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Is the </a:t>
            </a:r>
            <a:r>
              <a:rPr lang="en-US" sz="54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Ipad</a:t>
            </a:r>
            <a:r>
              <a:rPr lang="en-US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Mini worth it?</a:t>
            </a:r>
            <a:endParaRPr lang="en-US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048000" y="1219200"/>
            <a:ext cx="400654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You decide…!</a:t>
            </a:r>
            <a:endParaRPr lang="en-US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10" name="Picture 9" descr="Picture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743200" y="2362200"/>
            <a:ext cx="4619048" cy="292381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3200400" y="5715000"/>
            <a:ext cx="345697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Thank you!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3" name="Picture 12" descr="Anthony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352800" y="533400"/>
            <a:ext cx="3505200" cy="52578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1" descr="C:\Users\Mikhal\Downloads\apple_back_md_wht.gif">
            <a:hlinkClick r:id="rId6" action="ppaction://hlinksldjump"/>
          </p:cNvPr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28600" y="6019800"/>
            <a:ext cx="1524000" cy="571500"/>
          </a:xfrm>
          <a:prstGeom prst="rect">
            <a:avLst/>
          </a:prstGeom>
          <a:noFill/>
          <a:ln w="25400">
            <a:gradFill>
              <a:gsLst>
                <a:gs pos="0">
                  <a:schemeClr val="tx1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</p:pic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Anthony Hoang</a:t>
            </a:r>
            <a:endParaRPr lang="en-US"/>
          </a:p>
        </p:txBody>
      </p:sp>
      <p:pic>
        <p:nvPicPr>
          <p:cNvPr id="14" name="j0214098.wav">
            <a:hlinkClick r:id="" action="ppaction://media"/>
          </p:cNvPr>
          <p:cNvPicPr>
            <a:picLocks noRot="1" noChangeAspect="1"/>
          </p:cNvPicPr>
          <p:nvPr>
            <a:wavAudioFile r:embed="rId1" name="j0214098.wav"/>
          </p:nvPr>
        </p:nvPicPr>
        <p:blipFill>
          <a:blip r:embed="rId8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6400800" y="6550223"/>
            <a:ext cx="2244397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Be patient, sound is loading</a:t>
            </a:r>
            <a:endParaRPr lang="en-US" sz="1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xit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2" presetClass="exit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5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000"/>
                            </p:stCondLst>
                            <p:childTnLst>
                              <p:par>
                                <p:cTn id="6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1" dur="4745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6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7" grpId="0"/>
      <p:bldP spid="7" grpId="1"/>
      <p:bldP spid="7" grpId="2"/>
      <p:bldP spid="8" grpId="0"/>
      <p:bldP spid="8" grpId="1"/>
      <p:bldP spid="8" grpId="2"/>
      <p:bldP spid="12" grpId="0"/>
      <p:bldP spid="1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1490</TotalTime>
  <Words>715</Words>
  <Application>Microsoft Office PowerPoint</Application>
  <PresentationFormat>On-screen Show (4:3)</PresentationFormat>
  <Paragraphs>161</Paragraphs>
  <Slides>16</Slides>
  <Notes>6</Notes>
  <HiddenSlides>0</HiddenSlides>
  <MMClips>4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Mikhal</dc:creator>
  <cp:lastModifiedBy>Mikhal</cp:lastModifiedBy>
  <cp:revision>205</cp:revision>
  <dcterms:created xsi:type="dcterms:W3CDTF">2012-11-12T04:37:01Z</dcterms:created>
  <dcterms:modified xsi:type="dcterms:W3CDTF">2012-11-29T00:43:23Z</dcterms:modified>
</cp:coreProperties>
</file>