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11" r:id="rId2"/>
    <p:sldId id="289" r:id="rId3"/>
    <p:sldId id="402" r:id="rId4"/>
    <p:sldId id="415" r:id="rId5"/>
    <p:sldId id="416" r:id="rId6"/>
    <p:sldId id="290" r:id="rId7"/>
    <p:sldId id="328" r:id="rId8"/>
    <p:sldId id="325" r:id="rId9"/>
    <p:sldId id="400" r:id="rId10"/>
    <p:sldId id="418" r:id="rId11"/>
    <p:sldId id="305" r:id="rId12"/>
    <p:sldId id="349" r:id="rId13"/>
    <p:sldId id="395" r:id="rId14"/>
    <p:sldId id="385" r:id="rId15"/>
    <p:sldId id="386" r:id="rId16"/>
    <p:sldId id="388" r:id="rId17"/>
    <p:sldId id="389" r:id="rId18"/>
    <p:sldId id="390" r:id="rId19"/>
    <p:sldId id="332" r:id="rId20"/>
    <p:sldId id="333" r:id="rId21"/>
    <p:sldId id="417" r:id="rId22"/>
    <p:sldId id="335" r:id="rId23"/>
    <p:sldId id="414"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506" y="-13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defRPr/>
            </a:pPr>
            <a:fld id="{6D29562D-18A7-42BF-A9B0-0A7E0BA2CD58}" type="datetimeFigureOut">
              <a:rPr lang="en-US" smtClean="0"/>
              <a:pPr>
                <a:defRPr/>
              </a:pPr>
              <a:t>10/26/2011</a:t>
            </a:fld>
            <a:endParaRPr lang="en-GB"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defRPr/>
            </a:pPr>
            <a:endParaRPr lang="en-GB"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3BDA785D-7CD0-4A83-BC92-743D30464F57}" type="slidenum">
              <a:rPr lang="en-GB" smtClean="0"/>
              <a:pPr>
                <a:defRPr/>
              </a:pPr>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801B207B-4A8B-43F3-950C-D1030B636F27}" type="datetimeFigureOut">
              <a:rPr lang="en-US" smtClean="0"/>
              <a:pPr>
                <a:defRPr/>
              </a:pPr>
              <a:t>10/26/2011</a:t>
            </a:fld>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19C5D183-40D9-4649-818A-1C7147154B2B}" type="slidenum">
              <a:rPr lang="en-GB" smtClean="0"/>
              <a:pPr>
                <a:defRPr/>
              </a:pPr>
              <a:t>‹#›</a:t>
            </a:fld>
            <a:endParaRPr lang="en-GB"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fld id="{E4F7ABB1-0B62-4FB0-B7FF-B64553191BCE}" type="datetimeFigureOut">
              <a:rPr lang="en-US" smtClean="0"/>
              <a:pPr>
                <a:defRPr/>
              </a:pPr>
              <a:t>10/26/2011</a:t>
            </a:fld>
            <a:endParaRPr lang="en-GB"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defRPr/>
            </a:pPr>
            <a:fld id="{E1404E0C-8708-4562-84B2-CC743DC3BAB8}" type="slidenum">
              <a:rPr lang="en-GB" smtClean="0"/>
              <a:pPr>
                <a:defRPr/>
              </a:pPr>
              <a:t>‹#›</a:t>
            </a:fld>
            <a:endParaRPr lang="en-GB" dirty="0"/>
          </a:p>
        </p:txBody>
      </p:sp>
      <p:sp>
        <p:nvSpPr>
          <p:cNvPr id="14" name="Footer Placeholder 13"/>
          <p:cNvSpPr>
            <a:spLocks noGrp="1"/>
          </p:cNvSpPr>
          <p:nvPr>
            <p:ph type="ftr" sz="quarter" idx="12"/>
          </p:nvPr>
        </p:nvSpPr>
        <p:spPr/>
        <p:txBody>
          <a:bodyPr/>
          <a:lstStyle/>
          <a:p>
            <a:pPr>
              <a:defRPr/>
            </a:pPr>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a:defRPr/>
            </a:pPr>
            <a:fld id="{15C2E9AB-123F-4AC9-8821-D4D6C6BD8AEA}" type="datetimeFigureOut">
              <a:rPr lang="en-US" smtClean="0"/>
              <a:pPr>
                <a:defRPr/>
              </a:pPr>
              <a:t>10/26/2011</a:t>
            </a:fld>
            <a:endParaRPr lang="en-GB" dirty="0"/>
          </a:p>
        </p:txBody>
      </p:sp>
      <p:sp>
        <p:nvSpPr>
          <p:cNvPr id="10" name="Slide Number Placeholder 9"/>
          <p:cNvSpPr>
            <a:spLocks noGrp="1"/>
          </p:cNvSpPr>
          <p:nvPr>
            <p:ph type="sldNum" sz="quarter" idx="16"/>
          </p:nvPr>
        </p:nvSpPr>
        <p:spPr/>
        <p:txBody>
          <a:bodyPr rtlCol="0"/>
          <a:lstStyle/>
          <a:p>
            <a:pPr>
              <a:defRPr/>
            </a:pPr>
            <a:fld id="{2EBFC618-1FE2-4743-9264-8524A120179C}" type="slidenum">
              <a:rPr lang="en-GB" smtClean="0"/>
              <a:pPr>
                <a:defRPr/>
              </a:pPr>
              <a:t>‹#›</a:t>
            </a:fld>
            <a:endParaRPr lang="en-GB" dirty="0"/>
          </a:p>
        </p:txBody>
      </p:sp>
      <p:sp>
        <p:nvSpPr>
          <p:cNvPr id="12" name="Footer Placeholder 11"/>
          <p:cNvSpPr>
            <a:spLocks noGrp="1"/>
          </p:cNvSpPr>
          <p:nvPr>
            <p:ph type="ftr" sz="quarter" idx="17"/>
          </p:nvPr>
        </p:nvSpPr>
        <p:spPr/>
        <p:txBody>
          <a:bodyPr rtlCol="0"/>
          <a:lstStyle/>
          <a:p>
            <a:pPr>
              <a:defRPr/>
            </a:pPr>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a:defRPr/>
            </a:pPr>
            <a:fld id="{B710D993-5CC7-4591-A7FD-E7B3DCF063FD}" type="datetimeFigureOut">
              <a:rPr lang="en-US" smtClean="0"/>
              <a:pPr>
                <a:defRPr/>
              </a:pPr>
              <a:t>10/26/2011</a:t>
            </a:fld>
            <a:endParaRPr lang="en-GB" dirty="0"/>
          </a:p>
        </p:txBody>
      </p:sp>
      <p:sp>
        <p:nvSpPr>
          <p:cNvPr id="12" name="Slide Number Placeholder 11"/>
          <p:cNvSpPr>
            <a:spLocks noGrp="1"/>
          </p:cNvSpPr>
          <p:nvPr>
            <p:ph type="sldNum" sz="quarter" idx="16"/>
          </p:nvPr>
        </p:nvSpPr>
        <p:spPr/>
        <p:txBody>
          <a:bodyPr rtlCol="0"/>
          <a:lstStyle/>
          <a:p>
            <a:pPr>
              <a:defRPr/>
            </a:pPr>
            <a:fld id="{7FCC6C2C-07F4-4A84-ACC8-A3004D1FCEC6}" type="slidenum">
              <a:rPr lang="en-GB" smtClean="0"/>
              <a:pPr>
                <a:defRPr/>
              </a:pPr>
              <a:t>‹#›</a:t>
            </a:fld>
            <a:endParaRPr lang="en-GB" dirty="0"/>
          </a:p>
        </p:txBody>
      </p:sp>
      <p:sp>
        <p:nvSpPr>
          <p:cNvPr id="14" name="Footer Placeholder 13"/>
          <p:cNvSpPr>
            <a:spLocks noGrp="1"/>
          </p:cNvSpPr>
          <p:nvPr>
            <p:ph type="ftr" sz="quarter" idx="17"/>
          </p:nvPr>
        </p:nvSpPr>
        <p:spPr/>
        <p:txBody>
          <a:bodyPr rtlCol="0"/>
          <a:lstStyle/>
          <a:p>
            <a:pPr>
              <a:defRPr/>
            </a:pPr>
            <a:endParaRPr lang="en-GB"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C8ABD2D8-C3C3-4F51-B1CD-537E85A3185D}" type="datetimeFigureOut">
              <a:rPr lang="en-US" smtClean="0"/>
              <a:pPr>
                <a:defRPr/>
              </a:pPr>
              <a:t>10/26/2011</a:t>
            </a:fld>
            <a:endParaRPr lang="en-GB" dirty="0"/>
          </a:p>
        </p:txBody>
      </p:sp>
      <p:sp>
        <p:nvSpPr>
          <p:cNvPr id="4" name="Footer Placeholder 3"/>
          <p:cNvSpPr>
            <a:spLocks noGrp="1"/>
          </p:cNvSpPr>
          <p:nvPr>
            <p:ph type="ftr" sz="quarter" idx="11"/>
          </p:nvPr>
        </p:nvSpPr>
        <p:spPr/>
        <p:txBody>
          <a:bodyPr/>
          <a:lstStyle/>
          <a:p>
            <a:pPr>
              <a:defRPr/>
            </a:pPr>
            <a:endParaRPr lang="en-GB"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pPr>
              <a:defRPr/>
            </a:pPr>
            <a:fld id="{4B232A90-A4F1-4703-BEEB-9EB00CA84EC6}" type="slidenum">
              <a:rPr lang="en-GB" smtClean="0"/>
              <a:pPr>
                <a:defRPr/>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964E9FC3-C109-4ED8-88EE-62CD5D205F5A}" type="datetimeFigureOut">
              <a:rPr lang="en-US" smtClean="0"/>
              <a:pPr>
                <a:defRPr/>
              </a:pPr>
              <a:t>10/26/2011</a:t>
            </a:fld>
            <a:endParaRPr lang="en-GB" dirty="0"/>
          </a:p>
        </p:txBody>
      </p:sp>
      <p:sp>
        <p:nvSpPr>
          <p:cNvPr id="3" name="Footer Placeholder 2"/>
          <p:cNvSpPr>
            <a:spLocks noGrp="1"/>
          </p:cNvSpPr>
          <p:nvPr>
            <p:ph type="ftr" sz="quarter" idx="11"/>
          </p:nvPr>
        </p:nvSpPr>
        <p:spPr/>
        <p:txBody>
          <a:bodyPr/>
          <a:lstStyle/>
          <a:p>
            <a:pPr>
              <a:defRPr/>
            </a:pPr>
            <a:endParaRPr lang="en-GB"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77DF54D9-F956-460B-A57A-3D3D33593301}" type="slidenum">
              <a:rPr lang="en-GB" smtClean="0"/>
              <a:pPr>
                <a:defRPr/>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B5B611D1-D92B-4BA5-89C7-CA8887369BFB}" type="datetimeFigureOut">
              <a:rPr lang="en-US" smtClean="0"/>
              <a:pPr>
                <a:defRPr/>
              </a:pPr>
              <a:t>10/26/2011</a:t>
            </a:fld>
            <a:endParaRPr lang="en-GB" dirty="0"/>
          </a:p>
        </p:txBody>
      </p:sp>
      <p:sp>
        <p:nvSpPr>
          <p:cNvPr id="6" name="Footer Placeholder 5"/>
          <p:cNvSpPr>
            <a:spLocks noGrp="1"/>
          </p:cNvSpPr>
          <p:nvPr>
            <p:ph type="ftr" sz="quarter" idx="11"/>
          </p:nvPr>
        </p:nvSpPr>
        <p:spPr/>
        <p:txBody>
          <a:bodyPr/>
          <a:lstStyle/>
          <a:p>
            <a:pPr>
              <a:defRPr/>
            </a:pPr>
            <a:endParaRPr lang="en-GB"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fld id="{07DC23ED-973E-44BD-8752-F102DC9CDDCF}" type="slidenum">
              <a:rPr lang="en-GB" smtClean="0"/>
              <a:pPr>
                <a:defRPr/>
              </a:pPr>
              <a:t>‹#›</a:t>
            </a:fld>
            <a:endParaRPr lang="en-GB"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Date Placeholder 11"/>
          <p:cNvSpPr>
            <a:spLocks noGrp="1"/>
          </p:cNvSpPr>
          <p:nvPr>
            <p:ph type="dt" sz="half" idx="10"/>
          </p:nvPr>
        </p:nvSpPr>
        <p:spPr>
          <a:xfrm>
            <a:off x="6248400" y="6248400"/>
            <a:ext cx="2667000" cy="365125"/>
          </a:xfrm>
        </p:spPr>
        <p:txBody>
          <a:bodyPr rtlCol="0"/>
          <a:lstStyle/>
          <a:p>
            <a:pPr>
              <a:defRPr/>
            </a:pPr>
            <a:fld id="{1D04F918-9A76-4359-B177-05FB4C4A539F}" type="datetimeFigureOut">
              <a:rPr lang="en-US" smtClean="0"/>
              <a:pPr>
                <a:defRPr/>
              </a:pPr>
              <a:t>10/26/2011</a:t>
            </a:fld>
            <a:endParaRPr lang="en-GB"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defRPr/>
            </a:pPr>
            <a:fld id="{CC34C2D6-8264-4832-A773-8DFAB1420406}" type="slidenum">
              <a:rPr lang="en-GB" smtClean="0"/>
              <a:pPr>
                <a:defRPr/>
              </a:pPr>
              <a:t>‹#›</a:t>
            </a:fld>
            <a:endParaRPr lang="en-GB" dirty="0"/>
          </a:p>
        </p:txBody>
      </p:sp>
      <p:sp>
        <p:nvSpPr>
          <p:cNvPr id="14" name="Footer Placeholder 13"/>
          <p:cNvSpPr>
            <a:spLocks noGrp="1"/>
          </p:cNvSpPr>
          <p:nvPr>
            <p:ph type="ftr" sz="quarter" idx="12"/>
          </p:nvPr>
        </p:nvSpPr>
        <p:spPr>
          <a:xfrm>
            <a:off x="1600200" y="6248206"/>
            <a:ext cx="4572000" cy="365125"/>
          </a:xfrm>
        </p:spPr>
        <p:txBody>
          <a:bodyPr rtlCol="0"/>
          <a:lstStyle/>
          <a:p>
            <a:pPr>
              <a:defRPr/>
            </a:pPr>
            <a:endParaRPr lang="en-GB"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dirty="0"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57358E13-931C-41EA-9DFB-AE0C35F9110F}" type="datetimeFigureOut">
              <a:rPr lang="en-US" smtClean="0"/>
              <a:pPr>
                <a:defRPr/>
              </a:pPr>
              <a:t>10/26/2011</a:t>
            </a:fld>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DE8C4231-2ABF-437B-A8A1-6EE9D79F5D3B}" type="slidenum">
              <a:rPr lang="en-GB" smtClean="0"/>
              <a:pPr>
                <a:defRPr/>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a:defRPr/>
            </a:pPr>
            <a:fld id="{BCAD54F8-C8B2-4A02-8555-00597A28CB3C}" type="datetimeFigureOut">
              <a:rPr lang="en-US" smtClean="0"/>
              <a:pPr>
                <a:defRPr/>
              </a:pPr>
              <a:t>10/26/2011</a:t>
            </a:fld>
            <a:endParaRPr lang="en-GB" dirty="0"/>
          </a:p>
        </p:txBody>
      </p:sp>
      <p:sp>
        <p:nvSpPr>
          <p:cNvPr id="5" name="Footer Placeholder 4"/>
          <p:cNvSpPr>
            <a:spLocks noGrp="1"/>
          </p:cNvSpPr>
          <p:nvPr>
            <p:ph type="ftr" sz="quarter" idx="11"/>
          </p:nvPr>
        </p:nvSpPr>
        <p:spPr>
          <a:xfrm>
            <a:off x="457201" y="6248207"/>
            <a:ext cx="5573483" cy="365125"/>
          </a:xfrm>
        </p:spPr>
        <p:txBody>
          <a:bodyPr/>
          <a:lstStyle/>
          <a:p>
            <a:pPr>
              <a:defRPr/>
            </a:pPr>
            <a:endParaRPr lang="en-GB"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Slide Number Placeholder 5"/>
          <p:cNvSpPr>
            <a:spLocks noGrp="1"/>
          </p:cNvSpPr>
          <p:nvPr>
            <p:ph type="sldNum" sz="quarter" idx="12"/>
          </p:nvPr>
        </p:nvSpPr>
        <p:spPr>
          <a:xfrm rot="5400000">
            <a:off x="5989638" y="144462"/>
            <a:ext cx="533400" cy="244476"/>
          </a:xfrm>
        </p:spPr>
        <p:txBody>
          <a:bodyPr/>
          <a:lstStyle/>
          <a:p>
            <a:pPr>
              <a:defRPr/>
            </a:pPr>
            <a:fld id="{CF5230A4-892C-40CF-9956-46C3B4FCD514}" type="slidenum">
              <a:rPr lang="en-GB" smtClean="0"/>
              <a:pPr>
                <a:defRPr/>
              </a:pPr>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fld id="{27EC5618-29AE-456E-809F-5DB393818832}" type="datetimeFigureOut">
              <a:rPr lang="en-US" smtClean="0"/>
              <a:pPr>
                <a:defRPr/>
              </a:pPr>
              <a:t>10/26/2011</a:t>
            </a:fld>
            <a:endParaRPr lang="en-GB"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en-GB"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defRPr/>
            </a:pPr>
            <a:fld id="{9E944F87-14A8-491E-96C0-668980E63333}" type="slidenum">
              <a:rPr lang="en-GB" smtClean="0"/>
              <a:pPr>
                <a:defRPr/>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fontAlgn="auto" hangingPunct="0">
              <a:spcAft>
                <a:spcPts val="0"/>
              </a:spcAft>
              <a:defRPr/>
            </a:pPr>
            <a:r>
              <a:rPr lang="en-GB" sz="3600" dirty="0" smtClean="0"/>
              <a:t/>
            </a:r>
            <a:br>
              <a:rPr lang="en-GB" sz="3600" dirty="0" smtClean="0"/>
            </a:br>
            <a:r>
              <a:rPr lang="en-US" sz="3600" i="1" dirty="0" smtClean="0"/>
              <a:t> </a:t>
            </a:r>
            <a:r>
              <a:rPr lang="en-GB" sz="3600" dirty="0" smtClean="0"/>
              <a:t/>
            </a:r>
            <a:br>
              <a:rPr lang="en-GB" sz="3600" dirty="0" smtClean="0"/>
            </a:br>
            <a:r>
              <a:rPr lang="en-US" sz="3600" dirty="0" smtClean="0"/>
              <a:t> </a:t>
            </a:r>
            <a:r>
              <a:rPr lang="en-GB" sz="3600" dirty="0" smtClean="0"/>
              <a:t/>
            </a:r>
            <a:br>
              <a:rPr lang="en-GB" sz="3600" dirty="0" smtClean="0"/>
            </a:br>
            <a:r>
              <a:rPr lang="en-GB" sz="4900" b="1" dirty="0" smtClean="0"/>
              <a:t>The Law of Tort</a:t>
            </a:r>
            <a:br>
              <a:rPr lang="en-GB" sz="4900" b="1" dirty="0" smtClean="0"/>
            </a:br>
            <a:r>
              <a:rPr lang="en-US" dirty="0" smtClean="0"/>
              <a:t>  </a:t>
            </a:r>
            <a:r>
              <a:rPr lang="en-GB" dirty="0" smtClean="0"/>
              <a:t/>
            </a:r>
            <a:br>
              <a:rPr lang="en-GB" dirty="0" smtClean="0"/>
            </a:br>
            <a:r>
              <a:rPr lang="en-GB" dirty="0" smtClean="0"/>
              <a:t/>
            </a:r>
            <a:br>
              <a:rPr lang="en-GB" dirty="0" smtClean="0"/>
            </a:br>
            <a:endParaRPr lang="en-GB" dirty="0" smtClean="0"/>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endParaRPr lang="en-GB" sz="1600" dirty="0" smtClean="0"/>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Definition of a Tort</a:t>
            </a:r>
            <a:endParaRPr lang="en-GB" dirty="0"/>
          </a:p>
        </p:txBody>
      </p:sp>
      <p:sp>
        <p:nvSpPr>
          <p:cNvPr id="3" name="Content Placeholder 2"/>
          <p:cNvSpPr>
            <a:spLocks noGrp="1"/>
          </p:cNvSpPr>
          <p:nvPr>
            <p:ph idx="1"/>
          </p:nvPr>
        </p:nvSpPr>
        <p:spPr/>
        <p:txBody>
          <a:bodyPr>
            <a:normAutofit/>
          </a:bodyPr>
          <a:lstStyle/>
          <a:p>
            <a:pPr fontAlgn="auto">
              <a:spcAft>
                <a:spcPts val="0"/>
              </a:spcAft>
              <a:buFont typeface="Arial" pitchFamily="34" charset="0"/>
              <a:buNone/>
              <a:defRPr/>
            </a:pPr>
            <a:r>
              <a:rPr lang="en-US" b="1" dirty="0" smtClean="0"/>
              <a:t>A tort is a wrong at civil law. </a:t>
            </a:r>
          </a:p>
          <a:p>
            <a:pPr fontAlgn="auto">
              <a:spcAft>
                <a:spcPts val="0"/>
              </a:spcAft>
              <a:buFont typeface="Arial" pitchFamily="34" charset="0"/>
              <a:buNone/>
              <a:defRPr/>
            </a:pPr>
            <a:endParaRPr lang="en-US" dirty="0" smtClean="0"/>
          </a:p>
          <a:p>
            <a:pPr fontAlgn="auto">
              <a:spcAft>
                <a:spcPts val="0"/>
              </a:spcAft>
              <a:defRPr/>
            </a:pPr>
            <a:r>
              <a:rPr lang="en-GB" dirty="0" smtClean="0"/>
              <a:t>Torts</a:t>
            </a:r>
            <a:r>
              <a:rPr lang="en-US" dirty="0" smtClean="0"/>
              <a:t> focus on situations where a duty of care is owed, but no connection or contract may necessarily exist between the parties. </a:t>
            </a:r>
          </a:p>
          <a:p>
            <a:pPr fontAlgn="auto">
              <a:spcAft>
                <a:spcPts val="0"/>
              </a:spcAft>
              <a:defRPr/>
            </a:pPr>
            <a:endParaRPr lang="en-US" dirty="0" smtClean="0"/>
          </a:p>
          <a:p>
            <a:pPr fontAlgn="auto">
              <a:spcAft>
                <a:spcPts val="0"/>
              </a:spcAft>
              <a:defRPr/>
            </a:pPr>
            <a:r>
              <a:rPr lang="en-US" dirty="0" smtClean="0"/>
              <a:t>Can you think of any examples of such situations?</a:t>
            </a:r>
            <a:endParaRPr lang="en-GB"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Types of Tort</a:t>
            </a:r>
            <a:endParaRPr lang="en-GB" dirty="0"/>
          </a:p>
        </p:txBody>
      </p:sp>
      <p:sp>
        <p:nvSpPr>
          <p:cNvPr id="3" name="Content Placeholder 2"/>
          <p:cNvSpPr>
            <a:spLocks noGrp="1"/>
          </p:cNvSpPr>
          <p:nvPr>
            <p:ph sz="quarter" idx="1"/>
          </p:nvPr>
        </p:nvSpPr>
        <p:spPr/>
        <p:txBody>
          <a:bodyPr>
            <a:normAutofit fontScale="92500" lnSpcReduction="20000"/>
          </a:bodyPr>
          <a:lstStyle/>
          <a:p>
            <a:r>
              <a:rPr lang="en-GB" b="1" dirty="0" smtClean="0"/>
              <a:t>Trespass to land:</a:t>
            </a:r>
          </a:p>
          <a:p>
            <a:r>
              <a:rPr lang="en-GB" dirty="0" smtClean="0"/>
              <a:t>Entering and/or remaining on another persons land. Placing objects on their land.</a:t>
            </a:r>
          </a:p>
          <a:p>
            <a:endParaRPr lang="en-GB" dirty="0" smtClean="0"/>
          </a:p>
          <a:p>
            <a:r>
              <a:rPr lang="en-GB" b="1" dirty="0" smtClean="0"/>
              <a:t>Trespass to the person: </a:t>
            </a:r>
          </a:p>
          <a:p>
            <a:r>
              <a:rPr lang="en-GB" b="1" dirty="0" smtClean="0"/>
              <a:t>Battery-</a:t>
            </a:r>
            <a:r>
              <a:rPr lang="en-GB" dirty="0" smtClean="0"/>
              <a:t> intentional act of bringing an object in contact with another person</a:t>
            </a:r>
          </a:p>
          <a:p>
            <a:r>
              <a:rPr lang="en-GB" b="1" dirty="0" smtClean="0"/>
              <a:t>Assault-</a:t>
            </a:r>
            <a:r>
              <a:rPr lang="en-GB" dirty="0" smtClean="0"/>
              <a:t> immediate fear or apprehension of battery</a:t>
            </a:r>
          </a:p>
          <a:p>
            <a:r>
              <a:rPr lang="en-GB" b="1" dirty="0" smtClean="0"/>
              <a:t>False imprisonment- </a:t>
            </a:r>
            <a:r>
              <a:rPr lang="en-GB" dirty="0" smtClean="0"/>
              <a:t>unlawfully preventing a person from leaving</a:t>
            </a:r>
          </a:p>
          <a:p>
            <a:r>
              <a:rPr lang="en-GB" b="1" dirty="0" smtClean="0"/>
              <a:t>Defamation-</a:t>
            </a:r>
            <a:r>
              <a:rPr lang="en-GB" dirty="0" smtClean="0"/>
              <a:t> making of defamatory false statements</a:t>
            </a:r>
          </a:p>
          <a:p>
            <a:endParaRPr lang="en-GB" dirty="0" smtClean="0"/>
          </a:p>
          <a:p>
            <a:endParaRPr lang="en-GB"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Types of Tort</a:t>
            </a:r>
            <a:endParaRPr lang="en-US" dirty="0"/>
          </a:p>
        </p:txBody>
      </p:sp>
      <p:sp>
        <p:nvSpPr>
          <p:cNvPr id="3" name="Content Placeholder 2"/>
          <p:cNvSpPr>
            <a:spLocks noGrp="1"/>
          </p:cNvSpPr>
          <p:nvPr>
            <p:ph sz="quarter" idx="1"/>
          </p:nvPr>
        </p:nvSpPr>
        <p:spPr/>
        <p:txBody>
          <a:bodyPr>
            <a:normAutofit/>
          </a:bodyPr>
          <a:lstStyle/>
          <a:p>
            <a:endParaRPr lang="en-GB" dirty="0" smtClean="0"/>
          </a:p>
          <a:p>
            <a:r>
              <a:rPr lang="en-GB" dirty="0" smtClean="0"/>
              <a:t>Most important type of tort: T</a:t>
            </a:r>
            <a:r>
              <a:rPr lang="en-GB" u="sng" dirty="0" smtClean="0"/>
              <a:t>he Tort of Negligence</a:t>
            </a:r>
          </a:p>
          <a:p>
            <a:endParaRPr lang="en-GB" dirty="0" smtClean="0"/>
          </a:p>
          <a:p>
            <a:r>
              <a:rPr lang="en-GB" b="1" dirty="0" smtClean="0"/>
              <a:t>Negligence: loss caused by failure to take reasonable care when there is a duty to do so.</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tort of negligence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ctr" fontAlgn="auto">
              <a:spcAft>
                <a:spcPts val="0"/>
              </a:spcAft>
              <a:defRPr/>
            </a:pPr>
            <a:r>
              <a:rPr lang="en-US" b="1" dirty="0" smtClean="0"/>
              <a:t>The Tort of Negligence</a:t>
            </a:r>
            <a:r>
              <a:rPr lang="en-GB" dirty="0" smtClean="0"/>
              <a:t/>
            </a:r>
            <a:br>
              <a:rPr lang="en-GB" dirty="0" smtClean="0"/>
            </a:br>
            <a:endParaRPr lang="en-GB" dirty="0" smtClean="0"/>
          </a:p>
        </p:txBody>
      </p:sp>
      <p:sp>
        <p:nvSpPr>
          <p:cNvPr id="3075" name="Content Placeholder 2"/>
          <p:cNvSpPr>
            <a:spLocks noGrp="1"/>
          </p:cNvSpPr>
          <p:nvPr>
            <p:ph idx="1"/>
          </p:nvPr>
        </p:nvSpPr>
        <p:spPr/>
        <p:txBody>
          <a:bodyPr>
            <a:normAutofit fontScale="92500" lnSpcReduction="20000"/>
          </a:bodyPr>
          <a:lstStyle/>
          <a:p>
            <a:pPr hangingPunct="0"/>
            <a:r>
              <a:rPr lang="en-US" u="sng" dirty="0" smtClean="0"/>
              <a:t>Negligence claim- P must prove:</a:t>
            </a:r>
            <a:endParaRPr lang="en-GB" dirty="0" smtClean="0"/>
          </a:p>
          <a:p>
            <a:pPr hangingPunct="0">
              <a:buNone/>
            </a:pPr>
            <a:r>
              <a:rPr lang="en-US" dirty="0" smtClean="0"/>
              <a:t> </a:t>
            </a:r>
            <a:endParaRPr lang="en-GB" dirty="0" smtClean="0"/>
          </a:p>
          <a:p>
            <a:pPr hangingPunct="0"/>
            <a:r>
              <a:rPr lang="en-US" dirty="0" err="1" smtClean="0"/>
              <a:t>i</a:t>
            </a:r>
            <a:r>
              <a:rPr lang="en-US" dirty="0" smtClean="0"/>
              <a:t>) D owed him a legal duty of care, and</a:t>
            </a:r>
            <a:endParaRPr lang="en-GB" dirty="0" smtClean="0"/>
          </a:p>
          <a:p>
            <a:pPr hangingPunct="0"/>
            <a:r>
              <a:rPr lang="en-US" dirty="0" smtClean="0"/>
              <a:t>ii) D guilty of breaching that duty of care, and</a:t>
            </a:r>
            <a:endParaRPr lang="en-GB" dirty="0" smtClean="0"/>
          </a:p>
          <a:p>
            <a:r>
              <a:rPr lang="en-US" dirty="0" smtClean="0"/>
              <a:t>iii) Damage caused to P by that breach</a:t>
            </a:r>
          </a:p>
          <a:p>
            <a:endParaRPr lang="en-US" dirty="0" smtClean="0"/>
          </a:p>
          <a:p>
            <a:endParaRPr lang="en-US" dirty="0" smtClean="0"/>
          </a:p>
          <a:p>
            <a:r>
              <a:rPr lang="en-US" dirty="0" smtClean="0"/>
              <a:t>Plaintiff/Claimant- person bringing the case</a:t>
            </a:r>
          </a:p>
          <a:p>
            <a:r>
              <a:rPr lang="en-US" dirty="0" smtClean="0"/>
              <a:t>Defendant/Respondent- person defending against the case</a:t>
            </a:r>
            <a:endParaRPr lang="en-GB"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Duty of Care</a:t>
            </a:r>
            <a:endParaRPr lang="en-GB" dirty="0"/>
          </a:p>
        </p:txBody>
      </p:sp>
      <p:sp>
        <p:nvSpPr>
          <p:cNvPr id="3" name="Content Placeholder 2"/>
          <p:cNvSpPr>
            <a:spLocks noGrp="1"/>
          </p:cNvSpPr>
          <p:nvPr>
            <p:ph idx="1"/>
          </p:nvPr>
        </p:nvSpPr>
        <p:spPr/>
        <p:txBody>
          <a:bodyPr>
            <a:normAutofit fontScale="77500" lnSpcReduction="20000"/>
          </a:bodyPr>
          <a:lstStyle/>
          <a:p>
            <a:pPr fontAlgn="auto" hangingPunct="0">
              <a:spcAft>
                <a:spcPts val="0"/>
              </a:spcAft>
              <a:buFont typeface="Arial" pitchFamily="34" charset="0"/>
              <a:buChar char="•"/>
              <a:defRPr/>
            </a:pPr>
            <a:r>
              <a:rPr lang="en-US" b="1" dirty="0" smtClean="0"/>
              <a:t>Donoghue v Stevenson 1932- the ‘</a:t>
            </a:r>
            <a:r>
              <a:rPr lang="en-US" b="1" dirty="0" err="1" smtClean="0"/>
              <a:t>neighbour</a:t>
            </a:r>
            <a:r>
              <a:rPr lang="en-US" b="1" dirty="0" smtClean="0"/>
              <a:t> test’</a:t>
            </a:r>
          </a:p>
          <a:p>
            <a:pPr fontAlgn="auto" hangingPunct="0">
              <a:spcAft>
                <a:spcPts val="0"/>
              </a:spcAft>
              <a:buFont typeface="Arial" pitchFamily="34" charset="0"/>
              <a:buChar char="•"/>
              <a:defRPr/>
            </a:pPr>
            <a:r>
              <a:rPr lang="en-US" b="1" dirty="0" smtClean="0"/>
              <a:t>Is there sufficient proximity between P and D?</a:t>
            </a:r>
            <a:endParaRPr lang="en-GB" b="1" dirty="0" smtClean="0"/>
          </a:p>
          <a:p>
            <a:pPr fontAlgn="auto" hangingPunct="0">
              <a:spcAft>
                <a:spcPts val="0"/>
              </a:spcAft>
              <a:buNone/>
              <a:defRPr/>
            </a:pPr>
            <a:r>
              <a:rPr lang="en-US" dirty="0" smtClean="0"/>
              <a:t> </a:t>
            </a:r>
            <a:endParaRPr lang="en-GB" dirty="0" smtClean="0"/>
          </a:p>
          <a:p>
            <a:pPr fontAlgn="auto" hangingPunct="0">
              <a:spcAft>
                <a:spcPts val="0"/>
              </a:spcAft>
              <a:buFont typeface="Arial" pitchFamily="34" charset="0"/>
              <a:buChar char="•"/>
              <a:defRPr/>
            </a:pPr>
            <a:r>
              <a:rPr lang="en-US" dirty="0" smtClean="0"/>
              <a:t>X buys his friend, P, a drink manufactured by D. P drank the drink- there was a decomposed snail in bottom of bottle-P fell ill. P sued D for negligence- D claim no duty of care to P as no contract between D and P (X, the friend, purchased the drink).</a:t>
            </a:r>
          </a:p>
          <a:p>
            <a:pPr fontAlgn="auto" hangingPunct="0">
              <a:spcAft>
                <a:spcPts val="0"/>
              </a:spcAft>
              <a:buFont typeface="Arial" pitchFamily="34" charset="0"/>
              <a:buChar char="•"/>
              <a:defRPr/>
            </a:pPr>
            <a:endParaRPr lang="en-GB" dirty="0" smtClean="0"/>
          </a:p>
          <a:p>
            <a:pPr fontAlgn="auto" hangingPunct="0">
              <a:spcAft>
                <a:spcPts val="0"/>
              </a:spcAft>
              <a:buFont typeface="Arial" pitchFamily="34" charset="0"/>
              <a:buChar char="•"/>
              <a:defRPr/>
            </a:pPr>
            <a:r>
              <a:rPr lang="en-US" dirty="0" smtClean="0"/>
              <a:t>Held- duty of care to any person we reasonably foresee as injured by our act/omission i.e. </a:t>
            </a:r>
            <a:r>
              <a:rPr lang="en-US" dirty="0" err="1" smtClean="0"/>
              <a:t>neighbour</a:t>
            </a:r>
            <a:r>
              <a:rPr lang="en-US" dirty="0" smtClean="0"/>
              <a:t>. </a:t>
            </a:r>
            <a:r>
              <a:rPr lang="en-US" b="1" dirty="0" smtClean="0"/>
              <a:t>D could reasonably foresee someone apart from buyer may consumer the drink- D is liable to P.</a:t>
            </a:r>
            <a:endParaRPr lang="en-GB" dirty="0" smtClean="0"/>
          </a:p>
          <a:p>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Breach of Duty of Care</a:t>
            </a:r>
            <a:endParaRPr lang="en-GB" dirty="0"/>
          </a:p>
        </p:txBody>
      </p:sp>
      <p:sp>
        <p:nvSpPr>
          <p:cNvPr id="3" name="Content Placeholder 2"/>
          <p:cNvSpPr>
            <a:spLocks noGrp="1"/>
          </p:cNvSpPr>
          <p:nvPr>
            <p:ph idx="1"/>
          </p:nvPr>
        </p:nvSpPr>
        <p:spPr/>
        <p:txBody>
          <a:bodyPr>
            <a:normAutofit/>
          </a:bodyPr>
          <a:lstStyle/>
          <a:p>
            <a:pPr fontAlgn="auto" hangingPunct="0">
              <a:spcAft>
                <a:spcPts val="0"/>
              </a:spcAft>
              <a:buFont typeface="Arial" pitchFamily="34" charset="0"/>
              <a:buChar char="•"/>
              <a:defRPr/>
            </a:pPr>
            <a:r>
              <a:rPr lang="en-US" dirty="0" smtClean="0"/>
              <a:t>Duty of care established-D will discharge his duty if he takes reasonable care. Objective test. </a:t>
            </a:r>
            <a:r>
              <a:rPr lang="en-US" b="1" dirty="0" smtClean="0"/>
              <a:t>i.e. did D exercise care that reasonable man would exercise? </a:t>
            </a:r>
            <a:endParaRPr lang="en-GB" dirty="0" smtClean="0"/>
          </a:p>
          <a:p>
            <a:pPr fontAlgn="auto" hangingPunct="0">
              <a:spcAft>
                <a:spcPts val="0"/>
              </a:spcAft>
              <a:buNone/>
              <a:defRPr/>
            </a:pPr>
            <a:r>
              <a:rPr lang="en-US" dirty="0" smtClean="0"/>
              <a:t>	</a:t>
            </a:r>
            <a:endParaRPr lang="en-GB" dirty="0" smtClean="0"/>
          </a:p>
          <a:p>
            <a:pPr fontAlgn="auto" hangingPunct="0">
              <a:spcAft>
                <a:spcPts val="0"/>
              </a:spcAft>
              <a:buFont typeface="Arial" pitchFamily="34" charset="0"/>
              <a:buChar char="•"/>
              <a:defRPr/>
            </a:pPr>
            <a:r>
              <a:rPr lang="en-US" dirty="0" smtClean="0"/>
              <a:t>Standard varies with circumstances. What factors affect the standard of care owed?</a:t>
            </a:r>
            <a:endParaRPr lang="en-GB" dirty="0" smtClean="0"/>
          </a:p>
          <a:p>
            <a:pPr fontAlgn="auto" hangingPunct="0">
              <a:spcAft>
                <a:spcPts val="0"/>
              </a:spcAft>
              <a:buNone/>
              <a:defRPr/>
            </a:pPr>
            <a:r>
              <a:rPr lang="en-US" dirty="0" smtClean="0"/>
              <a:t> </a:t>
            </a:r>
            <a:endParaRPr lang="en-GB" dirty="0" smtClean="0"/>
          </a:p>
          <a:p>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Breach of Duty of Care</a:t>
            </a:r>
            <a:endParaRPr lang="en-GB" dirty="0"/>
          </a:p>
        </p:txBody>
      </p:sp>
      <p:sp>
        <p:nvSpPr>
          <p:cNvPr id="3" name="Content Placeholder 2"/>
          <p:cNvSpPr>
            <a:spLocks noGrp="1"/>
          </p:cNvSpPr>
          <p:nvPr>
            <p:ph sz="quarter" idx="1"/>
          </p:nvPr>
        </p:nvSpPr>
        <p:spPr/>
        <p:txBody>
          <a:bodyPr/>
          <a:lstStyle/>
          <a:p>
            <a:pPr fontAlgn="auto" hangingPunct="0">
              <a:spcAft>
                <a:spcPts val="0"/>
              </a:spcAft>
              <a:buFont typeface="Arial" pitchFamily="34" charset="0"/>
              <a:buChar char="•"/>
              <a:defRPr/>
            </a:pPr>
            <a:r>
              <a:rPr lang="en-US" b="1" dirty="0" smtClean="0"/>
              <a:t>Egg shell victim-</a:t>
            </a:r>
            <a:r>
              <a:rPr lang="en-US" dirty="0" smtClean="0"/>
              <a:t>Paris v </a:t>
            </a:r>
            <a:r>
              <a:rPr lang="en-US" dirty="0" err="1" smtClean="0"/>
              <a:t>Stephney</a:t>
            </a:r>
            <a:r>
              <a:rPr lang="en-US" dirty="0" smtClean="0"/>
              <a:t> Borough Council (1951)- known characteristics of the party exposed to the risk. With an eggshell person, a higher standard of care is imposed.</a:t>
            </a:r>
            <a:endParaRPr lang="en-US" b="1" dirty="0" smtClean="0"/>
          </a:p>
          <a:p>
            <a:pPr fontAlgn="auto" hangingPunct="0">
              <a:spcAft>
                <a:spcPts val="0"/>
              </a:spcAft>
              <a:buFont typeface="Arial" pitchFamily="34" charset="0"/>
              <a:buChar char="•"/>
              <a:defRPr/>
            </a:pPr>
            <a:endParaRPr lang="en-GB" dirty="0" smtClean="0"/>
          </a:p>
          <a:p>
            <a:pPr fontAlgn="auto" hangingPunct="0">
              <a:spcAft>
                <a:spcPts val="0"/>
              </a:spcAft>
              <a:buFont typeface="Arial" pitchFamily="34" charset="0"/>
              <a:buChar char="•"/>
              <a:defRPr/>
            </a:pPr>
            <a:r>
              <a:rPr lang="en-US" b="1" dirty="0" smtClean="0"/>
              <a:t>Profession and skill- </a:t>
            </a:r>
            <a:r>
              <a:rPr lang="en-US" dirty="0" smtClean="0"/>
              <a:t>those with a particular </a:t>
            </a:r>
            <a:r>
              <a:rPr lang="en-US" dirty="0" err="1" smtClean="0"/>
              <a:t>recognised</a:t>
            </a:r>
            <a:r>
              <a:rPr lang="en-US" dirty="0" smtClean="0"/>
              <a:t> skill or profession will be held to a higher duty of care with regard to that skill/profession</a:t>
            </a:r>
            <a:r>
              <a:rPr lang="en-US" b="1" dirty="0" smtClean="0"/>
              <a:t>.</a:t>
            </a:r>
            <a:endParaRPr lang="en-GB" dirty="0" smtClean="0"/>
          </a:p>
          <a:p>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Causation and remoteness of damage</a:t>
            </a:r>
            <a:endParaRPr lang="en-GB" dirty="0"/>
          </a:p>
        </p:txBody>
      </p:sp>
      <p:sp>
        <p:nvSpPr>
          <p:cNvPr id="3" name="Subtitle 2"/>
          <p:cNvSpPr>
            <a:spLocks noGrp="1"/>
          </p:cNvSpPr>
          <p:nvPr>
            <p:ph type="subTitle" idx="1"/>
          </p:nvPr>
        </p:nvSpPr>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Damage</a:t>
            </a:r>
            <a:endParaRPr lang="en-GB" dirty="0"/>
          </a:p>
        </p:txBody>
      </p:sp>
      <p:sp>
        <p:nvSpPr>
          <p:cNvPr id="3" name="Content Placeholder 2"/>
          <p:cNvSpPr>
            <a:spLocks noGrp="1"/>
          </p:cNvSpPr>
          <p:nvPr>
            <p:ph idx="1"/>
          </p:nvPr>
        </p:nvSpPr>
        <p:spPr/>
        <p:txBody>
          <a:bodyPr>
            <a:normAutofit fontScale="92500" lnSpcReduction="20000"/>
          </a:bodyPr>
          <a:lstStyle/>
          <a:p>
            <a:pPr fontAlgn="auto" hangingPunct="0">
              <a:spcAft>
                <a:spcPts val="0"/>
              </a:spcAft>
              <a:buFont typeface="Arial" pitchFamily="34" charset="0"/>
              <a:buChar char="•"/>
              <a:defRPr/>
            </a:pPr>
            <a:r>
              <a:rPr lang="en-US" b="1" dirty="0" smtClean="0"/>
              <a:t>Causation of Damage</a:t>
            </a:r>
          </a:p>
          <a:p>
            <a:pPr fontAlgn="auto" hangingPunct="0">
              <a:spcAft>
                <a:spcPts val="0"/>
              </a:spcAft>
              <a:buFont typeface="Arial" pitchFamily="34" charset="0"/>
              <a:buChar char="•"/>
              <a:defRPr/>
            </a:pPr>
            <a:endParaRPr lang="en-US" b="1" dirty="0" smtClean="0"/>
          </a:p>
          <a:p>
            <a:pPr fontAlgn="auto" hangingPunct="0">
              <a:spcAft>
                <a:spcPts val="0"/>
              </a:spcAft>
              <a:buFont typeface="Arial" pitchFamily="34" charset="0"/>
              <a:buChar char="•"/>
              <a:defRPr/>
            </a:pPr>
            <a:r>
              <a:rPr lang="en-US" b="1" dirty="0" smtClean="0"/>
              <a:t>The ‘But for’ test: </a:t>
            </a:r>
            <a:r>
              <a:rPr lang="en-US" dirty="0" smtClean="0"/>
              <a:t>claimant must prove that </a:t>
            </a:r>
            <a:r>
              <a:rPr lang="en-US" b="1" dirty="0" smtClean="0"/>
              <a:t>but for </a:t>
            </a:r>
            <a:r>
              <a:rPr lang="en-US" dirty="0" smtClean="0"/>
              <a:t>the defendants actions, they would not have suffered the damage. </a:t>
            </a:r>
            <a:endParaRPr lang="en-GB" dirty="0" smtClean="0"/>
          </a:p>
          <a:p>
            <a:pPr fontAlgn="auto" hangingPunct="0">
              <a:spcAft>
                <a:spcPts val="0"/>
              </a:spcAft>
              <a:buFont typeface="Arial" pitchFamily="34" charset="0"/>
              <a:buChar char="•"/>
              <a:defRPr/>
            </a:pPr>
            <a:endParaRPr lang="en-GB" dirty="0" smtClean="0"/>
          </a:p>
          <a:p>
            <a:pPr fontAlgn="auto" hangingPunct="0">
              <a:spcAft>
                <a:spcPts val="0"/>
              </a:spcAft>
              <a:buFont typeface="Arial" pitchFamily="34" charset="0"/>
              <a:buChar char="•"/>
              <a:defRPr/>
            </a:pPr>
            <a:r>
              <a:rPr lang="en-US" b="1" dirty="0" smtClean="0"/>
              <a:t>Barnett v Chelsea HMC 1969</a:t>
            </a:r>
            <a:endParaRPr lang="en-GB" b="1" dirty="0" smtClean="0"/>
          </a:p>
          <a:p>
            <a:pPr fontAlgn="auto" hangingPunct="0">
              <a:spcAft>
                <a:spcPts val="0"/>
              </a:spcAft>
              <a:buFont typeface="Arial" pitchFamily="34" charset="0"/>
              <a:buChar char="•"/>
              <a:defRPr/>
            </a:pPr>
            <a:r>
              <a:rPr lang="en-US" dirty="0" smtClean="0"/>
              <a:t>P ingested arsenic poison- not possible save life once ingested. Doctor did not discover the poisoning and sent P home. P died, his widow claim doctor’s negligence caused death.  Do you think the claim was successful? </a:t>
            </a:r>
          </a:p>
          <a:p>
            <a:pPr fontAlgn="auto" hangingPunct="0">
              <a:spcAft>
                <a:spcPts val="0"/>
              </a:spcAft>
              <a:buFont typeface="Arial" pitchFamily="34" charset="0"/>
              <a:buChar char="•"/>
              <a:defRPr/>
            </a:pPr>
            <a:endParaRPr lang="en-US"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Damage</a:t>
            </a:r>
            <a:endParaRPr lang="en-GB" dirty="0"/>
          </a:p>
        </p:txBody>
      </p:sp>
      <p:sp>
        <p:nvSpPr>
          <p:cNvPr id="3" name="Content Placeholder 2"/>
          <p:cNvSpPr>
            <a:spLocks noGrp="1"/>
          </p:cNvSpPr>
          <p:nvPr>
            <p:ph idx="1"/>
          </p:nvPr>
        </p:nvSpPr>
        <p:spPr/>
        <p:txBody>
          <a:bodyPr>
            <a:normAutofit fontScale="92500" lnSpcReduction="10000"/>
          </a:bodyPr>
          <a:lstStyle/>
          <a:p>
            <a:pPr fontAlgn="auto" hangingPunct="0">
              <a:spcAft>
                <a:spcPts val="0"/>
              </a:spcAft>
              <a:buFont typeface="Arial" pitchFamily="34" charset="0"/>
              <a:buChar char="•"/>
              <a:defRPr/>
            </a:pPr>
            <a:r>
              <a:rPr lang="en-US" b="1" dirty="0" smtClean="0"/>
              <a:t>Remoteness of Damage</a:t>
            </a:r>
          </a:p>
          <a:p>
            <a:pPr fontAlgn="auto" hangingPunct="0">
              <a:spcAft>
                <a:spcPts val="0"/>
              </a:spcAft>
              <a:buFont typeface="Arial" pitchFamily="34" charset="0"/>
              <a:buChar char="•"/>
              <a:defRPr/>
            </a:pPr>
            <a:endParaRPr lang="en-US" dirty="0" smtClean="0"/>
          </a:p>
          <a:p>
            <a:pPr fontAlgn="auto" hangingPunct="0">
              <a:spcAft>
                <a:spcPts val="0"/>
              </a:spcAft>
              <a:buFont typeface="Arial" pitchFamily="34" charset="0"/>
              <a:buChar char="•"/>
              <a:defRPr/>
            </a:pPr>
            <a:r>
              <a:rPr lang="en-US" dirty="0" smtClean="0"/>
              <a:t>Test for remoteness of damage: 'reasonable </a:t>
            </a:r>
            <a:r>
              <a:rPr lang="en-US" dirty="0" err="1" smtClean="0"/>
              <a:t>forseeability</a:t>
            </a:r>
            <a:r>
              <a:rPr lang="en-US" dirty="0" smtClean="0"/>
              <a:t>‘ - D is only liable for consequences of his act that a reasonable man would have foreseen. </a:t>
            </a:r>
            <a:r>
              <a:rPr lang="en-US" b="1" dirty="0" smtClean="0"/>
              <a:t>The Wagon Mound 1961.</a:t>
            </a:r>
            <a:endParaRPr lang="en-US" dirty="0" smtClean="0"/>
          </a:p>
          <a:p>
            <a:pPr fontAlgn="auto" hangingPunct="0">
              <a:spcAft>
                <a:spcPts val="0"/>
              </a:spcAft>
              <a:buFont typeface="Arial" pitchFamily="34" charset="0"/>
              <a:buChar char="•"/>
              <a:defRPr/>
            </a:pPr>
            <a:endParaRPr lang="en-GB" dirty="0" smtClean="0"/>
          </a:p>
          <a:p>
            <a:pPr fontAlgn="auto" hangingPunct="0">
              <a:spcAft>
                <a:spcPts val="0"/>
              </a:spcAft>
              <a:buFont typeface="Arial" pitchFamily="34" charset="0"/>
              <a:buChar char="•"/>
              <a:defRPr/>
            </a:pPr>
            <a:r>
              <a:rPr lang="en-US" dirty="0" smtClean="0"/>
              <a:t>This test is objective. Irrelevant what D foresaw (his subjective foresight) but what a reasonable man would have foreseen as consequences of the tort.</a:t>
            </a:r>
            <a:endParaRPr lang="en-GB" dirty="0" smtClean="0"/>
          </a:p>
          <a:p>
            <a:endParaRPr lang="en-GB"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Liability for psychiatric injury</a:t>
            </a:r>
            <a:endParaRPr lang="en-GB" dirty="0"/>
          </a:p>
        </p:txBody>
      </p:sp>
      <p:sp>
        <p:nvSpPr>
          <p:cNvPr id="3" name="Subtitle 2"/>
          <p:cNvSpPr>
            <a:spLocks noGrp="1"/>
          </p:cNvSpPr>
          <p:nvPr>
            <p:ph type="subTitle" idx="1"/>
          </p:nvPr>
        </p:nvSpPr>
        <p:spPr/>
        <p:txBody>
          <a:bodyP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Liability for psychiatric injury</a:t>
            </a:r>
            <a:endParaRPr lang="en-GB" dirty="0"/>
          </a:p>
        </p:txBody>
      </p:sp>
      <p:sp>
        <p:nvSpPr>
          <p:cNvPr id="3" name="Content Placeholder 2"/>
          <p:cNvSpPr>
            <a:spLocks noGrp="1"/>
          </p:cNvSpPr>
          <p:nvPr>
            <p:ph sz="quarter" idx="1"/>
          </p:nvPr>
        </p:nvSpPr>
        <p:spPr/>
        <p:txBody>
          <a:bodyPr>
            <a:normAutofit fontScale="92500" lnSpcReduction="10000"/>
          </a:bodyPr>
          <a:lstStyle/>
          <a:p>
            <a:r>
              <a:rPr lang="en-GB" dirty="0" smtClean="0"/>
              <a:t>In certain circumstances, an individual may be able to recover damages for </a:t>
            </a:r>
            <a:r>
              <a:rPr lang="en-GB" b="1" dirty="0" smtClean="0"/>
              <a:t>psychiatric injury. </a:t>
            </a:r>
          </a:p>
          <a:p>
            <a:endParaRPr lang="en-GB" dirty="0" smtClean="0"/>
          </a:p>
          <a:p>
            <a:r>
              <a:rPr lang="en-GB" dirty="0" smtClean="0"/>
              <a:t>This is distinct from sorrow, grief or anxiety, which are not recoverable. The claimant must suffer an identifiable psychiatric injury from a tort, also known as ‘nervous shock’.</a:t>
            </a:r>
          </a:p>
          <a:p>
            <a:endParaRPr lang="en-GB" dirty="0" smtClean="0"/>
          </a:p>
          <a:p>
            <a:r>
              <a:rPr lang="en-GB" dirty="0" smtClean="0"/>
              <a:t>The law approaches claims for such ‘nervous shock’ very cautiously. Why is this?</a:t>
            </a:r>
          </a:p>
          <a:p>
            <a:endParaRPr lang="en-GB" dirty="0" smtClean="0"/>
          </a:p>
          <a:p>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Liability for psychiatric injury</a:t>
            </a:r>
            <a:endParaRPr lang="en-GB" dirty="0"/>
          </a:p>
        </p:txBody>
      </p:sp>
      <p:sp>
        <p:nvSpPr>
          <p:cNvPr id="3" name="Content Placeholder 2"/>
          <p:cNvSpPr>
            <a:spLocks noGrp="1"/>
          </p:cNvSpPr>
          <p:nvPr>
            <p:ph sz="quarter" idx="1"/>
          </p:nvPr>
        </p:nvSpPr>
        <p:spPr/>
        <p:txBody>
          <a:bodyPr/>
          <a:lstStyle/>
          <a:p>
            <a:r>
              <a:rPr lang="en-GB" dirty="0" smtClean="0"/>
              <a:t>Nervous shock/psychiatric injury may be defined in two categories:</a:t>
            </a:r>
          </a:p>
          <a:p>
            <a:endParaRPr lang="en-GB" dirty="0" smtClean="0"/>
          </a:p>
          <a:p>
            <a:r>
              <a:rPr lang="en-GB" b="1" dirty="0" smtClean="0"/>
              <a:t>Primary victims</a:t>
            </a:r>
            <a:r>
              <a:rPr lang="en-GB" dirty="0" smtClean="0"/>
              <a:t> who suffer nervous shock as a result of a tort on themselves</a:t>
            </a:r>
          </a:p>
          <a:p>
            <a:r>
              <a:rPr lang="en-GB" b="1" dirty="0" smtClean="0"/>
              <a:t>Secondary victims (</a:t>
            </a:r>
            <a:r>
              <a:rPr lang="en-GB" b="1" dirty="0" err="1" smtClean="0"/>
              <a:t>aka</a:t>
            </a:r>
            <a:r>
              <a:rPr lang="en-GB" b="1" dirty="0" smtClean="0"/>
              <a:t> bystanders) </a:t>
            </a:r>
            <a:r>
              <a:rPr lang="en-GB" dirty="0" smtClean="0"/>
              <a:t>who suffer nervous shock as a result of witnessing a death or serious injury of another person</a:t>
            </a:r>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Key case- primary victims</a:t>
            </a:r>
            <a:endParaRPr lang="en-GB" dirty="0"/>
          </a:p>
        </p:txBody>
      </p:sp>
      <p:sp>
        <p:nvSpPr>
          <p:cNvPr id="3" name="Content Placeholder 2"/>
          <p:cNvSpPr>
            <a:spLocks noGrp="1"/>
          </p:cNvSpPr>
          <p:nvPr>
            <p:ph sz="quarter" idx="1"/>
          </p:nvPr>
        </p:nvSpPr>
        <p:spPr/>
        <p:txBody>
          <a:bodyPr>
            <a:normAutofit fontScale="77500" lnSpcReduction="20000"/>
          </a:bodyPr>
          <a:lstStyle/>
          <a:p>
            <a:r>
              <a:rPr lang="en-GB" b="1" dirty="0" smtClean="0"/>
              <a:t>Primary victims</a:t>
            </a:r>
          </a:p>
          <a:p>
            <a:r>
              <a:rPr lang="en-GB" b="1" dirty="0" err="1" smtClean="0"/>
              <a:t>Rothwell</a:t>
            </a:r>
            <a:r>
              <a:rPr lang="en-GB" b="1" dirty="0" smtClean="0"/>
              <a:t> v Chemical Insulating Company </a:t>
            </a:r>
          </a:p>
          <a:p>
            <a:r>
              <a:rPr lang="en-GB" dirty="0" smtClean="0"/>
              <a:t>Cs suffered psychiatric injury after being informed they had suffered damage to lung tissue through asbestos exposure by their employer.</a:t>
            </a:r>
          </a:p>
          <a:p>
            <a:r>
              <a:rPr lang="en-GB" dirty="0" smtClean="0"/>
              <a:t>Damage to lung tissue meant they were at risk of more serious disease in the future; this fear caused psychiatric injury. </a:t>
            </a:r>
          </a:p>
          <a:p>
            <a:r>
              <a:rPr lang="en-GB" b="1" dirty="0" smtClean="0"/>
              <a:t>Held</a:t>
            </a:r>
            <a:r>
              <a:rPr lang="en-GB" dirty="0" smtClean="0"/>
              <a:t>- primary victims may only recover where there is a risk of immediate physical injury. No recovery for psychiatric illness caused by fear of physical injury which had not yet occurred. </a:t>
            </a:r>
          </a:p>
          <a:p>
            <a:r>
              <a:rPr lang="en-GB" u="sng" dirty="0" smtClean="0"/>
              <a:t>Bill currently passing through Parliament to reverse this decision. </a:t>
            </a:r>
          </a:p>
          <a:p>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Key case-secondary victims</a:t>
            </a:r>
            <a:endParaRPr lang="en-GB" dirty="0"/>
          </a:p>
        </p:txBody>
      </p:sp>
      <p:sp>
        <p:nvSpPr>
          <p:cNvPr id="3" name="Content Placeholder 2"/>
          <p:cNvSpPr>
            <a:spLocks noGrp="1"/>
          </p:cNvSpPr>
          <p:nvPr>
            <p:ph sz="quarter" idx="1"/>
          </p:nvPr>
        </p:nvSpPr>
        <p:spPr/>
        <p:txBody>
          <a:bodyPr>
            <a:normAutofit fontScale="92500" lnSpcReduction="20000"/>
          </a:bodyPr>
          <a:lstStyle/>
          <a:p>
            <a:r>
              <a:rPr lang="en-GB" b="1" dirty="0" smtClean="0"/>
              <a:t>Psychiatric injury to secondary victims/bystanders</a:t>
            </a:r>
          </a:p>
          <a:p>
            <a:endParaRPr lang="en-GB" dirty="0" smtClean="0"/>
          </a:p>
          <a:p>
            <a:r>
              <a:rPr lang="en-GB" b="1" dirty="0" err="1" smtClean="0"/>
              <a:t>Alcock</a:t>
            </a:r>
            <a:r>
              <a:rPr lang="en-GB" b="1" dirty="0" smtClean="0"/>
              <a:t> v Chief Constable of South Yorkshire Police-</a:t>
            </a:r>
          </a:p>
          <a:p>
            <a:r>
              <a:rPr lang="en-GB" dirty="0" smtClean="0"/>
              <a:t>FACTS: Ds negligent policing of football match, many injuries and deaths resulted. </a:t>
            </a:r>
          </a:p>
          <a:p>
            <a:r>
              <a:rPr lang="en-GB" dirty="0" smtClean="0"/>
              <a:t>Claimants were relatives and friends of primary victims who had witnessed the disaster unfold. Some Cs saw events from other side of the stadium, others watched them on television or heard about them on the radio. </a:t>
            </a:r>
          </a:p>
          <a:p>
            <a:r>
              <a:rPr lang="en-GB" dirty="0" smtClean="0"/>
              <a:t>All the Cs suffered psychiatric injury and claimed damages from the D.</a:t>
            </a:r>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Key case- continued</a:t>
            </a:r>
            <a:endParaRPr lang="en-GB" dirty="0"/>
          </a:p>
        </p:txBody>
      </p:sp>
      <p:sp>
        <p:nvSpPr>
          <p:cNvPr id="3" name="Content Placeholder 2"/>
          <p:cNvSpPr>
            <a:spLocks noGrp="1"/>
          </p:cNvSpPr>
          <p:nvPr>
            <p:ph sz="quarter" idx="1"/>
          </p:nvPr>
        </p:nvSpPr>
        <p:spPr/>
        <p:txBody>
          <a:bodyPr>
            <a:normAutofit fontScale="92500" lnSpcReduction="20000"/>
          </a:bodyPr>
          <a:lstStyle/>
          <a:p>
            <a:r>
              <a:rPr lang="en-GB" b="1" dirty="0" err="1" smtClean="0"/>
              <a:t>Alcock</a:t>
            </a:r>
            <a:r>
              <a:rPr lang="en-GB" b="1" dirty="0" smtClean="0"/>
              <a:t> v Chief Constable of South Yorkshire Police</a:t>
            </a:r>
          </a:p>
          <a:p>
            <a:r>
              <a:rPr lang="en-GB" dirty="0" smtClean="0"/>
              <a:t>DECISION- a duty of care will be owed to secondary victims only in following circumstances:</a:t>
            </a:r>
          </a:p>
          <a:p>
            <a:r>
              <a:rPr lang="en-GB" b="1" dirty="0" smtClean="0"/>
              <a:t>Proximity:</a:t>
            </a:r>
            <a:r>
              <a:rPr lang="en-GB" dirty="0" smtClean="0"/>
              <a:t> Close relationship between C and those injured. Specific relationships not defined, consider reasonable </a:t>
            </a:r>
            <a:r>
              <a:rPr lang="en-GB" dirty="0" err="1" smtClean="0"/>
              <a:t>foreseeability</a:t>
            </a:r>
            <a:r>
              <a:rPr lang="en-GB" dirty="0" smtClean="0"/>
              <a:t> and facts of each case.</a:t>
            </a:r>
          </a:p>
          <a:p>
            <a:r>
              <a:rPr lang="en-GB" b="1" dirty="0" smtClean="0"/>
              <a:t>Proximity:</a:t>
            </a:r>
            <a:r>
              <a:rPr lang="en-GB" dirty="0" smtClean="0"/>
              <a:t> Closeness to the accident or its aftermath in time and space.</a:t>
            </a:r>
          </a:p>
          <a:p>
            <a:r>
              <a:rPr lang="en-GB" b="1" dirty="0" smtClean="0"/>
              <a:t>Direct cause: </a:t>
            </a:r>
            <a:r>
              <a:rPr lang="en-GB" dirty="0" smtClean="0"/>
              <a:t>The nervous shock suffered as result of seeing or hearing the accident or its immediate aftermath.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Professional negligence</a:t>
            </a:r>
            <a:endParaRPr lang="en-GB" dirty="0"/>
          </a:p>
        </p:txBody>
      </p:sp>
      <p:sp>
        <p:nvSpPr>
          <p:cNvPr id="3" name="Subtitle 2"/>
          <p:cNvSpPr>
            <a:spLocks noGrp="1"/>
          </p:cNvSpPr>
          <p:nvPr>
            <p:ph type="subTitle" idx="1"/>
          </p:nvPr>
        </p:nvSpPr>
        <p:spPr/>
        <p:txBody>
          <a:bodyPr/>
          <a:lstStyle/>
          <a:p>
            <a:endParaRPr lang="en-GB"/>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pPr algn="ctr" hangingPunct="0"/>
            <a:r>
              <a:rPr lang="en-US" sz="3600" b="1" dirty="0" smtClean="0"/>
              <a:t>Negligent Statements</a:t>
            </a:r>
            <a:endParaRPr lang="en-GB" sz="3600" dirty="0" smtClean="0"/>
          </a:p>
        </p:txBody>
      </p:sp>
      <p:sp>
        <p:nvSpPr>
          <p:cNvPr id="3" name="Content Placeholder 2"/>
          <p:cNvSpPr>
            <a:spLocks noGrp="1"/>
          </p:cNvSpPr>
          <p:nvPr>
            <p:ph idx="1"/>
          </p:nvPr>
        </p:nvSpPr>
        <p:spPr/>
        <p:txBody>
          <a:bodyPr rtlCol="0">
            <a:normAutofit fontScale="85000" lnSpcReduction="20000"/>
          </a:bodyPr>
          <a:lstStyle/>
          <a:p>
            <a:pPr fontAlgn="auto" hangingPunct="0">
              <a:spcAft>
                <a:spcPts val="0"/>
              </a:spcAft>
              <a:buFont typeface="Arial" pitchFamily="34" charset="0"/>
              <a:buChar char="•"/>
              <a:defRPr/>
            </a:pPr>
            <a:r>
              <a:rPr lang="en-US" dirty="0" smtClean="0"/>
              <a:t>If </a:t>
            </a:r>
            <a:r>
              <a:rPr lang="en-US" dirty="0" smtClean="0"/>
              <a:t>a professional makes a negligent statement, a client may sue under the tort of professional negligence.</a:t>
            </a:r>
          </a:p>
          <a:p>
            <a:pPr fontAlgn="auto" hangingPunct="0">
              <a:spcAft>
                <a:spcPts val="0"/>
              </a:spcAft>
              <a:buFont typeface="Arial" pitchFamily="34" charset="0"/>
              <a:buChar char="•"/>
              <a:defRPr/>
            </a:pPr>
            <a:endParaRPr lang="en-US" dirty="0" smtClean="0"/>
          </a:p>
          <a:p>
            <a:pPr fontAlgn="auto" hangingPunct="0">
              <a:spcAft>
                <a:spcPts val="0"/>
              </a:spcAft>
              <a:buFont typeface="Arial" pitchFamily="34" charset="0"/>
              <a:buChar char="•"/>
              <a:defRPr/>
            </a:pPr>
            <a:r>
              <a:rPr lang="en-US" dirty="0" smtClean="0"/>
              <a:t>If </a:t>
            </a:r>
            <a:r>
              <a:rPr lang="en-US" dirty="0" smtClean="0"/>
              <a:t>a negligent statement results in financial loss- there is a </a:t>
            </a:r>
            <a:r>
              <a:rPr lang="en-US" dirty="0" smtClean="0"/>
              <a:t> </a:t>
            </a:r>
            <a:r>
              <a:rPr lang="en-US" dirty="0" smtClean="0"/>
              <a:t>'special relationship' test </a:t>
            </a:r>
            <a:r>
              <a:rPr lang="en-US" dirty="0" smtClean="0"/>
              <a:t>to determine liability ( </a:t>
            </a:r>
            <a:r>
              <a:rPr lang="en-US" dirty="0" smtClean="0"/>
              <a:t>narrower than </a:t>
            </a:r>
            <a:r>
              <a:rPr lang="en-US" dirty="0" smtClean="0"/>
              <a:t>the </a:t>
            </a:r>
            <a:r>
              <a:rPr lang="en-US" dirty="0" err="1" smtClean="0"/>
              <a:t>neighbour</a:t>
            </a:r>
            <a:r>
              <a:rPr lang="en-US" dirty="0" smtClean="0"/>
              <a:t> </a:t>
            </a:r>
            <a:r>
              <a:rPr lang="en-US" dirty="0" smtClean="0"/>
              <a:t>test).</a:t>
            </a:r>
          </a:p>
          <a:p>
            <a:pPr fontAlgn="auto" hangingPunct="0">
              <a:spcAft>
                <a:spcPts val="0"/>
              </a:spcAft>
              <a:buFont typeface="Arial" pitchFamily="34" charset="0"/>
              <a:buChar char="•"/>
              <a:defRPr/>
            </a:pPr>
            <a:endParaRPr lang="en-US" dirty="0" smtClean="0"/>
          </a:p>
          <a:p>
            <a:pPr fontAlgn="auto" hangingPunct="0">
              <a:spcAft>
                <a:spcPts val="0"/>
              </a:spcAft>
              <a:buFont typeface="Arial" pitchFamily="34" charset="0"/>
              <a:buChar char="•"/>
              <a:defRPr/>
            </a:pPr>
            <a:r>
              <a:rPr lang="en-US" b="1" dirty="0" smtClean="0"/>
              <a:t>The special relationship: </a:t>
            </a:r>
            <a:r>
              <a:rPr lang="en-US" dirty="0" smtClean="0"/>
              <a:t>person making statement in professional/expert capacity, likely others rely on that statement. This creates a ‘special’ fiduciary relationship.</a:t>
            </a:r>
          </a:p>
          <a:p>
            <a:pPr fontAlgn="auto" hangingPunct="0">
              <a:spcAft>
                <a:spcPts val="0"/>
              </a:spcAft>
              <a:buFont typeface="Arial" pitchFamily="34" charset="0"/>
              <a:buChar char="•"/>
              <a:defRPr/>
            </a:pPr>
            <a:endParaRPr lang="en-GB" dirty="0" smtClean="0"/>
          </a:p>
          <a:p>
            <a:pPr fontAlgn="auto" hangingPunct="0">
              <a:spcAft>
                <a:spcPts val="0"/>
              </a:spcAft>
              <a:buFont typeface="Arial" pitchFamily="34" charset="0"/>
              <a:buChar char="•"/>
              <a:defRPr/>
            </a:pPr>
            <a:r>
              <a:rPr lang="en-US" dirty="0" smtClean="0"/>
              <a:t>  </a:t>
            </a:r>
            <a:endParaRPr lang="en-GB" dirty="0" smtClean="0"/>
          </a:p>
          <a:p>
            <a:pPr fontAlgn="auto" hangingPunct="0">
              <a:spcAft>
                <a:spcPts val="0"/>
              </a:spcAft>
              <a:buFont typeface="Arial" pitchFamily="34" charset="0"/>
              <a:buChar char="•"/>
              <a:defRPr/>
            </a:pPr>
            <a:endParaRPr lang="en-GB"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Negligent Statements</a:t>
            </a:r>
            <a:endParaRPr lang="en-US" dirty="0"/>
          </a:p>
        </p:txBody>
      </p:sp>
      <p:sp>
        <p:nvSpPr>
          <p:cNvPr id="3" name="Content Placeholder 2"/>
          <p:cNvSpPr>
            <a:spLocks noGrp="1"/>
          </p:cNvSpPr>
          <p:nvPr>
            <p:ph sz="quarter" idx="1"/>
          </p:nvPr>
        </p:nvSpPr>
        <p:spPr/>
        <p:txBody>
          <a:bodyPr/>
          <a:lstStyle/>
          <a:p>
            <a:pPr fontAlgn="auto" hangingPunct="0">
              <a:spcAft>
                <a:spcPts val="0"/>
              </a:spcAft>
              <a:buFont typeface="Arial" pitchFamily="34" charset="0"/>
              <a:buChar char="•"/>
              <a:defRPr/>
            </a:pPr>
            <a:r>
              <a:rPr lang="en-US" u="sng" dirty="0" smtClean="0"/>
              <a:t>Hedley </a:t>
            </a:r>
            <a:r>
              <a:rPr lang="en-US" u="sng" dirty="0" err="1" smtClean="0"/>
              <a:t>Bryne</a:t>
            </a:r>
            <a:r>
              <a:rPr lang="en-US" u="sng" dirty="0" smtClean="0"/>
              <a:t> v Heller 1963</a:t>
            </a:r>
            <a:endParaRPr lang="en-GB" dirty="0" smtClean="0"/>
          </a:p>
          <a:p>
            <a:pPr fontAlgn="auto" hangingPunct="0">
              <a:spcAft>
                <a:spcPts val="0"/>
              </a:spcAft>
              <a:buFont typeface="Arial" pitchFamily="34" charset="0"/>
              <a:buChar char="•"/>
              <a:defRPr/>
            </a:pPr>
            <a:r>
              <a:rPr lang="en-US" dirty="0" smtClean="0"/>
              <a:t>P </a:t>
            </a:r>
            <a:r>
              <a:rPr lang="en-US" dirty="0" smtClean="0"/>
              <a:t>must show special relationship by proving:</a:t>
            </a:r>
            <a:endParaRPr lang="en-GB" dirty="0" smtClean="0"/>
          </a:p>
          <a:p>
            <a:pPr fontAlgn="auto" hangingPunct="0">
              <a:spcAft>
                <a:spcPts val="0"/>
              </a:spcAft>
              <a:buFont typeface="Arial" pitchFamily="34" charset="0"/>
              <a:buChar char="•"/>
              <a:defRPr/>
            </a:pPr>
            <a:r>
              <a:rPr lang="en-US" dirty="0" smtClean="0"/>
              <a:t>He relied on the special skill and </a:t>
            </a:r>
            <a:r>
              <a:rPr lang="en-US" dirty="0" err="1" smtClean="0"/>
              <a:t>judgement</a:t>
            </a:r>
            <a:r>
              <a:rPr lang="en-US" dirty="0" smtClean="0"/>
              <a:t> of D, and</a:t>
            </a:r>
            <a:endParaRPr lang="en-GB" dirty="0" smtClean="0"/>
          </a:p>
          <a:p>
            <a:pPr fontAlgn="auto" hangingPunct="0">
              <a:spcAft>
                <a:spcPts val="0"/>
              </a:spcAft>
              <a:buFont typeface="Arial" pitchFamily="34" charset="0"/>
              <a:buChar char="•"/>
              <a:defRPr/>
            </a:pPr>
            <a:r>
              <a:rPr lang="en-US" dirty="0" smtClean="0"/>
              <a:t>D knew/ought know of reliance and thus accepted responsibility for making statement carefully.</a:t>
            </a:r>
            <a:endParaRPr lang="en-GB"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Duty of Care</a:t>
            </a:r>
            <a:endParaRPr lang="en-GB" dirty="0"/>
          </a:p>
        </p:txBody>
      </p:sp>
      <p:sp>
        <p:nvSpPr>
          <p:cNvPr id="3" name="Content Placeholder 2"/>
          <p:cNvSpPr>
            <a:spLocks noGrp="1"/>
          </p:cNvSpPr>
          <p:nvPr>
            <p:ph idx="1"/>
          </p:nvPr>
        </p:nvSpPr>
        <p:spPr/>
        <p:txBody>
          <a:bodyPr>
            <a:normAutofit fontScale="77500" lnSpcReduction="20000"/>
          </a:bodyPr>
          <a:lstStyle/>
          <a:p>
            <a:pPr fontAlgn="auto" hangingPunct="0">
              <a:spcAft>
                <a:spcPts val="0"/>
              </a:spcAft>
              <a:buFont typeface="Arial" pitchFamily="34" charset="0"/>
              <a:buChar char="•"/>
              <a:defRPr/>
            </a:pPr>
            <a:r>
              <a:rPr lang="en-US" b="1" dirty="0" err="1" smtClean="0"/>
              <a:t>MacNaughton</a:t>
            </a:r>
            <a:r>
              <a:rPr lang="en-US" b="1" dirty="0" smtClean="0"/>
              <a:t> Papers v Hicks Anderson 1991</a:t>
            </a:r>
            <a:endParaRPr lang="en-GB" b="1" dirty="0" smtClean="0"/>
          </a:p>
          <a:p>
            <a:pPr fontAlgn="auto" hangingPunct="0">
              <a:spcAft>
                <a:spcPts val="0"/>
              </a:spcAft>
              <a:buFont typeface="Arial" pitchFamily="34" charset="0"/>
              <a:buChar char="•"/>
              <a:defRPr/>
            </a:pPr>
            <a:r>
              <a:rPr lang="en-US" dirty="0" smtClean="0"/>
              <a:t>Matters to be taken into consideration when establishing a duty of care for statements made: </a:t>
            </a:r>
            <a:r>
              <a:rPr lang="en-US" dirty="0" err="1" smtClean="0"/>
              <a:t>forseeability</a:t>
            </a:r>
            <a:r>
              <a:rPr lang="en-US" dirty="0" smtClean="0"/>
              <a:t>, proximity and fairness.</a:t>
            </a:r>
          </a:p>
          <a:p>
            <a:pPr fontAlgn="auto" hangingPunct="0">
              <a:spcAft>
                <a:spcPts val="0"/>
              </a:spcAft>
              <a:buFont typeface="Arial" pitchFamily="34" charset="0"/>
              <a:buChar char="•"/>
              <a:defRPr/>
            </a:pPr>
            <a:endParaRPr lang="en-GB" dirty="0" smtClean="0"/>
          </a:p>
          <a:p>
            <a:pPr fontAlgn="auto" hangingPunct="0">
              <a:spcAft>
                <a:spcPts val="0"/>
              </a:spcAft>
              <a:buFont typeface="Arial" pitchFamily="34" charset="0"/>
              <a:buChar char="•"/>
              <a:defRPr/>
            </a:pPr>
            <a:endParaRPr lang="en-GB" dirty="0" smtClean="0"/>
          </a:p>
          <a:p>
            <a:pPr fontAlgn="auto" hangingPunct="0">
              <a:spcAft>
                <a:spcPts val="0"/>
              </a:spcAft>
              <a:buFont typeface="Arial" pitchFamily="34" charset="0"/>
              <a:buChar char="•"/>
              <a:defRPr/>
            </a:pPr>
            <a:r>
              <a:rPr lang="en-US" b="1" dirty="0" smtClean="0"/>
              <a:t>Courts consider the following:</a:t>
            </a:r>
            <a:endParaRPr lang="en-GB" b="1" dirty="0" smtClean="0"/>
          </a:p>
          <a:p>
            <a:pPr fontAlgn="auto" hangingPunct="0">
              <a:spcAft>
                <a:spcPts val="0"/>
              </a:spcAft>
              <a:buFont typeface="Arial" pitchFamily="34" charset="0"/>
              <a:buChar char="•"/>
              <a:defRPr/>
            </a:pPr>
            <a:r>
              <a:rPr lang="en-US" dirty="0" smtClean="0"/>
              <a:t>the advice required for a purpose known to the adviser when given</a:t>
            </a:r>
            <a:endParaRPr lang="en-GB" dirty="0" smtClean="0"/>
          </a:p>
          <a:p>
            <a:pPr fontAlgn="auto" hangingPunct="0">
              <a:spcAft>
                <a:spcPts val="0"/>
              </a:spcAft>
              <a:buFont typeface="Arial" pitchFamily="34" charset="0"/>
              <a:buChar char="•"/>
              <a:defRPr/>
            </a:pPr>
            <a:r>
              <a:rPr lang="en-US" dirty="0" smtClean="0"/>
              <a:t>size of any class to which recipient belonged</a:t>
            </a:r>
            <a:endParaRPr lang="en-GB" dirty="0" smtClean="0"/>
          </a:p>
          <a:p>
            <a:pPr fontAlgn="auto" hangingPunct="0">
              <a:spcAft>
                <a:spcPts val="0"/>
              </a:spcAft>
              <a:buFont typeface="Arial" pitchFamily="34" charset="0"/>
              <a:buChar char="•"/>
              <a:defRPr/>
            </a:pPr>
            <a:r>
              <a:rPr lang="en-US" dirty="0" smtClean="0"/>
              <a:t>adviser knew advice would be communicated to the recipient to use for this purpose</a:t>
            </a:r>
            <a:endParaRPr lang="en-GB" dirty="0" smtClean="0"/>
          </a:p>
          <a:p>
            <a:pPr fontAlgn="auto" hangingPunct="0">
              <a:spcAft>
                <a:spcPts val="0"/>
              </a:spcAft>
              <a:buFont typeface="Arial" pitchFamily="34" charset="0"/>
              <a:buChar char="•"/>
              <a:defRPr/>
            </a:pPr>
            <a:r>
              <a:rPr lang="en-US" dirty="0" smtClean="0"/>
              <a:t>know advice likely acted upon without further independent enquiry</a:t>
            </a:r>
            <a:endParaRPr lang="en-GB" dirty="0" smtClean="0"/>
          </a:p>
          <a:p>
            <a:pPr fontAlgn="auto" hangingPunct="0">
              <a:spcAft>
                <a:spcPts val="0"/>
              </a:spcAft>
              <a:buFont typeface="Arial" pitchFamily="34" charset="0"/>
              <a:buChar char="•"/>
              <a:defRPr/>
            </a:pPr>
            <a:r>
              <a:rPr lang="en-US" dirty="0" smtClean="0"/>
              <a:t>advice acted on to recipients detriment</a:t>
            </a:r>
            <a:endParaRPr lang="en-GB" dirty="0" smtClean="0"/>
          </a:p>
          <a:p>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Recommended reading</a:t>
            </a:r>
            <a:endParaRPr lang="en-GB" dirty="0"/>
          </a:p>
        </p:txBody>
      </p:sp>
      <p:sp>
        <p:nvSpPr>
          <p:cNvPr id="3" name="Content Placeholder 2"/>
          <p:cNvSpPr>
            <a:spLocks noGrp="1"/>
          </p:cNvSpPr>
          <p:nvPr>
            <p:ph sz="quarter" idx="1"/>
          </p:nvPr>
        </p:nvSpPr>
        <p:spPr/>
        <p:txBody>
          <a:bodyPr/>
          <a:lstStyle/>
          <a:p>
            <a:r>
              <a:rPr lang="en-GB" dirty="0" smtClean="0"/>
              <a:t>Pgs 368-374 Liability for psychiatric injury to primary and secondary victims</a:t>
            </a:r>
          </a:p>
          <a:p>
            <a:endParaRPr lang="en-GB" dirty="0" smtClean="0"/>
          </a:p>
          <a:p>
            <a:r>
              <a:rPr lang="en-GB" dirty="0" smtClean="0"/>
              <a:t>Homework: review the below key case on pg 373-</a:t>
            </a:r>
          </a:p>
          <a:p>
            <a:pPr>
              <a:buNone/>
            </a:pPr>
            <a:r>
              <a:rPr lang="en-GB" dirty="0" smtClean="0"/>
              <a:t>     French v Chief Constable of Sussex Police </a:t>
            </a:r>
          </a:p>
          <a:p>
            <a:endParaRPr lang="en-GB" dirty="0" smtClean="0"/>
          </a:p>
          <a:p>
            <a:endParaRPr lang="en-GB" dirty="0" smtClean="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911</TotalTime>
  <Words>1039</Words>
  <Application>Microsoft Office PowerPoint</Application>
  <PresentationFormat>On-screen Show (4:3)</PresentationFormat>
  <Paragraphs>124</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Median</vt:lpstr>
      <vt:lpstr>     The Law of Tort     </vt:lpstr>
      <vt:lpstr>Definition of a Tort</vt:lpstr>
      <vt:lpstr>Types of Tort</vt:lpstr>
      <vt:lpstr>Types of Tort</vt:lpstr>
      <vt:lpstr>The tort of negligence</vt:lpstr>
      <vt:lpstr>The Tort of Negligence </vt:lpstr>
      <vt:lpstr>Duty of Care</vt:lpstr>
      <vt:lpstr>Breach of Duty of Care</vt:lpstr>
      <vt:lpstr>Breach of Duty of Care</vt:lpstr>
      <vt:lpstr>Causation and remoteness of damage</vt:lpstr>
      <vt:lpstr>Damage</vt:lpstr>
      <vt:lpstr>Damage</vt:lpstr>
      <vt:lpstr>Liability for psychiatric injury</vt:lpstr>
      <vt:lpstr>Liability for psychiatric injury</vt:lpstr>
      <vt:lpstr>Liability for psychiatric injury</vt:lpstr>
      <vt:lpstr>Key case- primary victims</vt:lpstr>
      <vt:lpstr>Key case-secondary victims</vt:lpstr>
      <vt:lpstr>Key case- continued</vt:lpstr>
      <vt:lpstr>Professional negligence</vt:lpstr>
      <vt:lpstr>Negligent Statements</vt:lpstr>
      <vt:lpstr>Negligent Statements</vt:lpstr>
      <vt:lpstr>Duty of Care</vt:lpstr>
      <vt:lpstr>Recommended reading</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discharge a contract</dc:title>
  <dc:creator>helsie</dc:creator>
  <cp:lastModifiedBy>Christina</cp:lastModifiedBy>
  <cp:revision>138</cp:revision>
  <dcterms:created xsi:type="dcterms:W3CDTF">2010-07-26T12:43:07Z</dcterms:created>
  <dcterms:modified xsi:type="dcterms:W3CDTF">2011-10-26T21:31:31Z</dcterms:modified>
</cp:coreProperties>
</file>