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1"/>
  </p:notesMasterIdLst>
  <p:sldIdLst>
    <p:sldId id="256" r:id="rId2"/>
    <p:sldId id="257" r:id="rId3"/>
    <p:sldId id="269" r:id="rId4"/>
    <p:sldId id="297" r:id="rId5"/>
    <p:sldId id="283" r:id="rId6"/>
    <p:sldId id="473" r:id="rId7"/>
    <p:sldId id="447" r:id="rId8"/>
    <p:sldId id="302" r:id="rId9"/>
    <p:sldId id="312" r:id="rId10"/>
    <p:sldId id="452" r:id="rId11"/>
    <p:sldId id="325" r:id="rId12"/>
    <p:sldId id="363" r:id="rId13"/>
    <p:sldId id="416" r:id="rId14"/>
    <p:sldId id="462" r:id="rId15"/>
    <p:sldId id="418" r:id="rId16"/>
    <p:sldId id="380" r:id="rId17"/>
    <p:sldId id="471" r:id="rId18"/>
    <p:sldId id="470" r:id="rId19"/>
    <p:sldId id="407" r:id="rId20"/>
    <p:sldId id="472" r:id="rId21"/>
    <p:sldId id="423" r:id="rId22"/>
    <p:sldId id="409" r:id="rId23"/>
    <p:sldId id="410" r:id="rId24"/>
    <p:sldId id="461" r:id="rId25"/>
    <p:sldId id="411" r:id="rId26"/>
    <p:sldId id="413" r:id="rId27"/>
    <p:sldId id="445" r:id="rId28"/>
    <p:sldId id="463" r:id="rId29"/>
    <p:sldId id="450"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84" autoAdjust="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7F3F1B-0DB7-4B64-A779-EFC1CE95B702}" type="datetimeFigureOut">
              <a:rPr lang="en-US" smtClean="0"/>
              <a:pPr/>
              <a:t>10/10/2011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8C98D8-3DD3-4AF5-9464-9140CF72B6F3}"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7</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8</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9</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10</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11</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12</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13</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15</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16</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19</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21</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22</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23</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24</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25</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26</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27</a:t>
            </a:fld>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A8C98D8-3DD3-4AF5-9464-9140CF72B6F3}" type="slidenum">
              <a:rPr lang="en-GB" smtClean="0"/>
              <a:pPr/>
              <a:t>29</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defRPr/>
            </a:pPr>
            <a:fld id="{C202260D-5A01-48A7-90C9-4CB6840D68B3}" type="datetimeFigureOut">
              <a:rPr lang="en-US" smtClean="0"/>
              <a:pPr>
                <a:defRPr/>
              </a:pPr>
              <a:t>10/10/2011</a:t>
            </a:fld>
            <a:endParaRPr lang="en-GB"/>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defRPr/>
            </a:pPr>
            <a:endParaRPr lang="en-GB"/>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33F4AB23-FFF2-483A-844D-40B4CAFF3CE7}" type="slidenum">
              <a:rPr lang="en-GB" smtClean="0"/>
              <a:pPr>
                <a:defRPr/>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3644C918-6A8F-4BF1-AF0E-137117A53F69}" type="datetimeFigureOut">
              <a:rPr lang="en-US" smtClean="0"/>
              <a:pPr>
                <a:defRPr/>
              </a:pPr>
              <a:t>10/10/2011</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206806D4-0B05-4C4B-8FA7-E57FBBD5CB15}" type="slidenum">
              <a:rPr lang="en-GB" smtClean="0"/>
              <a:pPr>
                <a:defRPr/>
              </a:pPr>
              <a:t>‹#›</a:t>
            </a:fld>
            <a:endParaRPr lang="en-GB"/>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a:defRPr/>
            </a:pPr>
            <a:fld id="{295F8860-7B58-49D1-8F19-88864BF8A8B6}" type="datetimeFigureOut">
              <a:rPr lang="en-US" smtClean="0"/>
              <a:pPr>
                <a:defRPr/>
              </a:pPr>
              <a:t>10/10/2011</a:t>
            </a:fld>
            <a:endParaRPr lang="en-GB"/>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defRPr/>
            </a:pPr>
            <a:fld id="{B194CC63-A955-4C97-8761-27F265B82A57}" type="slidenum">
              <a:rPr lang="en-GB" smtClean="0"/>
              <a:pPr>
                <a:defRPr/>
              </a:pPr>
              <a:t>‹#›</a:t>
            </a:fld>
            <a:endParaRPr lang="en-GB"/>
          </a:p>
        </p:txBody>
      </p:sp>
      <p:sp>
        <p:nvSpPr>
          <p:cNvPr id="14" name="Footer Placeholder 13"/>
          <p:cNvSpPr>
            <a:spLocks noGrp="1"/>
          </p:cNvSpPr>
          <p:nvPr>
            <p:ph type="ftr" sz="quarter" idx="12"/>
          </p:nvPr>
        </p:nvSpPr>
        <p:spPr/>
        <p:txBody>
          <a:bodyPr/>
          <a:lstStyle/>
          <a:p>
            <a:pPr>
              <a:defRPr/>
            </a:pPr>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pPr>
              <a:defRPr/>
            </a:pPr>
            <a:fld id="{83DBDF6D-5315-4B2A-BD0A-9B3711E7E58C}" type="datetimeFigureOut">
              <a:rPr lang="en-US" smtClean="0"/>
              <a:pPr>
                <a:defRPr/>
              </a:pPr>
              <a:t>10/10/2011</a:t>
            </a:fld>
            <a:endParaRPr lang="en-GB"/>
          </a:p>
        </p:txBody>
      </p:sp>
      <p:sp>
        <p:nvSpPr>
          <p:cNvPr id="10" name="Slide Number Placeholder 9"/>
          <p:cNvSpPr>
            <a:spLocks noGrp="1"/>
          </p:cNvSpPr>
          <p:nvPr>
            <p:ph type="sldNum" sz="quarter" idx="16"/>
          </p:nvPr>
        </p:nvSpPr>
        <p:spPr/>
        <p:txBody>
          <a:bodyPr rtlCol="0"/>
          <a:lstStyle/>
          <a:p>
            <a:pPr>
              <a:defRPr/>
            </a:pPr>
            <a:fld id="{C46373FB-F740-4732-AA06-AEE924687E9A}" type="slidenum">
              <a:rPr lang="en-GB" smtClean="0"/>
              <a:pPr>
                <a:defRPr/>
              </a:pPr>
              <a:t>‹#›</a:t>
            </a:fld>
            <a:endParaRPr lang="en-GB"/>
          </a:p>
        </p:txBody>
      </p:sp>
      <p:sp>
        <p:nvSpPr>
          <p:cNvPr id="12" name="Footer Placeholder 11"/>
          <p:cNvSpPr>
            <a:spLocks noGrp="1"/>
          </p:cNvSpPr>
          <p:nvPr>
            <p:ph type="ftr" sz="quarter" idx="17"/>
          </p:nvPr>
        </p:nvSpPr>
        <p:spPr/>
        <p:txBody>
          <a:bodyPr rtlCol="0"/>
          <a:lstStyle/>
          <a:p>
            <a:pPr>
              <a:defRPr/>
            </a:pP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pPr>
              <a:defRPr/>
            </a:pPr>
            <a:fld id="{9A86A580-6382-43AD-95A8-AF64D4D022EE}" type="datetimeFigureOut">
              <a:rPr lang="en-US" smtClean="0"/>
              <a:pPr>
                <a:defRPr/>
              </a:pPr>
              <a:t>10/10/2011</a:t>
            </a:fld>
            <a:endParaRPr lang="en-GB"/>
          </a:p>
        </p:txBody>
      </p:sp>
      <p:sp>
        <p:nvSpPr>
          <p:cNvPr id="12" name="Slide Number Placeholder 11"/>
          <p:cNvSpPr>
            <a:spLocks noGrp="1"/>
          </p:cNvSpPr>
          <p:nvPr>
            <p:ph type="sldNum" sz="quarter" idx="16"/>
          </p:nvPr>
        </p:nvSpPr>
        <p:spPr/>
        <p:txBody>
          <a:bodyPr rtlCol="0"/>
          <a:lstStyle/>
          <a:p>
            <a:pPr>
              <a:defRPr/>
            </a:pPr>
            <a:fld id="{F6755C51-3DD0-4715-B864-7DFC32C0A494}" type="slidenum">
              <a:rPr lang="en-GB" smtClean="0"/>
              <a:pPr>
                <a:defRPr/>
              </a:pPr>
              <a:t>‹#›</a:t>
            </a:fld>
            <a:endParaRPr lang="en-GB"/>
          </a:p>
        </p:txBody>
      </p:sp>
      <p:sp>
        <p:nvSpPr>
          <p:cNvPr id="14" name="Footer Placeholder 13"/>
          <p:cNvSpPr>
            <a:spLocks noGrp="1"/>
          </p:cNvSpPr>
          <p:nvPr>
            <p:ph type="ftr" sz="quarter" idx="17"/>
          </p:nvPr>
        </p:nvSpPr>
        <p:spPr/>
        <p:txBody>
          <a:bodyPr rtlCol="0"/>
          <a:lstStyle/>
          <a:p>
            <a:pPr>
              <a:defRPr/>
            </a:pPr>
            <a:endParaRPr lang="en-GB"/>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58AED84E-21B4-4E4D-9960-281737196D0E}" type="datetimeFigureOut">
              <a:rPr lang="en-US" smtClean="0"/>
              <a:pPr>
                <a:defRPr/>
              </a:pPr>
              <a:t>10/10/2011</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lvl1pPr>
              <a:defRPr>
                <a:solidFill>
                  <a:srgbClr val="FFFFFF"/>
                </a:solidFill>
              </a:defRPr>
            </a:lvl1pPr>
          </a:lstStyle>
          <a:p>
            <a:pPr>
              <a:defRPr/>
            </a:pPr>
            <a:fld id="{A3088550-9884-4561-95B4-AD0DFCA1AF9B}" type="slidenum">
              <a:rPr lang="en-GB" smtClean="0"/>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FF16B16-E7C2-4E08-9650-26058DD003A9}" type="datetimeFigureOut">
              <a:rPr lang="en-US" smtClean="0"/>
              <a:pPr>
                <a:defRPr/>
              </a:pPr>
              <a:t>10/10/2011</a:t>
            </a:fld>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030A2E88-0A09-472A-B230-930969E9B4F2}" type="slidenum">
              <a:rPr lang="en-GB" smtClean="0"/>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93557D23-1AAF-4540-9102-AD830DC0D6A2}" type="datetimeFigureOut">
              <a:rPr lang="en-US" smtClean="0"/>
              <a:pPr>
                <a:defRPr/>
              </a:pPr>
              <a:t>10/10/2011</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lvl1pPr>
              <a:defRPr>
                <a:solidFill>
                  <a:srgbClr val="FFFFFF"/>
                </a:solidFill>
              </a:defRPr>
            </a:lvl1pPr>
          </a:lstStyle>
          <a:p>
            <a:pPr>
              <a:defRPr/>
            </a:pPr>
            <a:fld id="{484D259E-5FC2-4869-9FD0-061940EB0836}" type="slidenum">
              <a:rPr lang="en-GB" smtClean="0"/>
              <a:pPr>
                <a:defRPr/>
              </a:pPr>
              <a:t>‹#›</a:t>
            </a:fld>
            <a:endParaRPr lang="en-GB"/>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pPr>
              <a:defRPr/>
            </a:pPr>
            <a:fld id="{0CB02995-741A-42C0-B46B-B5ABD90971B9}" type="datetimeFigureOut">
              <a:rPr lang="en-US" smtClean="0"/>
              <a:pPr>
                <a:defRPr/>
              </a:pPr>
              <a:t>10/10/2011</a:t>
            </a:fld>
            <a:endParaRPr lang="en-GB"/>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defRPr/>
            </a:pPr>
            <a:fld id="{38C62177-947E-4493-A1BB-40D21BC06786}" type="slidenum">
              <a:rPr lang="en-GB" smtClean="0"/>
              <a:pPr>
                <a:defRPr/>
              </a:pPr>
              <a:t>‹#›</a:t>
            </a:fld>
            <a:endParaRPr lang="en-GB"/>
          </a:p>
        </p:txBody>
      </p:sp>
      <p:sp>
        <p:nvSpPr>
          <p:cNvPr id="14" name="Footer Placeholder 13"/>
          <p:cNvSpPr>
            <a:spLocks noGrp="1"/>
          </p:cNvSpPr>
          <p:nvPr>
            <p:ph type="ftr" sz="quarter" idx="12"/>
          </p:nvPr>
        </p:nvSpPr>
        <p:spPr>
          <a:xfrm>
            <a:off x="1600200" y="6248206"/>
            <a:ext cx="4572000" cy="365125"/>
          </a:xfrm>
        </p:spPr>
        <p:txBody>
          <a:bodyPr rtlCol="0"/>
          <a:lstStyle/>
          <a:p>
            <a:pPr>
              <a:defRPr/>
            </a:pPr>
            <a:endParaRPr lang="en-GB"/>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B8A8BC97-AF7B-4019-B788-C0DB87E4283D}" type="datetimeFigureOut">
              <a:rPr lang="en-US" smtClean="0"/>
              <a:pPr>
                <a:defRPr/>
              </a:pPr>
              <a:t>10/10/2011</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85E9D36C-8810-4184-B71F-928047AF4798}" type="slidenum">
              <a:rPr lang="en-GB" smtClean="0"/>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pPr>
              <a:defRPr/>
            </a:pPr>
            <a:fld id="{5C740917-C588-44A3-9DA1-1E6B73D255A4}" type="datetimeFigureOut">
              <a:rPr lang="en-US" smtClean="0"/>
              <a:pPr>
                <a:defRPr/>
              </a:pPr>
              <a:t>10/10/2011</a:t>
            </a:fld>
            <a:endParaRPr lang="en-GB"/>
          </a:p>
        </p:txBody>
      </p:sp>
      <p:sp>
        <p:nvSpPr>
          <p:cNvPr id="5" name="Footer Placeholder 4"/>
          <p:cNvSpPr>
            <a:spLocks noGrp="1"/>
          </p:cNvSpPr>
          <p:nvPr>
            <p:ph type="ftr" sz="quarter" idx="11"/>
          </p:nvPr>
        </p:nvSpPr>
        <p:spPr>
          <a:xfrm>
            <a:off x="457201" y="6248207"/>
            <a:ext cx="5573483" cy="365125"/>
          </a:xfrm>
        </p:spPr>
        <p:txBody>
          <a:bodyPr/>
          <a:lstStyle/>
          <a:p>
            <a:pPr>
              <a:defRPr/>
            </a:pPr>
            <a:endParaRPr lang="en-GB"/>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pPr>
              <a:defRPr/>
            </a:pPr>
            <a:fld id="{EB9B48D4-AC98-412D-9E7A-094A7F3D15FC}" type="slidenum">
              <a:rPr lang="en-GB" smtClean="0"/>
              <a:pPr>
                <a:defRPr/>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a:defRPr/>
            </a:pPr>
            <a:fld id="{EA98863E-F941-40B8-B562-04F7275F46E8}" type="datetimeFigureOut">
              <a:rPr lang="en-US" smtClean="0"/>
              <a:pPr>
                <a:defRPr/>
              </a:pPr>
              <a:t>10/10/2011</a:t>
            </a:fld>
            <a:endParaRPr lang="en-GB"/>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defRPr/>
            </a:pPr>
            <a:endParaRPr lang="en-GB"/>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defRPr/>
            </a:pPr>
            <a:fld id="{87041FD2-C1A9-4B62-9E03-2CCED3E36756}" type="slidenum">
              <a:rPr lang="en-GB" smtClean="0"/>
              <a:pPr>
                <a:defRPr/>
              </a:pPr>
              <a:t>‹#›</a:t>
            </a:fld>
            <a:endParaRPr lang="en-GB"/>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a:bodyPr>
          <a:lstStyle/>
          <a:p>
            <a:pPr fontAlgn="auto">
              <a:spcAft>
                <a:spcPts val="0"/>
              </a:spcAft>
              <a:defRPr/>
            </a:pPr>
            <a:r>
              <a:rPr lang="en-US" dirty="0" smtClean="0"/>
              <a:t>The law of Contract</a:t>
            </a:r>
            <a:r>
              <a:rPr lang="en-GB" dirty="0" smtClean="0"/>
              <a:t/>
            </a:r>
            <a:br>
              <a:rPr lang="en-GB" dirty="0" smtClean="0"/>
            </a:br>
            <a:endParaRPr lang="en-GB" dirty="0" smtClean="0"/>
          </a:p>
        </p:txBody>
      </p:sp>
      <p:sp>
        <p:nvSpPr>
          <p:cNvPr id="3" name="Subtitle 2"/>
          <p:cNvSpPr>
            <a:spLocks noGrp="1"/>
          </p:cNvSpPr>
          <p:nvPr>
            <p:ph type="subTitle" idx="1"/>
          </p:nvPr>
        </p:nvSpPr>
        <p:spPr/>
        <p:txBody>
          <a:bodyPr rtlCol="0">
            <a:normAutofit/>
          </a:bodyPr>
          <a:lstStyle/>
          <a:p>
            <a:pPr fontAlgn="auto">
              <a:spcAft>
                <a:spcPts val="0"/>
              </a:spcAft>
              <a:buFont typeface="Arial" pitchFamily="34" charset="0"/>
              <a:buNone/>
              <a:defRPr/>
            </a:pPr>
            <a:endParaRPr lang="en-GB" smtClean="0"/>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ctr" fontAlgn="auto">
              <a:spcAft>
                <a:spcPts val="0"/>
              </a:spcAft>
              <a:defRPr/>
            </a:pPr>
            <a:r>
              <a:rPr lang="en-US" dirty="0" smtClean="0"/>
              <a:t> </a:t>
            </a:r>
            <a:r>
              <a:rPr lang="en-GB" dirty="0" smtClean="0"/>
              <a:t/>
            </a:r>
            <a:br>
              <a:rPr lang="en-GB" dirty="0" smtClean="0"/>
            </a:br>
            <a:r>
              <a:rPr lang="en-US" dirty="0" smtClean="0"/>
              <a:t>A Contract</a:t>
            </a:r>
            <a:endParaRPr lang="en-GB" dirty="0" smtClean="0"/>
          </a:p>
        </p:txBody>
      </p:sp>
      <p:sp>
        <p:nvSpPr>
          <p:cNvPr id="3" name="Content Placeholder 2"/>
          <p:cNvSpPr>
            <a:spLocks noGrp="1"/>
          </p:cNvSpPr>
          <p:nvPr>
            <p:ph sz="quarter" idx="1"/>
          </p:nvPr>
        </p:nvSpPr>
        <p:spPr/>
        <p:txBody>
          <a:bodyPr rtlCol="0">
            <a:normAutofit fontScale="77500" lnSpcReduction="20000"/>
          </a:bodyPr>
          <a:lstStyle/>
          <a:p>
            <a:pPr fontAlgn="auto">
              <a:spcAft>
                <a:spcPts val="0"/>
              </a:spcAft>
              <a:buFont typeface="Arial" pitchFamily="34" charset="0"/>
              <a:buChar char="•"/>
              <a:defRPr/>
            </a:pPr>
            <a:r>
              <a:rPr lang="en-US" sz="3600" dirty="0" smtClean="0"/>
              <a:t>Definition: a contract is a </a:t>
            </a:r>
            <a:r>
              <a:rPr lang="en-US" sz="3600" b="1" dirty="0" smtClean="0"/>
              <a:t>binding agreement that the law will enforce.</a:t>
            </a:r>
          </a:p>
          <a:p>
            <a:pPr fontAlgn="auto">
              <a:spcAft>
                <a:spcPts val="0"/>
              </a:spcAft>
              <a:buFont typeface="Arial" pitchFamily="34" charset="0"/>
              <a:buChar char="•"/>
              <a:defRPr/>
            </a:pPr>
            <a:endParaRPr lang="en-GB" sz="3600" dirty="0" smtClean="0"/>
          </a:p>
          <a:p>
            <a:pPr fontAlgn="auto">
              <a:spcAft>
                <a:spcPts val="0"/>
              </a:spcAft>
              <a:buFont typeface="Arial" pitchFamily="34" charset="0"/>
              <a:buChar char="•"/>
              <a:defRPr/>
            </a:pPr>
            <a:r>
              <a:rPr lang="en-US" sz="3600" b="1" dirty="0" smtClean="0"/>
              <a:t>Contracts may be written or oral. </a:t>
            </a:r>
          </a:p>
          <a:p>
            <a:pPr fontAlgn="auto">
              <a:spcAft>
                <a:spcPts val="0"/>
              </a:spcAft>
              <a:buFont typeface="Arial" pitchFamily="34" charset="0"/>
              <a:buChar char="•"/>
              <a:defRPr/>
            </a:pPr>
            <a:r>
              <a:rPr lang="en-US" sz="3600" b="1" dirty="0" smtClean="0"/>
              <a:t>Exceptions:</a:t>
            </a:r>
            <a:r>
              <a:rPr lang="en-US" sz="3600" dirty="0" smtClean="0"/>
              <a:t> land transactions, transfer of shares, </a:t>
            </a:r>
            <a:r>
              <a:rPr lang="en-US" sz="3600" dirty="0" err="1" smtClean="0"/>
              <a:t>cheques</a:t>
            </a:r>
            <a:r>
              <a:rPr lang="en-US" sz="3600" dirty="0" smtClean="0"/>
              <a:t>, consumer credit contracts and contracts by deed must all be in writing.</a:t>
            </a:r>
          </a:p>
          <a:p>
            <a:pPr fontAlgn="auto">
              <a:spcAft>
                <a:spcPts val="0"/>
              </a:spcAft>
              <a:buFont typeface="Arial" pitchFamily="34" charset="0"/>
              <a:buChar char="•"/>
              <a:defRPr/>
            </a:pPr>
            <a:endParaRPr lang="en-US" sz="3600" dirty="0" smtClean="0"/>
          </a:p>
          <a:p>
            <a:pPr fontAlgn="auto">
              <a:spcAft>
                <a:spcPts val="0"/>
              </a:spcAft>
              <a:buFont typeface="Arial" pitchFamily="34" charset="0"/>
              <a:buChar char="•"/>
              <a:defRPr/>
            </a:pPr>
            <a:r>
              <a:rPr lang="en-US" sz="3600" i="1" dirty="0" smtClean="0"/>
              <a:t>Can you think of any contracts you make on a daily/regular basis? At what point is the contract formed?</a:t>
            </a:r>
          </a:p>
          <a:p>
            <a:pPr fontAlgn="auto">
              <a:spcAft>
                <a:spcPts val="0"/>
              </a:spcAft>
              <a:buFont typeface="Arial" pitchFamily="34" charset="0"/>
              <a:buChar char="•"/>
              <a:defRPr/>
            </a:pPr>
            <a:endParaRPr lang="en-US" sz="3600" dirty="0" smtClean="0"/>
          </a:p>
          <a:p>
            <a:pPr fontAlgn="auto">
              <a:spcAft>
                <a:spcPts val="0"/>
              </a:spcAft>
              <a:buFont typeface="Arial" pitchFamily="34" charset="0"/>
              <a:buChar char="•"/>
              <a:defRPr/>
            </a:pPr>
            <a:endParaRPr lang="en-GB"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800" dirty="0" smtClean="0"/>
              <a:t>The Essential Elements of a Contract under English Law</a:t>
            </a:r>
            <a:r>
              <a:rPr lang="en-GB" sz="3600" dirty="0" smtClean="0"/>
              <a:t/>
            </a:r>
            <a:br>
              <a:rPr lang="en-GB" sz="3600" dirty="0" smtClean="0"/>
            </a:br>
            <a:endParaRPr lang="en-GB" sz="3600" dirty="0"/>
          </a:p>
        </p:txBody>
      </p:sp>
      <p:sp>
        <p:nvSpPr>
          <p:cNvPr id="3" name="Content Placeholder 2"/>
          <p:cNvSpPr>
            <a:spLocks noGrp="1"/>
          </p:cNvSpPr>
          <p:nvPr>
            <p:ph sz="quarter" idx="1"/>
          </p:nvPr>
        </p:nvSpPr>
        <p:spPr/>
        <p:txBody>
          <a:bodyPr>
            <a:normAutofit/>
          </a:bodyPr>
          <a:lstStyle/>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r>
              <a:rPr lang="en-US" b="1" dirty="0" smtClean="0"/>
              <a:t>Offer and Acceptance</a:t>
            </a:r>
            <a:endParaRPr lang="en-GB" b="1" dirty="0" smtClean="0"/>
          </a:p>
          <a:p>
            <a:pPr fontAlgn="auto">
              <a:spcAft>
                <a:spcPts val="0"/>
              </a:spcAft>
              <a:buFont typeface="Arial" pitchFamily="34" charset="0"/>
              <a:buChar char="•"/>
              <a:defRPr/>
            </a:pPr>
            <a:r>
              <a:rPr lang="en-US" b="1" dirty="0" smtClean="0"/>
              <a:t>Consideration</a:t>
            </a:r>
            <a:endParaRPr lang="en-GB" b="1" dirty="0" smtClean="0"/>
          </a:p>
          <a:p>
            <a:pPr fontAlgn="auto">
              <a:spcAft>
                <a:spcPts val="0"/>
              </a:spcAft>
              <a:buFont typeface="Arial" pitchFamily="34" charset="0"/>
              <a:buChar char="•"/>
              <a:defRPr/>
            </a:pPr>
            <a:r>
              <a:rPr lang="en-US" b="1" dirty="0" smtClean="0"/>
              <a:t>Intention to Create Legal Relations</a:t>
            </a:r>
          </a:p>
          <a:p>
            <a:pPr fontAlgn="auto">
              <a:spcAft>
                <a:spcPts val="0"/>
              </a:spcAft>
              <a:buFont typeface="Arial" pitchFamily="34" charset="0"/>
              <a:buChar char="•"/>
              <a:defRPr/>
            </a:pPr>
            <a:r>
              <a:rPr lang="en-US" b="1" dirty="0" smtClean="0"/>
              <a:t>Capacity</a:t>
            </a:r>
            <a:endParaRPr lang="en-GB" dirty="0" smtClean="0"/>
          </a:p>
          <a:p>
            <a:pPr fontAlgn="auto">
              <a:spcAft>
                <a:spcPts val="0"/>
              </a:spcAft>
              <a:buFont typeface="Arial" pitchFamily="34" charset="0"/>
              <a:buChar char="•"/>
              <a:defRPr/>
            </a:pPr>
            <a:r>
              <a:rPr lang="en-US" b="1" dirty="0" smtClean="0"/>
              <a:t>Legality of Purpose</a:t>
            </a:r>
            <a:endParaRPr lang="en-GB" dirty="0" smtClean="0"/>
          </a:p>
          <a:p>
            <a:endParaRPr lang="en-GB" dirty="0" smtClean="0"/>
          </a:p>
          <a:p>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t>The essential elements of an English contract</a:t>
            </a:r>
            <a:endParaRPr lang="en-GB" dirty="0"/>
          </a:p>
        </p:txBody>
      </p:sp>
      <p:sp>
        <p:nvSpPr>
          <p:cNvPr id="3" name="Subtitle 2"/>
          <p:cNvSpPr>
            <a:spLocks noGrp="1"/>
          </p:cNvSpPr>
          <p:nvPr>
            <p:ph type="subTitle" idx="1"/>
          </p:nvPr>
        </p:nvSpPr>
        <p:spPr/>
        <p:txBody>
          <a:bodyPr/>
          <a:lstStyle/>
          <a:p>
            <a:endParaRPr lang="en-GB"/>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 Legally Binding Offer</a:t>
            </a:r>
            <a:endParaRPr lang="en-GB" dirty="0"/>
          </a:p>
        </p:txBody>
      </p:sp>
      <p:sp>
        <p:nvSpPr>
          <p:cNvPr id="3" name="Content Placeholder 2"/>
          <p:cNvSpPr>
            <a:spLocks noGrp="1"/>
          </p:cNvSpPr>
          <p:nvPr>
            <p:ph sz="quarter" idx="1"/>
          </p:nvPr>
        </p:nvSpPr>
        <p:spPr/>
        <p:txBody>
          <a:bodyPr>
            <a:normAutofit fontScale="92500" lnSpcReduction="20000"/>
          </a:bodyPr>
          <a:lstStyle/>
          <a:p>
            <a:pPr fontAlgn="auto">
              <a:spcAft>
                <a:spcPts val="0"/>
              </a:spcAft>
              <a:buFont typeface="Arial" pitchFamily="34" charset="0"/>
              <a:buChar char="•"/>
              <a:defRPr/>
            </a:pPr>
            <a:r>
              <a:rPr lang="en-US" b="1" dirty="0" smtClean="0"/>
              <a:t>An offer:</a:t>
            </a:r>
            <a:r>
              <a:rPr lang="en-US" dirty="0" smtClean="0"/>
              <a:t> ‘a definite and unequivocal statement of willingness to be bound in a contract’.  Vague statements are not offers.</a:t>
            </a:r>
            <a:r>
              <a:rPr lang="en-US" b="1" dirty="0" smtClean="0"/>
              <a:t>  </a:t>
            </a:r>
            <a:endParaRPr lang="en-GB" b="1" dirty="0" smtClean="0"/>
          </a:p>
          <a:p>
            <a:pPr fontAlgn="auto">
              <a:spcAft>
                <a:spcPts val="0"/>
              </a:spcAft>
              <a:buNone/>
              <a:defRPr/>
            </a:pPr>
            <a:endParaRPr lang="en-GB" dirty="0" smtClean="0"/>
          </a:p>
          <a:p>
            <a:pPr fontAlgn="auto">
              <a:spcAft>
                <a:spcPts val="0"/>
              </a:spcAft>
              <a:buFont typeface="Arial" pitchFamily="34" charset="0"/>
              <a:buChar char="•"/>
              <a:defRPr/>
            </a:pPr>
            <a:r>
              <a:rPr lang="en-US" dirty="0" smtClean="0"/>
              <a:t>Kym offers to sell her car to Bill. She tells him that she wants around £500 for the vehicle and that she should be ready to sell at the end of the month. Is this a valid offer?</a:t>
            </a:r>
          </a:p>
          <a:p>
            <a:pPr fontAlgn="auto">
              <a:spcAft>
                <a:spcPts val="0"/>
              </a:spcAft>
              <a:buNone/>
              <a:defRPr/>
            </a:pPr>
            <a:r>
              <a:rPr lang="en-US" dirty="0" smtClean="0"/>
              <a:t> </a:t>
            </a:r>
            <a:endParaRPr lang="en-GB" dirty="0" smtClean="0"/>
          </a:p>
          <a:p>
            <a:pPr fontAlgn="auto">
              <a:spcAft>
                <a:spcPts val="0"/>
              </a:spcAft>
              <a:buFont typeface="Arial" pitchFamily="34" charset="0"/>
              <a:buChar char="•"/>
              <a:defRPr/>
            </a:pPr>
            <a:r>
              <a:rPr lang="en-GB" b="1" dirty="0" err="1" smtClean="0"/>
              <a:t>Offeror</a:t>
            </a:r>
            <a:r>
              <a:rPr lang="en-GB" dirty="0" smtClean="0"/>
              <a:t>: person making the offer </a:t>
            </a:r>
          </a:p>
          <a:p>
            <a:pPr fontAlgn="auto">
              <a:spcAft>
                <a:spcPts val="0"/>
              </a:spcAft>
              <a:buFont typeface="Arial" pitchFamily="34" charset="0"/>
              <a:buChar char="•"/>
              <a:defRPr/>
            </a:pPr>
            <a:r>
              <a:rPr lang="en-GB" b="1" dirty="0" err="1" smtClean="0"/>
              <a:t>Offeree</a:t>
            </a:r>
            <a:r>
              <a:rPr lang="en-GB" dirty="0" smtClean="0"/>
              <a:t>: person to whom the offer is made</a:t>
            </a:r>
          </a:p>
          <a:p>
            <a:pPr fontAlgn="auto">
              <a:spcAft>
                <a:spcPts val="0"/>
              </a:spcAft>
              <a:buFont typeface="Arial" pitchFamily="34" charset="0"/>
              <a:buChar char="•"/>
              <a:defRPr/>
            </a:pPr>
            <a:endParaRPr lang="en-GB" dirty="0" smtClean="0"/>
          </a:p>
          <a:p>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3200" dirty="0" smtClean="0"/>
              <a:t>Identify the '</a:t>
            </a:r>
            <a:r>
              <a:rPr lang="en-US" sz="3200" dirty="0" err="1" smtClean="0"/>
              <a:t>offeror</a:t>
            </a:r>
            <a:r>
              <a:rPr lang="en-US" sz="3200" dirty="0" smtClean="0"/>
              <a:t>' and  the '</a:t>
            </a:r>
            <a:r>
              <a:rPr lang="en-US" sz="3200" dirty="0" err="1" smtClean="0"/>
              <a:t>offeree</a:t>
            </a:r>
            <a:r>
              <a:rPr lang="en-US" sz="3200" dirty="0" smtClean="0"/>
              <a:t>' in the following scenarios:</a:t>
            </a:r>
            <a:r>
              <a:rPr lang="en-GB" sz="3200" dirty="0" smtClean="0"/>
              <a:t/>
            </a:r>
            <a:br>
              <a:rPr lang="en-GB" sz="3200" dirty="0" smtClean="0"/>
            </a:br>
            <a:endParaRPr lang="en-GB" sz="3200" dirty="0"/>
          </a:p>
        </p:txBody>
      </p:sp>
      <p:sp>
        <p:nvSpPr>
          <p:cNvPr id="3" name="Content Placeholder 2"/>
          <p:cNvSpPr>
            <a:spLocks noGrp="1"/>
          </p:cNvSpPr>
          <p:nvPr>
            <p:ph sz="quarter" idx="1"/>
          </p:nvPr>
        </p:nvSpPr>
        <p:spPr/>
        <p:txBody>
          <a:bodyPr>
            <a:normAutofit fontScale="85000" lnSpcReduction="20000"/>
          </a:bodyPr>
          <a:lstStyle/>
          <a:p>
            <a:pPr fontAlgn="auto">
              <a:spcAft>
                <a:spcPts val="0"/>
              </a:spcAft>
              <a:buNone/>
              <a:defRPr/>
            </a:pPr>
            <a:r>
              <a:rPr lang="en-US" dirty="0" smtClean="0"/>
              <a:t>   </a:t>
            </a:r>
            <a:r>
              <a:rPr lang="en-US" b="1" dirty="0" smtClean="0"/>
              <a:t>An offer may be made to:</a:t>
            </a:r>
          </a:p>
          <a:p>
            <a:pPr fontAlgn="auto">
              <a:spcAft>
                <a:spcPts val="0"/>
              </a:spcAft>
              <a:buFont typeface="Arial" pitchFamily="34" charset="0"/>
              <a:buChar char="•"/>
              <a:defRPr/>
            </a:pPr>
            <a:r>
              <a:rPr lang="en-US" dirty="0" smtClean="0"/>
              <a:t>a particular person, a class of people, or to 'the world'.</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r>
              <a:rPr lang="en-US" dirty="0" smtClean="0"/>
              <a:t>Joe places an ad in her local paper offering a £50 reward to anyone who returns her lost gold watch.</a:t>
            </a:r>
            <a:endParaRPr lang="en-GB" dirty="0" smtClean="0"/>
          </a:p>
          <a:p>
            <a:pPr fontAlgn="auto">
              <a:spcAft>
                <a:spcPts val="0"/>
              </a:spcAft>
              <a:buNone/>
              <a:defRPr/>
            </a:pPr>
            <a:r>
              <a:rPr lang="en-US" dirty="0" smtClean="0"/>
              <a:t> </a:t>
            </a:r>
            <a:endParaRPr lang="en-GB" dirty="0" smtClean="0"/>
          </a:p>
          <a:p>
            <a:pPr fontAlgn="auto">
              <a:spcAft>
                <a:spcPts val="0"/>
              </a:spcAft>
              <a:buFont typeface="Arial" pitchFamily="34" charset="0"/>
              <a:buChar char="•"/>
              <a:defRPr/>
            </a:pPr>
            <a:r>
              <a:rPr lang="en-US" dirty="0" smtClean="0"/>
              <a:t>Sally states that she will sell her car to the first member of her family to earn a graduate degree.</a:t>
            </a:r>
            <a:endParaRPr lang="en-GB" dirty="0" smtClean="0"/>
          </a:p>
          <a:p>
            <a:pPr fontAlgn="auto">
              <a:spcAft>
                <a:spcPts val="0"/>
              </a:spcAft>
              <a:buNone/>
              <a:defRPr/>
            </a:pPr>
            <a:r>
              <a:rPr lang="en-US" dirty="0" smtClean="0"/>
              <a:t> </a:t>
            </a:r>
            <a:endParaRPr lang="en-GB" dirty="0" smtClean="0"/>
          </a:p>
          <a:p>
            <a:pPr fontAlgn="auto">
              <a:spcAft>
                <a:spcPts val="0"/>
              </a:spcAft>
              <a:buFont typeface="Arial" pitchFamily="34" charset="0"/>
              <a:buChar char="•"/>
              <a:defRPr/>
            </a:pPr>
            <a:r>
              <a:rPr lang="en-US" dirty="0" smtClean="0"/>
              <a:t>Tim offers to give his dog to Mary in exchange for her painting his house.  </a:t>
            </a:r>
            <a:endParaRPr lang="en-GB" dirty="0" smtClean="0"/>
          </a:p>
          <a:p>
            <a:pPr fontAlgn="auto">
              <a:spcAft>
                <a:spcPts val="0"/>
              </a:spcAft>
              <a:buNone/>
              <a:defRPr/>
            </a:pPr>
            <a:r>
              <a:rPr lang="en-US" dirty="0" smtClean="0"/>
              <a:t> </a:t>
            </a:r>
          </a:p>
          <a:p>
            <a:pPr fontAlgn="auto">
              <a:spcAft>
                <a:spcPts val="0"/>
              </a:spcAft>
              <a:buNone/>
              <a:defRPr/>
            </a:pPr>
            <a:endParaRPr lang="en-GB" dirty="0" smtClean="0"/>
          </a:p>
          <a:p>
            <a:pPr fontAlgn="auto">
              <a:spcAft>
                <a:spcPts val="0"/>
              </a:spcAft>
              <a:buFont typeface="Arial" pitchFamily="34" charset="0"/>
              <a:buChar char="•"/>
              <a:defRPr/>
            </a:pPr>
            <a:endParaRPr lang="en-US" i="1" dirty="0" smtClean="0"/>
          </a:p>
          <a:p>
            <a:pPr fontAlgn="auto">
              <a:spcAft>
                <a:spcPts val="0"/>
              </a:spcAft>
              <a:buFont typeface="Arial" pitchFamily="34" charset="0"/>
              <a:buChar char="•"/>
              <a:defRPr/>
            </a:pPr>
            <a:endParaRPr lang="en-GB" i="1" dirty="0" smtClean="0"/>
          </a:p>
          <a:p>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Acceptance </a:t>
            </a:r>
            <a:endParaRPr lang="en-GB" dirty="0"/>
          </a:p>
        </p:txBody>
      </p:sp>
      <p:sp>
        <p:nvSpPr>
          <p:cNvPr id="3" name="Content Placeholder 2"/>
          <p:cNvSpPr>
            <a:spLocks noGrp="1"/>
          </p:cNvSpPr>
          <p:nvPr>
            <p:ph sz="quarter" idx="1"/>
          </p:nvPr>
        </p:nvSpPr>
        <p:spPr/>
        <p:txBody>
          <a:bodyPr>
            <a:normAutofit/>
          </a:bodyPr>
          <a:lstStyle/>
          <a:p>
            <a:pPr fontAlgn="auto">
              <a:spcAft>
                <a:spcPts val="0"/>
              </a:spcAft>
              <a:buFont typeface="Arial" pitchFamily="34" charset="0"/>
              <a:buChar char="•"/>
              <a:defRPr/>
            </a:pPr>
            <a:r>
              <a:rPr lang="en-US" sz="3100" b="1" dirty="0" smtClean="0"/>
              <a:t>Acceptance: </a:t>
            </a:r>
            <a:r>
              <a:rPr lang="en-US" sz="3100" dirty="0" smtClean="0"/>
              <a:t>the</a:t>
            </a:r>
            <a:r>
              <a:rPr lang="en-US" dirty="0" smtClean="0"/>
              <a:t> unequivocal assent to all the terms of the offer. </a:t>
            </a:r>
            <a:endParaRPr lang="en-GB" dirty="0" smtClean="0"/>
          </a:p>
          <a:p>
            <a:pPr fontAlgn="auto">
              <a:spcAft>
                <a:spcPts val="0"/>
              </a:spcAft>
              <a:buNone/>
              <a:defRPr/>
            </a:pPr>
            <a:r>
              <a:rPr lang="en-US" dirty="0" smtClean="0"/>
              <a:t> </a:t>
            </a:r>
          </a:p>
          <a:p>
            <a:pPr fontAlgn="auto">
              <a:spcAft>
                <a:spcPts val="0"/>
              </a:spcAft>
              <a:buFont typeface="Arial" pitchFamily="34" charset="0"/>
              <a:buChar char="•"/>
              <a:defRPr/>
            </a:pPr>
            <a:r>
              <a:rPr lang="en-US" dirty="0" smtClean="0"/>
              <a:t>Silence is never sufficient acceptance. The </a:t>
            </a:r>
            <a:r>
              <a:rPr lang="en-US" dirty="0" err="1" smtClean="0"/>
              <a:t>offeree</a:t>
            </a:r>
            <a:r>
              <a:rPr lang="en-US" dirty="0" smtClean="0"/>
              <a:t> must demonstrate his acceptance either expressly or impliedly. </a:t>
            </a:r>
            <a:endParaRPr lang="en-GB" dirty="0" smtClean="0"/>
          </a:p>
          <a:p>
            <a:pPr fontAlgn="auto">
              <a:spcAft>
                <a:spcPts val="0"/>
              </a:spcAft>
              <a:buFont typeface="Arial" pitchFamily="34" charset="0"/>
              <a:buChar char="•"/>
              <a:defRPr/>
            </a:pPr>
            <a:endParaRPr lang="en-GB" b="1" dirty="0" smtClean="0"/>
          </a:p>
          <a:p>
            <a:pPr fontAlgn="auto">
              <a:spcAft>
                <a:spcPts val="0"/>
              </a:spcAft>
              <a:buFont typeface="Arial" pitchFamily="34" charset="0"/>
              <a:buChar char="•"/>
              <a:defRPr/>
            </a:pPr>
            <a:r>
              <a:rPr lang="en-US" dirty="0" smtClean="0"/>
              <a:t>A counter offer is not acceptance and extinguishes the original offer, </a:t>
            </a:r>
            <a:r>
              <a:rPr lang="en-US" b="1" dirty="0" smtClean="0"/>
              <a:t>Hyde v Wrench. </a:t>
            </a:r>
          </a:p>
          <a:p>
            <a:pPr fontAlgn="auto">
              <a:spcAft>
                <a:spcPts val="0"/>
              </a:spcAft>
              <a:buFont typeface="Arial" pitchFamily="34" charset="0"/>
              <a:buChar char="•"/>
              <a:defRPr/>
            </a:pPr>
            <a:endParaRPr lang="en-GB" b="1" dirty="0" smtClean="0"/>
          </a:p>
          <a:p>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dirty="0" smtClean="0"/>
              <a:t>Contractual Consideration </a:t>
            </a:r>
            <a:endParaRPr lang="en-GB" dirty="0"/>
          </a:p>
        </p:txBody>
      </p:sp>
      <p:sp>
        <p:nvSpPr>
          <p:cNvPr id="3" name="Content Placeholder 2"/>
          <p:cNvSpPr>
            <a:spLocks noGrp="1"/>
          </p:cNvSpPr>
          <p:nvPr>
            <p:ph sz="quarter" idx="1"/>
          </p:nvPr>
        </p:nvSpPr>
        <p:spPr/>
        <p:txBody>
          <a:bodyPr>
            <a:normAutofit/>
          </a:bodyPr>
          <a:lstStyle/>
          <a:p>
            <a:r>
              <a:rPr lang="en-GB" b="1" dirty="0" smtClean="0"/>
              <a:t>Definition</a:t>
            </a:r>
            <a:r>
              <a:rPr lang="en-GB" dirty="0" smtClean="0"/>
              <a:t>: </a:t>
            </a:r>
            <a:r>
              <a:rPr lang="en-US" dirty="0" smtClean="0"/>
              <a:t>Consideration </a:t>
            </a:r>
            <a:r>
              <a:rPr lang="en-US" dirty="0"/>
              <a:t>for a promise exists where some right, interest or benefit accrues to the promisor as a direct result of some detriment or loss suffered by the </a:t>
            </a:r>
            <a:r>
              <a:rPr lang="en-US" dirty="0" err="1" smtClean="0"/>
              <a:t>promisee</a:t>
            </a:r>
            <a:r>
              <a:rPr lang="en-US" dirty="0" smtClean="0"/>
              <a:t>, </a:t>
            </a:r>
            <a:r>
              <a:rPr lang="en-GB" dirty="0" smtClean="0"/>
              <a:t>Currie v </a:t>
            </a:r>
            <a:r>
              <a:rPr lang="en-GB" dirty="0" err="1" smtClean="0"/>
              <a:t>Misa</a:t>
            </a:r>
            <a:r>
              <a:rPr lang="en-GB" dirty="0" smtClean="0"/>
              <a:t> (1875).</a:t>
            </a:r>
            <a:endParaRPr lang="en-US" dirty="0" smtClean="0"/>
          </a:p>
          <a:p>
            <a:pPr>
              <a:buNone/>
            </a:pPr>
            <a:r>
              <a:rPr lang="en-US" dirty="0"/>
              <a:t> </a:t>
            </a:r>
            <a:endParaRPr lang="en-GB" dirty="0"/>
          </a:p>
          <a:p>
            <a:r>
              <a:rPr lang="en-US" dirty="0" smtClean="0"/>
              <a:t>Consideration must have some </a:t>
            </a:r>
            <a:r>
              <a:rPr lang="en-GB" dirty="0" smtClean="0"/>
              <a:t>‘economic’</a:t>
            </a:r>
            <a:r>
              <a:rPr lang="en-US" dirty="0" smtClean="0"/>
              <a:t> value, but the courts will not investigate to see if the parties received </a:t>
            </a:r>
            <a:r>
              <a:rPr lang="en-US" b="1" dirty="0" smtClean="0"/>
              <a:t>equal</a:t>
            </a:r>
            <a:r>
              <a:rPr lang="en-US" dirty="0" smtClean="0"/>
              <a:t> value. Parties assumed to protect own interests,</a:t>
            </a:r>
            <a:r>
              <a:rPr lang="en-GB" dirty="0" smtClean="0"/>
              <a:t>Thomas v Thomas 1842. </a:t>
            </a:r>
          </a:p>
          <a:p>
            <a:endParaRPr lang="en-US" dirty="0" smtClean="0"/>
          </a:p>
          <a:p>
            <a:endParaRPr lang="en-US" dirty="0" smtClean="0"/>
          </a:p>
          <a:p>
            <a:endParaRPr lang="en-GB" dirty="0"/>
          </a:p>
          <a:p>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Intention to Create Legal Relations</a:t>
            </a:r>
            <a:r>
              <a:rPr lang="en-GB" dirty="0" smtClean="0"/>
              <a:t/>
            </a:r>
            <a:br>
              <a:rPr lang="en-GB" dirty="0" smtClean="0"/>
            </a:br>
            <a:endParaRPr lang="en-GB" dirty="0"/>
          </a:p>
        </p:txBody>
      </p:sp>
      <p:sp>
        <p:nvSpPr>
          <p:cNvPr id="3" name="Content Placeholder 2"/>
          <p:cNvSpPr>
            <a:spLocks noGrp="1"/>
          </p:cNvSpPr>
          <p:nvPr>
            <p:ph sz="quarter" idx="1"/>
          </p:nvPr>
        </p:nvSpPr>
        <p:spPr/>
        <p:txBody>
          <a:bodyPr>
            <a:normAutofit fontScale="92500" lnSpcReduction="20000"/>
          </a:bodyPr>
          <a:lstStyle/>
          <a:p>
            <a:pPr fontAlgn="auto">
              <a:spcAft>
                <a:spcPts val="0"/>
              </a:spcAft>
              <a:buFont typeface="Arial" pitchFamily="34" charset="0"/>
              <a:buChar char="•"/>
              <a:defRPr/>
            </a:pPr>
            <a:r>
              <a:rPr lang="en-US" dirty="0" smtClean="0"/>
              <a:t>One party makes an offer, the other party accepts- they must have a ' Meeting of the Minds’ also known as ‘Ad idem’</a:t>
            </a:r>
            <a:r>
              <a:rPr lang="en-US" b="1" dirty="0" smtClean="0"/>
              <a:t>. </a:t>
            </a:r>
          </a:p>
          <a:p>
            <a:pPr fontAlgn="auto">
              <a:spcAft>
                <a:spcPts val="0"/>
              </a:spcAft>
              <a:buFont typeface="Arial" pitchFamily="34" charset="0"/>
              <a:buChar char="•"/>
              <a:defRPr/>
            </a:pPr>
            <a:endParaRPr lang="en-US" b="1" dirty="0" smtClean="0"/>
          </a:p>
          <a:p>
            <a:pPr fontAlgn="auto">
              <a:spcAft>
                <a:spcPts val="0"/>
              </a:spcAft>
              <a:buNone/>
              <a:defRPr/>
            </a:pPr>
            <a:r>
              <a:rPr lang="en-US" b="1" dirty="0" smtClean="0"/>
              <a:t>   They must both understand and agree on what they are assenting to and must both intend to make legally binding relations. </a:t>
            </a:r>
            <a:r>
              <a:rPr lang="en-US" dirty="0" smtClean="0"/>
              <a:t>Why is this important?</a:t>
            </a:r>
            <a:endParaRPr lang="en-GB" dirty="0" smtClean="0"/>
          </a:p>
          <a:p>
            <a:pPr fontAlgn="auto">
              <a:spcAft>
                <a:spcPts val="0"/>
              </a:spcAft>
              <a:buNone/>
              <a:defRPr/>
            </a:pPr>
            <a:r>
              <a:rPr lang="en-US" dirty="0" smtClean="0"/>
              <a:t> </a:t>
            </a:r>
            <a:endParaRPr lang="en-GB" dirty="0" smtClean="0"/>
          </a:p>
          <a:p>
            <a:pPr fontAlgn="auto">
              <a:spcAft>
                <a:spcPts val="0"/>
              </a:spcAft>
              <a:buNone/>
              <a:defRPr/>
            </a:pPr>
            <a:endParaRPr lang="en-GB" dirty="0" smtClean="0"/>
          </a:p>
          <a:p>
            <a:pPr fontAlgn="auto">
              <a:spcAft>
                <a:spcPts val="0"/>
              </a:spcAft>
              <a:buFont typeface="Arial" pitchFamily="34" charset="0"/>
              <a:buChar char="•"/>
              <a:defRPr/>
            </a:pPr>
            <a:r>
              <a:rPr lang="en-US" dirty="0" smtClean="0"/>
              <a:t>Assent may be written, oral or implied by conduct.</a:t>
            </a:r>
            <a:endParaRPr lang="en-GB" dirty="0" smtClean="0"/>
          </a:p>
          <a:p>
            <a:pPr fontAlgn="auto">
              <a:spcAft>
                <a:spcPts val="0"/>
              </a:spcAft>
              <a:buNone/>
              <a:defRPr/>
            </a:pPr>
            <a:r>
              <a:rPr lang="en-US" dirty="0" smtClean="0"/>
              <a:t> </a:t>
            </a:r>
            <a:endParaRPr lang="en-GB" dirty="0" smtClean="0"/>
          </a:p>
          <a:p>
            <a:pPr fontAlgn="auto">
              <a:spcAft>
                <a:spcPts val="0"/>
              </a:spcAft>
              <a:buFont typeface="Arial" pitchFamily="34" charset="0"/>
              <a:buChar char="•"/>
              <a:defRPr/>
            </a:pPr>
            <a:endParaRPr lang="en-GB" dirty="0" smtClean="0"/>
          </a:p>
          <a:p>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Capacity and Legality</a:t>
            </a:r>
            <a:endParaRPr lang="en-US" dirty="0"/>
          </a:p>
        </p:txBody>
      </p:sp>
      <p:sp>
        <p:nvSpPr>
          <p:cNvPr id="3" name="Content Placeholder 2"/>
          <p:cNvSpPr>
            <a:spLocks noGrp="1"/>
          </p:cNvSpPr>
          <p:nvPr>
            <p:ph sz="quarter" idx="1"/>
          </p:nvPr>
        </p:nvSpPr>
        <p:spPr/>
        <p:txBody>
          <a:bodyPr>
            <a:normAutofit fontScale="92500" lnSpcReduction="20000"/>
          </a:bodyPr>
          <a:lstStyle/>
          <a:p>
            <a:pPr fontAlgn="auto">
              <a:spcAft>
                <a:spcPts val="0"/>
              </a:spcAft>
              <a:buFont typeface="Arial" pitchFamily="34" charset="0"/>
              <a:buChar char="•"/>
              <a:defRPr/>
            </a:pPr>
            <a:r>
              <a:rPr lang="en-US" b="1" dirty="0" smtClean="0"/>
              <a:t>Capacity:</a:t>
            </a:r>
            <a:r>
              <a:rPr lang="en-US" dirty="0" smtClean="0"/>
              <a:t> minors cannot enter contracts other than for ‘necessaries’ i.e. essential items for </a:t>
            </a:r>
            <a:r>
              <a:rPr lang="en-US" dirty="0" smtClean="0"/>
              <a:t>survival. </a:t>
            </a:r>
            <a:endParaRPr lang="en-US" dirty="0" smtClean="0"/>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r>
              <a:rPr lang="en-US" dirty="0" smtClean="0"/>
              <a:t>Persons who are mentally incapacitated or intoxicated at time of contract formation can avoid the contract if evidence they did not understand the consequences of their actions and the other party took advantage of this. </a:t>
            </a:r>
          </a:p>
          <a:p>
            <a:pPr fontAlgn="auto">
              <a:spcAft>
                <a:spcPts val="0"/>
              </a:spcAft>
              <a:buFont typeface="Arial" pitchFamily="34" charset="0"/>
              <a:buChar char="•"/>
              <a:defRPr/>
            </a:pPr>
            <a:endParaRPr lang="en-GB" dirty="0" smtClean="0"/>
          </a:p>
          <a:p>
            <a:pPr fontAlgn="auto">
              <a:spcAft>
                <a:spcPts val="0"/>
              </a:spcAft>
              <a:buFont typeface="Arial" pitchFamily="34" charset="0"/>
              <a:buChar char="•"/>
              <a:defRPr/>
            </a:pPr>
            <a:r>
              <a:rPr lang="en-US" b="1" dirty="0" smtClean="0"/>
              <a:t>Legality of Purpose:</a:t>
            </a:r>
            <a:r>
              <a:rPr lang="en-US" dirty="0" smtClean="0"/>
              <a:t> courts will not enforce an illegal contract or one contrary to public policy.</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r>
              <a:rPr lang="en-US" b="1" dirty="0" smtClean="0"/>
              <a:t>Contract Terms</a:t>
            </a:r>
            <a:r>
              <a:rPr lang="en-GB" dirty="0" smtClean="0"/>
              <a:t/>
            </a:r>
            <a:br>
              <a:rPr lang="en-GB" dirty="0" smtClean="0"/>
            </a:br>
            <a:endParaRPr lang="en-GB" dirty="0" smtClean="0"/>
          </a:p>
        </p:txBody>
      </p:sp>
      <p:sp>
        <p:nvSpPr>
          <p:cNvPr id="3" name="Subtitle 2"/>
          <p:cNvSpPr>
            <a:spLocks noGrp="1"/>
          </p:cNvSpPr>
          <p:nvPr>
            <p:ph type="subTitle" idx="1"/>
          </p:nvPr>
        </p:nvSpPr>
        <p:spPr/>
        <p:txBody>
          <a:bodyPr rtlCol="0">
            <a:normAutofit/>
          </a:bodyPr>
          <a:lstStyle/>
          <a:p>
            <a:pPr fontAlgn="auto">
              <a:spcAft>
                <a:spcPts val="0"/>
              </a:spcAft>
              <a:buFont typeface="Arial" pitchFamily="34" charset="0"/>
              <a:buNone/>
              <a:defRPr/>
            </a:pPr>
            <a:r>
              <a:rPr lang="en-US" dirty="0" smtClean="0"/>
              <a:t>The terms are the contents of the contract.</a:t>
            </a:r>
            <a:endParaRPr lang="en-GB" dirty="0" smtClean="0"/>
          </a:p>
          <a:p>
            <a:pPr fontAlgn="auto">
              <a:spcAft>
                <a:spcPts val="0"/>
              </a:spcAft>
              <a:buFont typeface="Arial" pitchFamily="34" charset="0"/>
              <a:buNone/>
              <a:defRPr/>
            </a:pPr>
            <a:endParaRPr lang="en-GB" dirty="0" smtClean="0"/>
          </a:p>
        </p:txBody>
      </p:sp>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ctr" fontAlgn="auto">
              <a:spcAft>
                <a:spcPts val="0"/>
              </a:spcAft>
              <a:defRPr/>
            </a:pPr>
            <a:r>
              <a:rPr lang="en-US" dirty="0" smtClean="0"/>
              <a:t>Terms and Mere Representations</a:t>
            </a:r>
            <a:r>
              <a:rPr lang="en-GB" dirty="0" smtClean="0"/>
              <a:t/>
            </a:r>
            <a:br>
              <a:rPr lang="en-GB" dirty="0" smtClean="0"/>
            </a:br>
            <a:endParaRPr lang="en-GB" dirty="0" smtClean="0"/>
          </a:p>
        </p:txBody>
      </p:sp>
      <p:sp>
        <p:nvSpPr>
          <p:cNvPr id="3" name="Content Placeholder 2"/>
          <p:cNvSpPr>
            <a:spLocks noGrp="1"/>
          </p:cNvSpPr>
          <p:nvPr>
            <p:ph sz="quarter" idx="1"/>
          </p:nvPr>
        </p:nvSpPr>
        <p:spPr/>
        <p:txBody>
          <a:bodyPr rtlCol="0">
            <a:normAutofit fontScale="85000" lnSpcReduction="10000"/>
          </a:bodyPr>
          <a:lstStyle/>
          <a:p>
            <a:pPr fontAlgn="auto">
              <a:spcAft>
                <a:spcPts val="0"/>
              </a:spcAft>
              <a:buFont typeface="Arial" pitchFamily="34" charset="0"/>
              <a:buChar char="•"/>
              <a:defRPr/>
            </a:pPr>
            <a:r>
              <a:rPr lang="en-US" dirty="0" smtClean="0"/>
              <a:t>‘A statement, written or oral, made during negotiations of a contract, may be a </a:t>
            </a:r>
            <a:r>
              <a:rPr lang="en-US" b="1" dirty="0" smtClean="0"/>
              <a:t>term of the subsequent contract or merely a representation inducing the contract’</a:t>
            </a:r>
            <a:r>
              <a:rPr lang="en-US" dirty="0" smtClean="0"/>
              <a:t>. </a:t>
            </a:r>
          </a:p>
          <a:p>
            <a:pPr fontAlgn="auto">
              <a:spcAft>
                <a:spcPts val="0"/>
              </a:spcAft>
              <a:buFont typeface="Arial" pitchFamily="34" charset="0"/>
              <a:buChar char="•"/>
              <a:defRPr/>
            </a:pPr>
            <a:r>
              <a:rPr lang="en-US" dirty="0" smtClean="0"/>
              <a:t> </a:t>
            </a:r>
            <a:endParaRPr lang="en-GB" dirty="0" smtClean="0"/>
          </a:p>
          <a:p>
            <a:pPr fontAlgn="auto">
              <a:spcAft>
                <a:spcPts val="0"/>
              </a:spcAft>
              <a:buFont typeface="Arial" pitchFamily="34" charset="0"/>
              <a:buChar char="•"/>
              <a:defRPr/>
            </a:pPr>
            <a:r>
              <a:rPr lang="en-US" dirty="0" smtClean="0"/>
              <a:t>A </a:t>
            </a:r>
            <a:r>
              <a:rPr lang="en-US" u="sng" dirty="0" smtClean="0"/>
              <a:t>term</a:t>
            </a:r>
            <a:r>
              <a:rPr lang="en-US" dirty="0" smtClean="0"/>
              <a:t> is an important part of the contract.</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r>
              <a:rPr lang="en-US" dirty="0" smtClean="0"/>
              <a:t>A </a:t>
            </a:r>
            <a:r>
              <a:rPr lang="en-US" u="sng" dirty="0" smtClean="0"/>
              <a:t>representation</a:t>
            </a:r>
            <a:r>
              <a:rPr lang="en-US" dirty="0" smtClean="0"/>
              <a:t> is merely something you say while negotiating the contract in an attempt to encourage the other party to contract with you. You do not intend your ‘representation’ to become part of the subsequent contract.</a:t>
            </a:r>
            <a:endParaRPr lang="en-GB" dirty="0" smtClean="0"/>
          </a:p>
          <a:p>
            <a:pPr fontAlgn="auto">
              <a:spcAft>
                <a:spcPts val="0"/>
              </a:spcAft>
              <a:buNone/>
              <a:defRPr/>
            </a:pPr>
            <a:r>
              <a:rPr lang="en-US" dirty="0" smtClean="0"/>
              <a:t> </a:t>
            </a:r>
            <a:endParaRPr lang="en-GB" dirty="0" smtClean="0"/>
          </a:p>
          <a:p>
            <a:pPr fontAlgn="auto">
              <a:spcAft>
                <a:spcPts val="0"/>
              </a:spcAft>
              <a:buFont typeface="Arial" pitchFamily="34" charset="0"/>
              <a:buChar char="•"/>
              <a:defRPr/>
            </a:pPr>
            <a:endParaRPr lang="en-US" u="sng" dirty="0" smtClean="0"/>
          </a:p>
          <a:p>
            <a:pPr fontAlgn="auto">
              <a:spcAft>
                <a:spcPts val="0"/>
              </a:spcAft>
              <a:buFont typeface="Arial" pitchFamily="34" charset="0"/>
              <a:buChar char="•"/>
              <a:defRPr/>
            </a:pPr>
            <a:endParaRPr lang="en-GB"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Terms and Mere Representations</a:t>
            </a:r>
            <a:r>
              <a:rPr lang="en-GB" dirty="0" smtClean="0"/>
              <a:t/>
            </a:r>
            <a:br>
              <a:rPr lang="en-GB" dirty="0" smtClean="0"/>
            </a:br>
            <a:endParaRPr lang="en-GB" dirty="0"/>
          </a:p>
        </p:txBody>
      </p:sp>
      <p:sp>
        <p:nvSpPr>
          <p:cNvPr id="3" name="Content Placeholder 2"/>
          <p:cNvSpPr>
            <a:spLocks noGrp="1"/>
          </p:cNvSpPr>
          <p:nvPr>
            <p:ph sz="quarter" idx="1"/>
          </p:nvPr>
        </p:nvSpPr>
        <p:spPr/>
        <p:txBody>
          <a:bodyPr>
            <a:normAutofit fontScale="92500" lnSpcReduction="20000"/>
          </a:bodyPr>
          <a:lstStyle/>
          <a:p>
            <a:pPr fontAlgn="auto">
              <a:spcAft>
                <a:spcPts val="0"/>
              </a:spcAft>
              <a:buFont typeface="Arial" pitchFamily="34" charset="0"/>
              <a:buChar char="•"/>
              <a:defRPr/>
            </a:pPr>
            <a:r>
              <a:rPr lang="en-US" b="1" dirty="0" smtClean="0"/>
              <a:t>When deciding if a statement is a term or a representation, courts consider the following:</a:t>
            </a:r>
            <a:endParaRPr lang="en-GB" b="1" dirty="0" smtClean="0"/>
          </a:p>
          <a:p>
            <a:pPr fontAlgn="auto">
              <a:spcAft>
                <a:spcPts val="0"/>
              </a:spcAft>
              <a:buFont typeface="Arial" pitchFamily="34" charset="0"/>
              <a:buChar char="•"/>
              <a:defRPr/>
            </a:pPr>
            <a:r>
              <a:rPr lang="en-US" dirty="0" smtClean="0"/>
              <a:t>Time between statement being made and contract formation</a:t>
            </a:r>
            <a:endParaRPr lang="en-GB" dirty="0" smtClean="0"/>
          </a:p>
          <a:p>
            <a:pPr fontAlgn="auto">
              <a:spcAft>
                <a:spcPts val="0"/>
              </a:spcAft>
              <a:buFont typeface="Arial" pitchFamily="34" charset="0"/>
              <a:buChar char="•"/>
              <a:defRPr/>
            </a:pPr>
            <a:r>
              <a:rPr lang="en-US" dirty="0" smtClean="0"/>
              <a:t>If statement put in writing</a:t>
            </a:r>
            <a:endParaRPr lang="en-GB" dirty="0" smtClean="0"/>
          </a:p>
          <a:p>
            <a:pPr fontAlgn="auto">
              <a:spcAft>
                <a:spcPts val="0"/>
              </a:spcAft>
              <a:buFont typeface="Arial" pitchFamily="34" charset="0"/>
              <a:buChar char="•"/>
              <a:defRPr/>
            </a:pPr>
            <a:r>
              <a:rPr lang="en-US" dirty="0" smtClean="0"/>
              <a:t>Importance of statement to recipient </a:t>
            </a:r>
            <a:endParaRPr lang="en-GB" dirty="0" smtClean="0"/>
          </a:p>
          <a:p>
            <a:pPr fontAlgn="auto">
              <a:spcAft>
                <a:spcPts val="0"/>
              </a:spcAft>
              <a:buFont typeface="Arial" pitchFamily="34" charset="0"/>
              <a:buChar char="•"/>
              <a:defRPr/>
            </a:pPr>
            <a:r>
              <a:rPr lang="en-US" dirty="0" smtClean="0"/>
              <a:t>Must be understood and intended by both parties to be a term</a:t>
            </a:r>
          </a:p>
          <a:p>
            <a:pPr fontAlgn="auto">
              <a:spcAft>
                <a:spcPts val="0"/>
              </a:spcAft>
              <a:buFont typeface="Arial" pitchFamily="34" charset="0"/>
              <a:buChar char="•"/>
              <a:defRPr/>
            </a:pPr>
            <a:endParaRPr lang="en-GB" dirty="0" smtClean="0"/>
          </a:p>
          <a:p>
            <a:pPr fontAlgn="auto">
              <a:spcAft>
                <a:spcPts val="0"/>
              </a:spcAft>
              <a:buFont typeface="Arial" pitchFamily="34" charset="0"/>
              <a:buChar char="•"/>
              <a:defRPr/>
            </a:pPr>
            <a:r>
              <a:rPr lang="en-US" dirty="0" smtClean="0"/>
              <a:t>Bannerman v White 1861</a:t>
            </a:r>
          </a:p>
          <a:p>
            <a:pPr fontAlgn="auto">
              <a:spcAft>
                <a:spcPts val="0"/>
              </a:spcAft>
              <a:buFont typeface="Arial" pitchFamily="34" charset="0"/>
              <a:buChar char="•"/>
              <a:defRPr/>
            </a:pPr>
            <a:r>
              <a:rPr lang="en-US" dirty="0" err="1" smtClean="0"/>
              <a:t>Routledge</a:t>
            </a:r>
            <a:r>
              <a:rPr lang="en-US" dirty="0" smtClean="0"/>
              <a:t> v McKay 1954</a:t>
            </a:r>
          </a:p>
          <a:p>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Terms and representations</a:t>
            </a:r>
            <a:endParaRPr lang="en-GB" dirty="0"/>
          </a:p>
        </p:txBody>
      </p:sp>
      <p:sp>
        <p:nvSpPr>
          <p:cNvPr id="3" name="Content Placeholder 2"/>
          <p:cNvSpPr>
            <a:spLocks noGrp="1"/>
          </p:cNvSpPr>
          <p:nvPr>
            <p:ph sz="quarter" idx="1"/>
          </p:nvPr>
        </p:nvSpPr>
        <p:spPr/>
        <p:txBody>
          <a:bodyPr>
            <a:normAutofit fontScale="92500" lnSpcReduction="20000"/>
          </a:bodyPr>
          <a:lstStyle/>
          <a:p>
            <a:r>
              <a:rPr lang="en-GB" dirty="0" smtClean="0"/>
              <a:t>You are selling your car. You are negotiating with a potential buyer. The buyer is the same age and gender as you.</a:t>
            </a:r>
          </a:p>
          <a:p>
            <a:pPr>
              <a:buNone/>
            </a:pPr>
            <a:r>
              <a:rPr lang="en-GB" dirty="0" smtClean="0"/>
              <a:t> </a:t>
            </a:r>
          </a:p>
          <a:p>
            <a:r>
              <a:rPr lang="en-GB" dirty="0" smtClean="0"/>
              <a:t>Write 5 claims you might make about the car to the potential buyer which would likely be considered a </a:t>
            </a:r>
            <a:r>
              <a:rPr lang="en-GB" b="1" dirty="0" smtClean="0"/>
              <a:t>representation</a:t>
            </a:r>
            <a:r>
              <a:rPr lang="en-GB" dirty="0" smtClean="0"/>
              <a:t> inducing your contract.</a:t>
            </a:r>
          </a:p>
          <a:p>
            <a:endParaRPr lang="en-GB" dirty="0" smtClean="0"/>
          </a:p>
          <a:p>
            <a:r>
              <a:rPr lang="en-GB" dirty="0" smtClean="0"/>
              <a:t>Write 5 claims you might make about the car to the potential buyer which would likely be considered a </a:t>
            </a:r>
            <a:r>
              <a:rPr lang="en-GB" b="1" dirty="0" smtClean="0"/>
              <a:t>term</a:t>
            </a:r>
            <a:r>
              <a:rPr lang="en-GB" dirty="0" smtClean="0"/>
              <a:t> of any subsequent contract.</a:t>
            </a:r>
          </a:p>
          <a:p>
            <a:endParaRPr lang="en-GB"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Knowledge and skill of parties also taken into consideration.</a:t>
            </a:r>
            <a:r>
              <a:rPr lang="en-US" u="sng" dirty="0" smtClean="0"/>
              <a:t/>
            </a:r>
            <a:br>
              <a:rPr lang="en-US" u="sng" dirty="0" smtClean="0"/>
            </a:br>
            <a:endParaRPr lang="en-GB" dirty="0"/>
          </a:p>
        </p:txBody>
      </p:sp>
      <p:sp>
        <p:nvSpPr>
          <p:cNvPr id="3" name="Content Placeholder 2"/>
          <p:cNvSpPr>
            <a:spLocks noGrp="1"/>
          </p:cNvSpPr>
          <p:nvPr>
            <p:ph sz="quarter" idx="1"/>
          </p:nvPr>
        </p:nvSpPr>
        <p:spPr/>
        <p:txBody>
          <a:bodyPr>
            <a:normAutofit fontScale="85000" lnSpcReduction="20000"/>
          </a:bodyPr>
          <a:lstStyle/>
          <a:p>
            <a:pPr>
              <a:buFont typeface="Arial" pitchFamily="34" charset="0"/>
              <a:buChar char="•"/>
              <a:defRPr/>
            </a:pPr>
            <a:r>
              <a:rPr lang="en-US" dirty="0" smtClean="0"/>
              <a:t>Knowledge and skill of parties also taken into consideration.</a:t>
            </a:r>
            <a:endParaRPr lang="en-US" u="sng" dirty="0" smtClean="0"/>
          </a:p>
          <a:p>
            <a:pPr fontAlgn="auto">
              <a:spcAft>
                <a:spcPts val="0"/>
              </a:spcAft>
              <a:buFont typeface="Arial" pitchFamily="34" charset="0"/>
              <a:buChar char="•"/>
              <a:defRPr/>
            </a:pPr>
            <a:endParaRPr lang="en-US" b="1" dirty="0" smtClean="0"/>
          </a:p>
          <a:p>
            <a:pPr fontAlgn="auto">
              <a:spcAft>
                <a:spcPts val="0"/>
              </a:spcAft>
              <a:buFont typeface="Arial" pitchFamily="34" charset="0"/>
              <a:buChar char="•"/>
              <a:defRPr/>
            </a:pPr>
            <a:r>
              <a:rPr lang="en-US" b="1" dirty="0" smtClean="0"/>
              <a:t>Dick Bentley v Arnold Smith 1965:</a:t>
            </a:r>
            <a:r>
              <a:rPr lang="en-US" dirty="0" smtClean="0"/>
              <a:t> if an expert makes a claim/statement to a layman, this is likely a term of the subsequent contract as the layman will likely rely on the assertion when entering the contract, without further independent verification.  </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r>
              <a:rPr lang="en-US" dirty="0" smtClean="0"/>
              <a:t>If a layman makes a claim/statement to an expert, this is more likely a mere representation inducing the contract. The expert should not rely on the layman and should undertake his own verification, </a:t>
            </a:r>
            <a:r>
              <a:rPr lang="en-US" b="1" dirty="0" smtClean="0"/>
              <a:t>Oscar Chess v Williams 1957 </a:t>
            </a:r>
            <a:endParaRPr lang="en-GB" b="1" dirty="0" smtClean="0"/>
          </a:p>
          <a:p>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fontAlgn="auto">
              <a:spcAft>
                <a:spcPts val="0"/>
              </a:spcAft>
              <a:defRPr/>
            </a:pPr>
            <a:r>
              <a:rPr lang="en-US" b="1" dirty="0" smtClean="0"/>
              <a:t>Exclusion Clauses (Exemption Clauses)</a:t>
            </a:r>
            <a:r>
              <a:rPr lang="en-GB" dirty="0" smtClean="0"/>
              <a:t/>
            </a:r>
            <a:br>
              <a:rPr lang="en-GB" dirty="0" smtClean="0"/>
            </a:br>
            <a:endParaRPr lang="en-GB" dirty="0" smtClean="0"/>
          </a:p>
        </p:txBody>
      </p:sp>
      <p:sp>
        <p:nvSpPr>
          <p:cNvPr id="3" name="Subtitle 2"/>
          <p:cNvSpPr>
            <a:spLocks noGrp="1"/>
          </p:cNvSpPr>
          <p:nvPr>
            <p:ph type="subTitle" idx="1"/>
          </p:nvPr>
        </p:nvSpPr>
        <p:spPr/>
        <p:txBody>
          <a:bodyPr rtlCol="0">
            <a:normAutofit/>
          </a:bodyPr>
          <a:lstStyle/>
          <a:p>
            <a:pPr fontAlgn="auto">
              <a:spcAft>
                <a:spcPts val="0"/>
              </a:spcAft>
              <a:buFont typeface="Arial" pitchFamily="34" charset="0"/>
              <a:buNone/>
              <a:defRPr/>
            </a:pPr>
            <a:endParaRPr lang="en-GB" smtClean="0"/>
          </a:p>
        </p:txBody>
      </p:sp>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Exclusion Clauses</a:t>
            </a:r>
            <a:endParaRPr lang="en-GB" dirty="0"/>
          </a:p>
        </p:txBody>
      </p:sp>
      <p:sp>
        <p:nvSpPr>
          <p:cNvPr id="3" name="Content Placeholder 2"/>
          <p:cNvSpPr>
            <a:spLocks noGrp="1"/>
          </p:cNvSpPr>
          <p:nvPr>
            <p:ph sz="quarter" idx="1"/>
          </p:nvPr>
        </p:nvSpPr>
        <p:spPr/>
        <p:txBody>
          <a:bodyPr/>
          <a:lstStyle/>
          <a:p>
            <a:pPr fontAlgn="auto">
              <a:spcAft>
                <a:spcPts val="0"/>
              </a:spcAft>
              <a:buNone/>
              <a:defRPr/>
            </a:pPr>
            <a:r>
              <a:rPr lang="en-US" dirty="0" smtClean="0"/>
              <a:t> Definition: An Exclusion Clause excludes or restricts parties liability for breach of contract.</a:t>
            </a:r>
          </a:p>
          <a:p>
            <a:pPr fontAlgn="auto">
              <a:spcAft>
                <a:spcPts val="0"/>
              </a:spcAft>
              <a:buFont typeface="Arial" pitchFamily="34" charset="0"/>
              <a:buChar char="•"/>
              <a:defRPr/>
            </a:pPr>
            <a:endParaRPr lang="en-GB" dirty="0" smtClean="0"/>
          </a:p>
          <a:p>
            <a:pPr fontAlgn="auto">
              <a:spcAft>
                <a:spcPts val="0"/>
              </a:spcAft>
              <a:buFont typeface="Arial" pitchFamily="34" charset="0"/>
              <a:buChar char="•"/>
              <a:defRPr/>
            </a:pPr>
            <a:endParaRPr lang="en-GB" dirty="0" smtClean="0"/>
          </a:p>
          <a:p>
            <a:pPr fontAlgn="auto">
              <a:spcAft>
                <a:spcPts val="0"/>
              </a:spcAft>
              <a:buFont typeface="Arial" pitchFamily="34" charset="0"/>
              <a:buChar char="•"/>
              <a:defRPr/>
            </a:pPr>
            <a:r>
              <a:rPr lang="en-US" b="1" dirty="0" smtClean="0"/>
              <a:t>Statute tends to prohibit use of such clauses, especially in consumer contracts. Why? </a:t>
            </a:r>
            <a:endParaRPr lang="en-GB"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Exclusion Clauses</a:t>
            </a:r>
            <a:endParaRPr lang="en-GB" dirty="0"/>
          </a:p>
        </p:txBody>
      </p:sp>
      <p:sp>
        <p:nvSpPr>
          <p:cNvPr id="3" name="Content Placeholder 2"/>
          <p:cNvSpPr>
            <a:spLocks noGrp="1"/>
          </p:cNvSpPr>
          <p:nvPr>
            <p:ph sz="quarter" idx="1"/>
          </p:nvPr>
        </p:nvSpPr>
        <p:spPr/>
        <p:txBody>
          <a:bodyPr>
            <a:normAutofit fontScale="92500" lnSpcReduction="20000"/>
          </a:bodyPr>
          <a:lstStyle/>
          <a:p>
            <a:pPr fontAlgn="auto">
              <a:spcAft>
                <a:spcPts val="0"/>
              </a:spcAft>
              <a:buFont typeface="Arial" pitchFamily="34" charset="0"/>
              <a:buChar char="•"/>
              <a:defRPr/>
            </a:pPr>
            <a:r>
              <a:rPr lang="en-US" b="1" dirty="0" smtClean="0"/>
              <a:t>Validity of Exclusion Clauses - 3 part test</a:t>
            </a:r>
          </a:p>
          <a:p>
            <a:pPr fontAlgn="auto">
              <a:spcAft>
                <a:spcPts val="0"/>
              </a:spcAft>
              <a:buFont typeface="Arial" pitchFamily="34" charset="0"/>
              <a:buChar char="•"/>
              <a:defRPr/>
            </a:pPr>
            <a:endParaRPr lang="en-GB" dirty="0" smtClean="0"/>
          </a:p>
          <a:p>
            <a:pPr fontAlgn="auto">
              <a:spcAft>
                <a:spcPts val="0"/>
              </a:spcAft>
              <a:buFont typeface="Arial" pitchFamily="34" charset="0"/>
              <a:buChar char="•"/>
              <a:defRPr/>
            </a:pPr>
            <a:r>
              <a:rPr lang="en-US" b="1" dirty="0" smtClean="0"/>
              <a:t>The common law tests</a:t>
            </a:r>
          </a:p>
          <a:p>
            <a:pPr fontAlgn="auto">
              <a:spcAft>
                <a:spcPts val="0"/>
              </a:spcAft>
              <a:buFont typeface="Arial" pitchFamily="34" charset="0"/>
              <a:buChar char="•"/>
              <a:defRPr/>
            </a:pPr>
            <a:r>
              <a:rPr lang="en-US" dirty="0" err="1" smtClean="0"/>
              <a:t>i</a:t>
            </a:r>
            <a:r>
              <a:rPr lang="en-US" dirty="0" smtClean="0"/>
              <a:t>) clauses must be incorporated into the contract, not added after contract complete </a:t>
            </a:r>
          </a:p>
          <a:p>
            <a:pPr fontAlgn="auto">
              <a:spcAft>
                <a:spcPts val="0"/>
              </a:spcAft>
              <a:buFont typeface="Arial" pitchFamily="34" charset="0"/>
              <a:buChar char="•"/>
              <a:defRPr/>
            </a:pPr>
            <a:r>
              <a:rPr lang="en-US" dirty="0" smtClean="0"/>
              <a:t>ii) clauses must be clear and precise</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r>
              <a:rPr lang="en-US" dirty="0" smtClean="0"/>
              <a:t>iii) </a:t>
            </a:r>
            <a:r>
              <a:rPr lang="en-US" b="1" dirty="0" smtClean="0"/>
              <a:t>Statutory tests</a:t>
            </a:r>
          </a:p>
          <a:p>
            <a:pPr fontAlgn="auto">
              <a:spcAft>
                <a:spcPts val="0"/>
              </a:spcAft>
              <a:buFont typeface="Arial" pitchFamily="34" charset="0"/>
              <a:buChar char="•"/>
              <a:defRPr/>
            </a:pPr>
            <a:r>
              <a:rPr lang="en-US" dirty="0" smtClean="0"/>
              <a:t>The Unfair Contract Terms Act 1977</a:t>
            </a:r>
          </a:p>
          <a:p>
            <a:pPr fontAlgn="auto">
              <a:spcAft>
                <a:spcPts val="0"/>
              </a:spcAft>
              <a:buFont typeface="Arial" pitchFamily="34" charset="0"/>
              <a:buChar char="•"/>
              <a:defRPr/>
            </a:pPr>
            <a:r>
              <a:rPr lang="en-US" dirty="0" smtClean="0"/>
              <a:t>The Unfair Terms in Consumer Contract Regulations1999</a:t>
            </a:r>
            <a:endParaRPr lang="en-GB" dirty="0" smtClean="0"/>
          </a:p>
          <a:p>
            <a:endParaRPr lang="en-GB"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Exclusion Clauses</a:t>
            </a:r>
            <a:endParaRPr lang="en-GB" dirty="0"/>
          </a:p>
        </p:txBody>
      </p:sp>
      <p:sp>
        <p:nvSpPr>
          <p:cNvPr id="3" name="Content Placeholder 2"/>
          <p:cNvSpPr>
            <a:spLocks noGrp="1"/>
          </p:cNvSpPr>
          <p:nvPr>
            <p:ph sz="quarter" idx="1"/>
          </p:nvPr>
        </p:nvSpPr>
        <p:spPr/>
        <p:txBody>
          <a:bodyPr>
            <a:normAutofit fontScale="92500" lnSpcReduction="10000"/>
          </a:bodyPr>
          <a:lstStyle/>
          <a:p>
            <a:r>
              <a:rPr lang="en-GB" b="1" dirty="0" smtClean="0"/>
              <a:t>Exclusion clauses in signed contracts </a:t>
            </a:r>
          </a:p>
          <a:p>
            <a:r>
              <a:rPr lang="en-GB" dirty="0" smtClean="0"/>
              <a:t>If a party signs a document containing a term, he is held to have notice of the term even if he did not read it. </a:t>
            </a:r>
          </a:p>
          <a:p>
            <a:r>
              <a:rPr lang="en-GB" b="1" dirty="0" err="1"/>
              <a:t>L’Estrange</a:t>
            </a:r>
            <a:r>
              <a:rPr lang="en-GB" b="1" dirty="0"/>
              <a:t> v </a:t>
            </a:r>
            <a:r>
              <a:rPr lang="en-GB" b="1" dirty="0" err="1"/>
              <a:t>Graucib</a:t>
            </a:r>
            <a:r>
              <a:rPr lang="en-GB" b="1" dirty="0"/>
              <a:t> 1934</a:t>
            </a:r>
            <a:r>
              <a:rPr lang="en-GB" dirty="0"/>
              <a:t>: no duty to draw signers attention to exclusion clause.   </a:t>
            </a:r>
          </a:p>
          <a:p>
            <a:endParaRPr lang="en-GB" dirty="0" smtClean="0"/>
          </a:p>
          <a:p>
            <a:r>
              <a:rPr lang="en-GB" dirty="0" smtClean="0"/>
              <a:t>Exception: where the party putting forward the document to be signed is misleading as to its legal effect, </a:t>
            </a:r>
            <a:r>
              <a:rPr lang="en-GB" b="1" dirty="0" smtClean="0"/>
              <a:t>Curtis v Chemical Cleaning Co1951. </a:t>
            </a:r>
          </a:p>
          <a:p>
            <a:endParaRPr lang="en-GB"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Cases </a:t>
            </a:r>
            <a:endParaRPr lang="en-GB" dirty="0"/>
          </a:p>
        </p:txBody>
      </p:sp>
      <p:sp>
        <p:nvSpPr>
          <p:cNvPr id="3" name="Content Placeholder 2"/>
          <p:cNvSpPr>
            <a:spLocks noGrp="1"/>
          </p:cNvSpPr>
          <p:nvPr>
            <p:ph sz="quarter" idx="1"/>
          </p:nvPr>
        </p:nvSpPr>
        <p:spPr/>
        <p:txBody>
          <a:bodyPr>
            <a:normAutofit fontScale="85000" lnSpcReduction="10000"/>
          </a:bodyPr>
          <a:lstStyle/>
          <a:p>
            <a:r>
              <a:rPr lang="en-GB" b="1" dirty="0"/>
              <a:t>Curtis v Chemical Cleaning </a:t>
            </a:r>
            <a:r>
              <a:rPr lang="en-GB" b="1" dirty="0" smtClean="0"/>
              <a:t>Co1951- </a:t>
            </a:r>
            <a:r>
              <a:rPr lang="en-GB" dirty="0" smtClean="0"/>
              <a:t>C took dress to be cleaned. She was asked to sign a receipt on which there were conditions that restricted cleaner‘s liability and in particular restricted liability for damage to sequins and beads on the dress. </a:t>
            </a:r>
          </a:p>
          <a:p>
            <a:r>
              <a:rPr lang="en-GB" dirty="0" smtClean="0"/>
              <a:t>Document in fact contained a clause ‘that the company is not liable for any damage however caused’. The dress was stained while cleaning.</a:t>
            </a:r>
          </a:p>
          <a:p>
            <a:endParaRPr lang="en-GB" dirty="0" smtClean="0"/>
          </a:p>
          <a:p>
            <a:r>
              <a:rPr lang="en-GB" dirty="0" smtClean="0"/>
              <a:t>Held- cleaners could not rely on their disclaimer as they had misled the claimant. She was entitled to assume that she was running the risk of damage to beads and sequins only.   </a:t>
            </a:r>
            <a:endParaRPr lang="en-GB" dirty="0"/>
          </a:p>
        </p:txBody>
      </p:sp>
    </p:spTree>
    <p:extLst>
      <p:ext uri="{BB962C8B-B14F-4D97-AF65-F5344CB8AC3E}">
        <p14:creationId xmlns="" xmlns:p14="http://schemas.microsoft.com/office/powerpoint/2010/main" val="2500223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Contractual documents</a:t>
            </a:r>
            <a:endParaRPr lang="en-GB" dirty="0"/>
          </a:p>
        </p:txBody>
      </p:sp>
      <p:sp>
        <p:nvSpPr>
          <p:cNvPr id="3" name="Content Placeholder 2"/>
          <p:cNvSpPr>
            <a:spLocks noGrp="1"/>
          </p:cNvSpPr>
          <p:nvPr>
            <p:ph sz="quarter" idx="1"/>
          </p:nvPr>
        </p:nvSpPr>
        <p:spPr/>
        <p:txBody>
          <a:bodyPr>
            <a:normAutofit lnSpcReduction="10000"/>
          </a:bodyPr>
          <a:lstStyle/>
          <a:p>
            <a:r>
              <a:rPr lang="en-GB" dirty="0" smtClean="0"/>
              <a:t>Exclusion clause contained in </a:t>
            </a:r>
            <a:r>
              <a:rPr lang="en-GB" u="sng" dirty="0" smtClean="0"/>
              <a:t>unsigned</a:t>
            </a:r>
            <a:r>
              <a:rPr lang="en-GB" dirty="0" smtClean="0"/>
              <a:t> document. </a:t>
            </a:r>
          </a:p>
          <a:p>
            <a:endParaRPr lang="en-GB" dirty="0" smtClean="0"/>
          </a:p>
          <a:p>
            <a:r>
              <a:rPr lang="en-GB" b="1" dirty="0" err="1" smtClean="0"/>
              <a:t>Olley</a:t>
            </a:r>
            <a:r>
              <a:rPr lang="en-GB" b="1" dirty="0" smtClean="0"/>
              <a:t> v Marlborough Court: </a:t>
            </a:r>
            <a:r>
              <a:rPr lang="en-GB" dirty="0" smtClean="0"/>
              <a:t>couple paid for room in advance, notice on wall disclaiming liability for loss of valuables. Hotel could not rely on notice as the contract had already been made. </a:t>
            </a:r>
          </a:p>
          <a:p>
            <a:endParaRPr lang="en-GB" dirty="0" smtClean="0"/>
          </a:p>
          <a:p>
            <a:r>
              <a:rPr lang="en-GB" b="1" dirty="0" smtClean="0"/>
              <a:t>Legal principle: each party must be aware of the contract’s terms before or at the time of entering the agreement if they are to be binding.</a:t>
            </a:r>
            <a:endParaRPr lang="en-GB" dirty="0" smtClean="0"/>
          </a:p>
        </p:txBody>
      </p:sp>
    </p:spTree>
    <p:extLst>
      <p:ext uri="{BB962C8B-B14F-4D97-AF65-F5344CB8AC3E}">
        <p14:creationId xmlns:p14="http://schemas.microsoft.com/office/powerpoint/2010/main" xmlns="" val="384644753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fontScale="90000"/>
          </a:bodyPr>
          <a:lstStyle/>
          <a:p>
            <a:pPr algn="ctr"/>
            <a:r>
              <a:rPr lang="en-GB" dirty="0" smtClean="0"/>
              <a:t>Exclusion Clauses: The Common Law Tests</a:t>
            </a:r>
          </a:p>
        </p:txBody>
      </p:sp>
      <p:sp>
        <p:nvSpPr>
          <p:cNvPr id="8195" name="Content Placeholder 2"/>
          <p:cNvSpPr>
            <a:spLocks noGrp="1"/>
          </p:cNvSpPr>
          <p:nvPr>
            <p:ph sz="quarter" idx="1"/>
          </p:nvPr>
        </p:nvSpPr>
        <p:spPr/>
        <p:txBody>
          <a:bodyPr>
            <a:normAutofit fontScale="70000" lnSpcReduction="20000"/>
          </a:bodyPr>
          <a:lstStyle/>
          <a:p>
            <a:pPr fontAlgn="auto">
              <a:spcAft>
                <a:spcPts val="0"/>
              </a:spcAft>
              <a:buFont typeface="Arial" pitchFamily="34" charset="0"/>
              <a:buChar char="•"/>
              <a:defRPr/>
            </a:pPr>
            <a:r>
              <a:rPr lang="en-GB" sz="3200" b="1" dirty="0" smtClean="0"/>
              <a:t>Unsigned contracts and notices- parties must be aware of the terms at time of the making the agreement. </a:t>
            </a:r>
            <a:r>
              <a:rPr lang="en-GB" dirty="0" smtClean="0"/>
              <a:t/>
            </a:r>
            <a:br>
              <a:rPr lang="en-GB" dirty="0" smtClean="0"/>
            </a:br>
            <a:endParaRPr lang="en-US" b="1" dirty="0" smtClean="0"/>
          </a:p>
          <a:p>
            <a:pPr>
              <a:buFont typeface="Arial" pitchFamily="34" charset="0"/>
              <a:buChar char="•"/>
            </a:pPr>
            <a:r>
              <a:rPr lang="en-GB" b="1" dirty="0" smtClean="0"/>
              <a:t>Thornton v Shoe Lane Parking 1971: </a:t>
            </a:r>
            <a:r>
              <a:rPr lang="en-GB" dirty="0" smtClean="0"/>
              <a:t>notice outside car park stating ‘all cars parked at owners own risk’. X receive ticket on entering car park, ticket </a:t>
            </a:r>
            <a:r>
              <a:rPr lang="en-GB" dirty="0" smtClean="0"/>
              <a:t>contained </a:t>
            </a:r>
            <a:r>
              <a:rPr lang="en-GB" dirty="0" smtClean="0"/>
              <a:t>terms making reference to conditions placed obscurely around the car park and also excluding liability for personal injury or damage suffered in the car park.  X parked his car in car park, had accident, suffered injury. Car park owners claim no liability due to exclusion clauses on ticket. </a:t>
            </a:r>
          </a:p>
          <a:p>
            <a:pPr>
              <a:buFont typeface="Arial" pitchFamily="34" charset="0"/>
              <a:buChar char="•"/>
            </a:pPr>
            <a:r>
              <a:rPr lang="en-GB" dirty="0" smtClean="0"/>
              <a:t>Who won the case and why? (See later UCTA 1977 personal injury disclaimer).</a:t>
            </a:r>
          </a:p>
          <a:p>
            <a:endParaRPr lang="en-GB" dirty="0" smtClean="0"/>
          </a:p>
          <a:p>
            <a:pPr>
              <a:buFont typeface="Arial" pitchFamily="34" charset="0"/>
              <a:buChar char="•"/>
            </a:pPr>
            <a:r>
              <a:rPr lang="en-GB" dirty="0" smtClean="0"/>
              <a:t>Possible defence- </a:t>
            </a:r>
            <a:r>
              <a:rPr lang="en-US" dirty="0" smtClean="0"/>
              <a:t>exclusion clauses can be incorporated by consistent course of dealing or trade custom, </a:t>
            </a:r>
            <a:r>
              <a:rPr lang="en-US" b="1" dirty="0" smtClean="0"/>
              <a:t>J </a:t>
            </a:r>
            <a:r>
              <a:rPr lang="en-US" b="1" dirty="0" err="1" smtClean="0"/>
              <a:t>Spurling</a:t>
            </a:r>
            <a:r>
              <a:rPr lang="en-US" b="1" dirty="0" smtClean="0"/>
              <a:t> V Bradshaw 1956.</a:t>
            </a:r>
            <a:endParaRPr lang="en-GB" b="1" dirty="0" smtClean="0"/>
          </a:p>
          <a:p>
            <a:pPr fontAlgn="auto">
              <a:spcAft>
                <a:spcPts val="0"/>
              </a:spcAft>
              <a:buFont typeface="Arial" pitchFamily="34" charset="0"/>
              <a:buChar char="•"/>
              <a:defRPr/>
            </a:pPr>
            <a:endParaRPr lang="en-US" b="1" dirty="0" smtClean="0"/>
          </a:p>
          <a:p>
            <a:endParaRPr lang="en-GB"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Cases </a:t>
            </a:r>
            <a:endParaRPr lang="en-GB" dirty="0"/>
          </a:p>
        </p:txBody>
      </p:sp>
      <p:sp>
        <p:nvSpPr>
          <p:cNvPr id="3" name="Content Placeholder 2"/>
          <p:cNvSpPr>
            <a:spLocks noGrp="1"/>
          </p:cNvSpPr>
          <p:nvPr>
            <p:ph sz="quarter" idx="1"/>
          </p:nvPr>
        </p:nvSpPr>
        <p:spPr/>
        <p:txBody>
          <a:bodyPr>
            <a:normAutofit fontScale="77500" lnSpcReduction="20000"/>
          </a:bodyPr>
          <a:lstStyle/>
          <a:p>
            <a:r>
              <a:rPr lang="en-US" b="1" dirty="0"/>
              <a:t>J </a:t>
            </a:r>
            <a:r>
              <a:rPr lang="en-US" b="1" dirty="0" err="1"/>
              <a:t>Spurling</a:t>
            </a:r>
            <a:r>
              <a:rPr lang="en-US" b="1" dirty="0"/>
              <a:t> V Bradshaw </a:t>
            </a:r>
            <a:r>
              <a:rPr lang="en-US" b="1" dirty="0" smtClean="0"/>
              <a:t>1956- </a:t>
            </a:r>
            <a:r>
              <a:rPr lang="en-US" dirty="0" smtClean="0"/>
              <a:t>D had been dealing with a company of warehousemen for several years, he gave the company 8 barrels of juice for storage. </a:t>
            </a:r>
          </a:p>
          <a:p>
            <a:endParaRPr lang="en-US" dirty="0" smtClean="0"/>
          </a:p>
          <a:p>
            <a:r>
              <a:rPr lang="en-US" dirty="0" smtClean="0"/>
              <a:t>A document he received a few days later acknowledged receipt and contained a clause excluding liability for damage caused by negligence.</a:t>
            </a:r>
          </a:p>
          <a:p>
            <a:r>
              <a:rPr lang="en-US" u="sng" dirty="0" smtClean="0"/>
              <a:t>This </a:t>
            </a:r>
            <a:r>
              <a:rPr lang="en-US" u="sng" dirty="0"/>
              <a:t>clause had also been present in the course of previous dealings even though D had never read it</a:t>
            </a:r>
            <a:r>
              <a:rPr lang="en-US" u="sng" dirty="0" smtClean="0"/>
              <a:t>.</a:t>
            </a:r>
          </a:p>
          <a:p>
            <a:endParaRPr lang="en-US" u="sng" dirty="0" smtClean="0"/>
          </a:p>
          <a:p>
            <a:r>
              <a:rPr lang="en-US" dirty="0" smtClean="0"/>
              <a:t>When D collected the barrels they were empty and he refused to pay.</a:t>
            </a:r>
          </a:p>
          <a:p>
            <a:endParaRPr lang="en-US" dirty="0" smtClean="0"/>
          </a:p>
          <a:p>
            <a:r>
              <a:rPr lang="en-US" b="1" dirty="0" smtClean="0"/>
              <a:t>Do you think the clause was held to be valid?</a:t>
            </a:r>
          </a:p>
          <a:p>
            <a:endParaRPr lang="en-US" b="1" dirty="0"/>
          </a:p>
          <a:p>
            <a:endParaRPr lang="en-GB" dirty="0"/>
          </a:p>
        </p:txBody>
      </p:sp>
    </p:spTree>
    <p:extLst>
      <p:ext uri="{BB962C8B-B14F-4D97-AF65-F5344CB8AC3E}">
        <p14:creationId xmlns="" xmlns:p14="http://schemas.microsoft.com/office/powerpoint/2010/main" val="42615993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Exclusion Clauses: statutory tests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dirty="0" smtClean="0"/>
              <a:t>Exclusion Clauses: Statutory Tests</a:t>
            </a:r>
            <a:endParaRPr lang="en-GB" dirty="0"/>
          </a:p>
        </p:txBody>
      </p:sp>
      <p:sp>
        <p:nvSpPr>
          <p:cNvPr id="3" name="Content Placeholder 2"/>
          <p:cNvSpPr>
            <a:spLocks noGrp="1"/>
          </p:cNvSpPr>
          <p:nvPr>
            <p:ph sz="quarter" idx="1"/>
          </p:nvPr>
        </p:nvSpPr>
        <p:spPr/>
        <p:txBody>
          <a:bodyPr>
            <a:normAutofit fontScale="85000" lnSpcReduction="20000"/>
          </a:bodyPr>
          <a:lstStyle/>
          <a:p>
            <a:pPr fontAlgn="auto">
              <a:spcAft>
                <a:spcPts val="0"/>
              </a:spcAft>
              <a:buFont typeface="Arial" pitchFamily="34" charset="0"/>
              <a:buChar char="•"/>
              <a:defRPr/>
            </a:pPr>
            <a:r>
              <a:rPr lang="en-US" sz="3400" b="1" dirty="0" smtClean="0"/>
              <a:t>Unfair Contract Terms Act 1977 (UCTA 1977)</a:t>
            </a:r>
            <a:endParaRPr lang="en-GB" sz="3400" dirty="0" smtClean="0"/>
          </a:p>
          <a:p>
            <a:pPr fontAlgn="auto">
              <a:spcAft>
                <a:spcPts val="0"/>
              </a:spcAft>
              <a:buNone/>
              <a:defRPr/>
            </a:pPr>
            <a:r>
              <a:rPr lang="en-US" b="1" dirty="0" smtClean="0"/>
              <a:t> </a:t>
            </a:r>
            <a:endParaRPr lang="en-GB" dirty="0" smtClean="0"/>
          </a:p>
          <a:p>
            <a:pPr fontAlgn="auto">
              <a:spcAft>
                <a:spcPts val="0"/>
              </a:spcAft>
              <a:buFont typeface="Arial" pitchFamily="34" charset="0"/>
              <a:buChar char="•"/>
              <a:defRPr/>
            </a:pPr>
            <a:r>
              <a:rPr lang="en-US" dirty="0" smtClean="0"/>
              <a:t>s2 No-one acting in the course of business can exclude/ restrict liability in negligence for death or personal injury by term of contract or notice. </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r>
              <a:rPr lang="en-US" dirty="0" smtClean="0"/>
              <a:t>Clauses restricting liability for negligence leading to other loss or damage must be ‘</a:t>
            </a:r>
            <a:r>
              <a:rPr lang="en-US" b="1" dirty="0" smtClean="0"/>
              <a:t>reasonable</a:t>
            </a:r>
            <a:r>
              <a:rPr lang="en-US" dirty="0" smtClean="0"/>
              <a:t>’. </a:t>
            </a:r>
          </a:p>
          <a:p>
            <a:pPr fontAlgn="auto">
              <a:spcAft>
                <a:spcPts val="0"/>
              </a:spcAft>
              <a:buFont typeface="Arial" pitchFamily="34" charset="0"/>
              <a:buChar char="•"/>
              <a:defRPr/>
            </a:pPr>
            <a:r>
              <a:rPr lang="en-US" dirty="0" smtClean="0"/>
              <a:t>s3 Where one party deals as consumer, other party cannot exclude/restrict liability for breach of contract or misrepresentation unless the exclusion clause meets UCTA 1977 </a:t>
            </a:r>
            <a:r>
              <a:rPr lang="en-US" b="1" dirty="0" smtClean="0"/>
              <a:t>‘Reasonableness Test’.</a:t>
            </a:r>
            <a:endParaRPr lang="en-GB" dirty="0" smtClean="0"/>
          </a:p>
          <a:p>
            <a:endParaRPr lang="en-GB"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Exclusion Clauses: Statutory Tests</a:t>
            </a:r>
            <a:endParaRPr lang="en-GB" dirty="0"/>
          </a:p>
        </p:txBody>
      </p:sp>
      <p:sp>
        <p:nvSpPr>
          <p:cNvPr id="3" name="Content Placeholder 2"/>
          <p:cNvSpPr>
            <a:spLocks noGrp="1"/>
          </p:cNvSpPr>
          <p:nvPr>
            <p:ph sz="quarter" idx="1"/>
          </p:nvPr>
        </p:nvSpPr>
        <p:spPr/>
        <p:txBody>
          <a:bodyPr>
            <a:normAutofit fontScale="77500" lnSpcReduction="20000"/>
          </a:bodyPr>
          <a:lstStyle/>
          <a:p>
            <a:pPr fontAlgn="auto">
              <a:spcAft>
                <a:spcPts val="0"/>
              </a:spcAft>
              <a:buFont typeface="Arial" pitchFamily="34" charset="0"/>
              <a:buChar char="•"/>
              <a:defRPr/>
            </a:pPr>
            <a:r>
              <a:rPr lang="en-US" sz="3400" b="1" dirty="0" smtClean="0"/>
              <a:t>Unfair Contract Terms Act 1977 : The Requirement of Reasonableness</a:t>
            </a:r>
            <a:endParaRPr lang="en-GB" sz="3400" b="1" dirty="0" smtClean="0"/>
          </a:p>
          <a:p>
            <a:pPr fontAlgn="auto">
              <a:spcAft>
                <a:spcPts val="0"/>
              </a:spcAft>
              <a:buNone/>
              <a:defRPr/>
            </a:pPr>
            <a:r>
              <a:rPr lang="en-US" dirty="0" smtClean="0"/>
              <a:t> </a:t>
            </a:r>
            <a:endParaRPr lang="en-GB" dirty="0" smtClean="0"/>
          </a:p>
          <a:p>
            <a:pPr fontAlgn="auto">
              <a:spcAft>
                <a:spcPts val="0"/>
              </a:spcAft>
              <a:buFont typeface="Arial" pitchFamily="34" charset="0"/>
              <a:buChar char="•"/>
              <a:defRPr/>
            </a:pPr>
            <a:r>
              <a:rPr lang="en-US" b="1" dirty="0" smtClean="0"/>
              <a:t>UCTA Schedule 2: Guidelines when examining clause for ‘reasonableness’, consider:</a:t>
            </a:r>
            <a:endParaRPr lang="en-GB" b="1" dirty="0" smtClean="0"/>
          </a:p>
          <a:p>
            <a:pPr fontAlgn="auto">
              <a:spcAft>
                <a:spcPts val="0"/>
              </a:spcAft>
              <a:buFont typeface="Arial" pitchFamily="34" charset="0"/>
              <a:buChar char="•"/>
              <a:defRPr/>
            </a:pPr>
            <a:r>
              <a:rPr lang="en-US" dirty="0" smtClean="0"/>
              <a:t> bargaining strength of parties</a:t>
            </a:r>
            <a:endParaRPr lang="en-GB" dirty="0" smtClean="0"/>
          </a:p>
          <a:p>
            <a:pPr fontAlgn="auto">
              <a:spcAft>
                <a:spcPts val="0"/>
              </a:spcAft>
              <a:buFont typeface="Arial" pitchFamily="34" charset="0"/>
              <a:buChar char="•"/>
              <a:defRPr/>
            </a:pPr>
            <a:r>
              <a:rPr lang="en-US" dirty="0" smtClean="0"/>
              <a:t> whether customer induced to agree to limit his rights (e.g. reduced price)</a:t>
            </a:r>
          </a:p>
          <a:p>
            <a:pPr fontAlgn="auto">
              <a:spcAft>
                <a:spcPts val="0"/>
              </a:spcAft>
              <a:buFont typeface="Arial" pitchFamily="34" charset="0"/>
              <a:buChar char="•"/>
              <a:defRPr/>
            </a:pPr>
            <a:r>
              <a:rPr lang="en-US" dirty="0" smtClean="0"/>
              <a:t> whether customer knew/ought to have known the existence and  extent of the exclusion clause </a:t>
            </a:r>
            <a:endParaRPr lang="en-GB" dirty="0" smtClean="0"/>
          </a:p>
          <a:p>
            <a:pPr fontAlgn="auto">
              <a:spcAft>
                <a:spcPts val="0"/>
              </a:spcAft>
              <a:buFont typeface="Arial" pitchFamily="34" charset="0"/>
              <a:buChar char="•"/>
              <a:defRPr/>
            </a:pPr>
            <a:r>
              <a:rPr lang="en-US" dirty="0" smtClean="0"/>
              <a:t> whether reasonable to expect compliance conditions</a:t>
            </a:r>
            <a:endParaRPr lang="en-GB" dirty="0" smtClean="0"/>
          </a:p>
          <a:p>
            <a:pPr fontAlgn="auto">
              <a:spcAft>
                <a:spcPts val="0"/>
              </a:spcAft>
              <a:buFont typeface="Arial" pitchFamily="34" charset="0"/>
              <a:buChar char="•"/>
              <a:defRPr/>
            </a:pPr>
            <a:r>
              <a:rPr lang="en-US" dirty="0" smtClean="0"/>
              <a:t> whether goods made to special order of customer</a:t>
            </a:r>
            <a:endParaRPr lang="en-GB" dirty="0" smtClean="0"/>
          </a:p>
          <a:p>
            <a:pPr fontAlgn="auto">
              <a:spcAft>
                <a:spcPts val="0"/>
              </a:spcAft>
              <a:buNone/>
              <a:defRPr/>
            </a:pPr>
            <a:r>
              <a:rPr lang="en-US" dirty="0" smtClean="0"/>
              <a:t> </a:t>
            </a:r>
            <a:endParaRPr lang="en-GB" dirty="0" smtClean="0"/>
          </a:p>
          <a:p>
            <a:pPr fontAlgn="auto">
              <a:spcAft>
                <a:spcPts val="0"/>
              </a:spcAft>
              <a:buFont typeface="Arial" pitchFamily="34" charset="0"/>
              <a:buChar char="•"/>
              <a:defRPr/>
            </a:pPr>
            <a:endParaRPr lang="en-GB"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dirty="0" smtClean="0"/>
              <a:t>Exclusion Clauses: Statutory Tests</a:t>
            </a:r>
            <a:endParaRPr lang="en-GB" dirty="0"/>
          </a:p>
        </p:txBody>
      </p:sp>
      <p:sp>
        <p:nvSpPr>
          <p:cNvPr id="3" name="Content Placeholder 2"/>
          <p:cNvSpPr>
            <a:spLocks noGrp="1"/>
          </p:cNvSpPr>
          <p:nvPr>
            <p:ph sz="quarter" idx="1"/>
          </p:nvPr>
        </p:nvSpPr>
        <p:spPr/>
        <p:txBody>
          <a:bodyPr>
            <a:normAutofit fontScale="77500" lnSpcReduction="20000"/>
          </a:bodyPr>
          <a:lstStyle/>
          <a:p>
            <a:pPr fontAlgn="auto">
              <a:spcAft>
                <a:spcPts val="0"/>
              </a:spcAft>
              <a:buFont typeface="Arial" pitchFamily="34" charset="0"/>
              <a:buChar char="•"/>
              <a:defRPr/>
            </a:pPr>
            <a:r>
              <a:rPr lang="en-US" b="1" dirty="0" smtClean="0"/>
              <a:t>Unfair Terms in Consumer Contract Regulations 1999</a:t>
            </a:r>
          </a:p>
          <a:p>
            <a:pPr fontAlgn="auto">
              <a:spcAft>
                <a:spcPts val="0"/>
              </a:spcAft>
              <a:buFont typeface="Arial" pitchFamily="34" charset="0"/>
              <a:buChar char="•"/>
              <a:defRPr/>
            </a:pPr>
            <a:endParaRPr lang="en-GB" dirty="0" smtClean="0"/>
          </a:p>
          <a:p>
            <a:pPr fontAlgn="auto">
              <a:spcAft>
                <a:spcPts val="0"/>
              </a:spcAft>
              <a:buFont typeface="Arial" pitchFamily="34" charset="0"/>
              <a:buChar char="•"/>
              <a:defRPr/>
            </a:pPr>
            <a:r>
              <a:rPr lang="en-US" dirty="0" smtClean="0"/>
              <a:t>Regulations apply to unfair terms in contracts between seller and consumer, including: </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r>
              <a:rPr lang="en-US" dirty="0" smtClean="0"/>
              <a:t> s5 (1) a term, not individually negotiated, is unfair if causes a significant imbalance in the parties rights and obligations under the contract, to the detriment of the consumer.</a:t>
            </a:r>
          </a:p>
          <a:p>
            <a:pPr fontAlgn="auto">
              <a:spcAft>
                <a:spcPts val="0"/>
              </a:spcAft>
              <a:buFont typeface="Arial" pitchFamily="34" charset="0"/>
              <a:buChar char="•"/>
              <a:defRPr/>
            </a:pPr>
            <a:endParaRPr lang="en-GB" dirty="0" smtClean="0"/>
          </a:p>
          <a:p>
            <a:pPr fontAlgn="auto">
              <a:spcAft>
                <a:spcPts val="0"/>
              </a:spcAft>
              <a:buFont typeface="Arial" pitchFamily="34" charset="0"/>
              <a:buChar char="•"/>
              <a:defRPr/>
            </a:pPr>
            <a:r>
              <a:rPr lang="en-US" dirty="0" smtClean="0"/>
              <a:t>s7 (1) seller ensure any written term of contract is in plain, intelligible language</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r>
              <a:rPr lang="en-US" dirty="0" smtClean="0"/>
              <a:t>s8 (1) unfair term in contract - not binding on consumer.</a:t>
            </a:r>
            <a:endParaRPr lang="en-GB"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285728"/>
            <a:ext cx="8153400" cy="990600"/>
          </a:xfrm>
        </p:spPr>
        <p:txBody>
          <a:bodyPr rtlCol="0">
            <a:normAutofit/>
          </a:bodyPr>
          <a:lstStyle/>
          <a:p>
            <a:pPr algn="ctr" fontAlgn="auto">
              <a:spcAft>
                <a:spcPts val="0"/>
              </a:spcAft>
              <a:defRPr/>
            </a:pPr>
            <a:r>
              <a:rPr lang="en-US" sz="2400" b="1" dirty="0" smtClean="0"/>
              <a:t>Would the below Exclusions Clauses be ‘reasonable’ under the UCTA 1977?</a:t>
            </a:r>
            <a:endParaRPr lang="en-GB" sz="2400" dirty="0" smtClean="0"/>
          </a:p>
        </p:txBody>
      </p:sp>
      <p:sp>
        <p:nvSpPr>
          <p:cNvPr id="3" name="Content Placeholder 2"/>
          <p:cNvSpPr>
            <a:spLocks noGrp="1"/>
          </p:cNvSpPr>
          <p:nvPr>
            <p:ph sz="quarter" idx="1"/>
          </p:nvPr>
        </p:nvSpPr>
        <p:spPr/>
        <p:txBody>
          <a:bodyPr rtlCol="0">
            <a:normAutofit fontScale="85000" lnSpcReduction="20000"/>
          </a:bodyPr>
          <a:lstStyle/>
          <a:p>
            <a:pPr fontAlgn="auto">
              <a:spcAft>
                <a:spcPts val="0"/>
              </a:spcAft>
              <a:buFont typeface="Arial" pitchFamily="34" charset="0"/>
              <a:buChar char="•"/>
              <a:defRPr/>
            </a:pPr>
            <a:r>
              <a:rPr lang="en-US" dirty="0" smtClean="0"/>
              <a:t>Carter hires Bill to paint his house. A clause in their contract states that Carter will provide Bill with all the materials he needs for the job, if any of these materials should be faulty and cause injury to Bill or anyone else, Carter will not be liable.</a:t>
            </a:r>
          </a:p>
          <a:p>
            <a:pPr fontAlgn="auto">
              <a:spcAft>
                <a:spcPts val="0"/>
              </a:spcAft>
              <a:buNone/>
              <a:defRPr/>
            </a:pPr>
            <a:r>
              <a:rPr lang="en-US" dirty="0" smtClean="0"/>
              <a:t>	</a:t>
            </a:r>
          </a:p>
          <a:p>
            <a:pPr fontAlgn="auto">
              <a:spcAft>
                <a:spcPts val="0"/>
              </a:spcAft>
              <a:buFont typeface="Arial" pitchFamily="34" charset="0"/>
              <a:buChar char="•"/>
              <a:defRPr/>
            </a:pPr>
            <a:r>
              <a:rPr lang="en-US" dirty="0" smtClean="0"/>
              <a:t>Emma contracts to buy a car from ‘Kings Cars’ car lot. She makes clear that she needs the car by the beginning of the following month as she has to drive to her new job. A clause in the contract of sale states that ‘should Kings Cars be unable to deliver the car on time, they will not be held liable for breach of contract’. </a:t>
            </a:r>
            <a:endParaRPr lang="en-GB" dirty="0" smtClean="0"/>
          </a:p>
          <a:p>
            <a:pPr fontAlgn="auto">
              <a:spcAft>
                <a:spcPts val="0"/>
              </a:spcAft>
              <a:buNone/>
              <a:defRPr/>
            </a:pPr>
            <a:r>
              <a:rPr lang="en-US" dirty="0" smtClean="0"/>
              <a:t>	</a:t>
            </a:r>
            <a:endParaRPr lang="en-GB"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Supplementary reading</a:t>
            </a:r>
            <a:endParaRPr lang="en-GB" dirty="0"/>
          </a:p>
        </p:txBody>
      </p:sp>
      <p:sp>
        <p:nvSpPr>
          <p:cNvPr id="3" name="Content Placeholder 2"/>
          <p:cNvSpPr>
            <a:spLocks noGrp="1"/>
          </p:cNvSpPr>
          <p:nvPr>
            <p:ph sz="quarter" idx="1"/>
          </p:nvPr>
        </p:nvSpPr>
        <p:spPr/>
        <p:txBody>
          <a:bodyPr>
            <a:normAutofit/>
          </a:bodyPr>
          <a:lstStyle/>
          <a:p>
            <a:pPr>
              <a:buNone/>
            </a:pPr>
            <a:r>
              <a:rPr lang="en-GB" dirty="0" smtClean="0"/>
              <a:t>Recommended text</a:t>
            </a:r>
          </a:p>
          <a:p>
            <a:pPr>
              <a:buNone/>
            </a:pPr>
            <a:r>
              <a:rPr lang="en-GB" dirty="0" smtClean="0"/>
              <a:t>Pages 146-156 Exclusion Clauses</a:t>
            </a:r>
          </a:p>
          <a:p>
            <a:pPr>
              <a:buNone/>
            </a:pPr>
            <a:r>
              <a:rPr lang="en-GB" dirty="0" smtClean="0"/>
              <a:t>Pages 134-137 Terms and Representations</a:t>
            </a:r>
          </a:p>
          <a:p>
            <a:pPr>
              <a:buNone/>
            </a:pPr>
            <a:endParaRPr lang="en-GB" dirty="0" smtClean="0"/>
          </a:p>
          <a:p>
            <a:endParaRPr lang="en-GB" dirty="0" smtClean="0"/>
          </a:p>
          <a:p>
            <a:endParaRPr lang="en-GB"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1161</TotalTime>
  <Words>1308</Words>
  <Application>Microsoft Office PowerPoint</Application>
  <PresentationFormat>On-screen Show (4:3)</PresentationFormat>
  <Paragraphs>200</Paragraphs>
  <Slides>29</Slides>
  <Notes>23</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Median</vt:lpstr>
      <vt:lpstr>The law of Contract </vt:lpstr>
      <vt:lpstr>  A Contract</vt:lpstr>
      <vt:lpstr>The Essential Elements of a Contract under English Law </vt:lpstr>
      <vt:lpstr>The essential elements of an English contract</vt:lpstr>
      <vt:lpstr>A Legally Binding Offer</vt:lpstr>
      <vt:lpstr>Identify the 'offeror' and  the 'offeree' in the following scenarios: </vt:lpstr>
      <vt:lpstr>Acceptance </vt:lpstr>
      <vt:lpstr>Contractual Consideration </vt:lpstr>
      <vt:lpstr>Intention to Create Legal Relations </vt:lpstr>
      <vt:lpstr>Capacity and Legality</vt:lpstr>
      <vt:lpstr>Contract Terms </vt:lpstr>
      <vt:lpstr>Terms and Mere Representations </vt:lpstr>
      <vt:lpstr>Terms and Mere Representations </vt:lpstr>
      <vt:lpstr>Terms and representations</vt:lpstr>
      <vt:lpstr>Knowledge and skill of parties also taken into consideration. </vt:lpstr>
      <vt:lpstr>Exclusion Clauses (Exemption Clauses) </vt:lpstr>
      <vt:lpstr>Exclusion Clauses</vt:lpstr>
      <vt:lpstr>Exclusion Clauses</vt:lpstr>
      <vt:lpstr>Exclusion Clauses</vt:lpstr>
      <vt:lpstr>Cases </vt:lpstr>
      <vt:lpstr>Contractual documents</vt:lpstr>
      <vt:lpstr>Exclusion Clauses: The Common Law Tests</vt:lpstr>
      <vt:lpstr>Cases </vt:lpstr>
      <vt:lpstr>Exclusion Clauses: statutory tests</vt:lpstr>
      <vt:lpstr>Exclusion Clauses: Statutory Tests</vt:lpstr>
      <vt:lpstr>Exclusion Clauses: Statutory Tests</vt:lpstr>
      <vt:lpstr>Exclusion Clauses: Statutory Tests</vt:lpstr>
      <vt:lpstr>Would the below Exclusions Clauses be ‘reasonable’ under the UCTA 1977?</vt:lpstr>
      <vt:lpstr>Supplementary reading</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Contracts Part I</dc:title>
  <dc:creator>helsie</dc:creator>
  <cp:lastModifiedBy>Christina</cp:lastModifiedBy>
  <cp:revision>164</cp:revision>
  <dcterms:created xsi:type="dcterms:W3CDTF">2010-07-24T11:26:48Z</dcterms:created>
  <dcterms:modified xsi:type="dcterms:W3CDTF">2011-10-10T08:05:36Z</dcterms:modified>
</cp:coreProperties>
</file>