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Lst>
  <p:handoutMasterIdLst>
    <p:handoutMasterId r:id="rId42"/>
  </p:handoutMasterIdLst>
  <p:sldIdLst>
    <p:sldId id="256" r:id="rId2"/>
    <p:sldId id="257" r:id="rId3"/>
    <p:sldId id="328" r:id="rId4"/>
    <p:sldId id="329" r:id="rId5"/>
    <p:sldId id="330" r:id="rId6"/>
    <p:sldId id="342" r:id="rId7"/>
    <p:sldId id="331" r:id="rId8"/>
    <p:sldId id="262" r:id="rId9"/>
    <p:sldId id="353" r:id="rId10"/>
    <p:sldId id="321" r:id="rId11"/>
    <p:sldId id="267" r:id="rId12"/>
    <p:sldId id="354" r:id="rId13"/>
    <p:sldId id="269" r:id="rId14"/>
    <p:sldId id="270" r:id="rId15"/>
    <p:sldId id="322" r:id="rId16"/>
    <p:sldId id="271" r:id="rId17"/>
    <p:sldId id="323" r:id="rId18"/>
    <p:sldId id="273" r:id="rId19"/>
    <p:sldId id="274" r:id="rId20"/>
    <p:sldId id="317" r:id="rId21"/>
    <p:sldId id="346" r:id="rId22"/>
    <p:sldId id="282" r:id="rId23"/>
    <p:sldId id="349" r:id="rId24"/>
    <p:sldId id="287" r:id="rId25"/>
    <p:sldId id="347" r:id="rId26"/>
    <p:sldId id="351" r:id="rId27"/>
    <p:sldId id="352" r:id="rId28"/>
    <p:sldId id="290" r:id="rId29"/>
    <p:sldId id="291" r:id="rId30"/>
    <p:sldId id="292" r:id="rId31"/>
    <p:sldId id="355" r:id="rId32"/>
    <p:sldId id="325" r:id="rId33"/>
    <p:sldId id="356" r:id="rId34"/>
    <p:sldId id="357" r:id="rId35"/>
    <p:sldId id="326" r:id="rId36"/>
    <p:sldId id="336" r:id="rId37"/>
    <p:sldId id="337" r:id="rId38"/>
    <p:sldId id="338" r:id="rId39"/>
    <p:sldId id="344" r:id="rId40"/>
    <p:sldId id="350" r:id="rId41"/>
  </p:sldIdLst>
  <p:sldSz cx="9144000" cy="6858000" type="screen4x3"/>
  <p:notesSz cx="6808788" cy="98234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0" d="100"/>
          <a:sy n="90" d="100"/>
        </p:scale>
        <p:origin x="-918" y="-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2EDA6E-40FF-4A66-996C-B4B1B0400234}" type="doc">
      <dgm:prSet loTypeId="urn:microsoft.com/office/officeart/2005/8/layout/bList2#1" loCatId="list" qsTypeId="urn:microsoft.com/office/officeart/2005/8/quickstyle/simple1" qsCatId="simple" csTypeId="urn:microsoft.com/office/officeart/2005/8/colors/accent1_2" csCatId="accent1" phldr="1"/>
      <dgm:spPr/>
    </dgm:pt>
    <dgm:pt modelId="{0426CFA8-041D-446C-A62D-0E51D60C7456}">
      <dgm:prSet phldrT="[Text]"/>
      <dgm:spPr/>
      <dgm:t>
        <a:bodyPr/>
        <a:lstStyle/>
        <a:p>
          <a:endParaRPr lang="en-GB" dirty="0"/>
        </a:p>
      </dgm:t>
    </dgm:pt>
    <dgm:pt modelId="{810045D1-54D3-4E6C-9803-567E0FA4EE1B}" type="parTrans" cxnId="{F18FF64B-FEF8-44CE-BF35-7E6AC3C10090}">
      <dgm:prSet/>
      <dgm:spPr/>
      <dgm:t>
        <a:bodyPr/>
        <a:lstStyle/>
        <a:p>
          <a:endParaRPr lang="en-GB"/>
        </a:p>
      </dgm:t>
    </dgm:pt>
    <dgm:pt modelId="{30CA6013-09C6-490C-BE7D-E4BF3139DCE3}" type="sibTrans" cxnId="{F18FF64B-FEF8-44CE-BF35-7E6AC3C10090}">
      <dgm:prSet/>
      <dgm:spPr/>
      <dgm:t>
        <a:bodyPr/>
        <a:lstStyle/>
        <a:p>
          <a:endParaRPr lang="en-GB"/>
        </a:p>
      </dgm:t>
    </dgm:pt>
    <dgm:pt modelId="{C770510E-A04D-4B57-BCD0-59C8D03D79C8}">
      <dgm:prSet phldrT="[Text]"/>
      <dgm:spPr/>
      <dgm:t>
        <a:bodyPr/>
        <a:lstStyle/>
        <a:p>
          <a:r>
            <a:rPr lang="en-GB" dirty="0" smtClean="0"/>
            <a:t>What should the judge do?</a:t>
          </a:r>
          <a:endParaRPr lang="en-GB" dirty="0"/>
        </a:p>
      </dgm:t>
    </dgm:pt>
    <dgm:pt modelId="{807D444A-7B15-493A-B619-52A58C0793E4}" type="parTrans" cxnId="{A7CAB2BB-BF2E-4768-9C30-10D006B54975}">
      <dgm:prSet/>
      <dgm:spPr/>
      <dgm:t>
        <a:bodyPr/>
        <a:lstStyle/>
        <a:p>
          <a:endParaRPr lang="en-GB"/>
        </a:p>
      </dgm:t>
    </dgm:pt>
    <dgm:pt modelId="{42F29180-23C5-4222-902D-36278EF1F6CF}" type="sibTrans" cxnId="{A7CAB2BB-BF2E-4768-9C30-10D006B54975}">
      <dgm:prSet/>
      <dgm:spPr/>
      <dgm:t>
        <a:bodyPr/>
        <a:lstStyle/>
        <a:p>
          <a:endParaRPr lang="en-GB"/>
        </a:p>
      </dgm:t>
    </dgm:pt>
    <dgm:pt modelId="{A613CF84-DC35-4F89-AE18-A6EBF2CA39E2}">
      <dgm:prSet phldrT="[Text]" phldr="1" custT="1"/>
      <dgm:spPr/>
      <dgm:t>
        <a:bodyPr/>
        <a:lstStyle/>
        <a:p>
          <a:endParaRPr lang="en-GB" sz="1200" dirty="0"/>
        </a:p>
      </dgm:t>
    </dgm:pt>
    <dgm:pt modelId="{1B189096-0A48-4FB6-91D0-D04405583D73}" type="parTrans" cxnId="{5D55484B-4E89-4EBB-93F9-AD63CC28523C}">
      <dgm:prSet/>
      <dgm:spPr/>
      <dgm:t>
        <a:bodyPr/>
        <a:lstStyle/>
        <a:p>
          <a:endParaRPr lang="en-GB"/>
        </a:p>
      </dgm:t>
    </dgm:pt>
    <dgm:pt modelId="{604003B4-BF05-42AB-837C-8499F804B468}" type="sibTrans" cxnId="{5D55484B-4E89-4EBB-93F9-AD63CC28523C}">
      <dgm:prSet/>
      <dgm:spPr/>
      <dgm:t>
        <a:bodyPr/>
        <a:lstStyle/>
        <a:p>
          <a:endParaRPr lang="en-GB"/>
        </a:p>
      </dgm:t>
    </dgm:pt>
    <dgm:pt modelId="{6F45FF05-49FE-41BB-BFE3-1AB6ABB3F5C9}">
      <dgm:prSet custT="1"/>
      <dgm:spPr/>
      <dgm:t>
        <a:bodyPr/>
        <a:lstStyle/>
        <a:p>
          <a:r>
            <a:rPr lang="en-GB" sz="1800" dirty="0" smtClean="0"/>
            <a:t>Decide the case according to English law and make a ‘declaration of incompatibility, HRA 1998.</a:t>
          </a:r>
          <a:endParaRPr lang="en-GB" sz="1800" dirty="0"/>
        </a:p>
      </dgm:t>
    </dgm:pt>
    <dgm:pt modelId="{006A7114-16EB-4F5C-AD43-52173C19B9BC}" type="parTrans" cxnId="{B7471EAB-A02B-4E91-9CCE-9328452A56A3}">
      <dgm:prSet/>
      <dgm:spPr/>
      <dgm:t>
        <a:bodyPr/>
        <a:lstStyle/>
        <a:p>
          <a:endParaRPr lang="en-GB"/>
        </a:p>
      </dgm:t>
    </dgm:pt>
    <dgm:pt modelId="{747D7238-5DB6-409E-B332-F017C4835B32}" type="sibTrans" cxnId="{B7471EAB-A02B-4E91-9CCE-9328452A56A3}">
      <dgm:prSet/>
      <dgm:spPr/>
      <dgm:t>
        <a:bodyPr/>
        <a:lstStyle/>
        <a:p>
          <a:endParaRPr lang="en-GB"/>
        </a:p>
      </dgm:t>
    </dgm:pt>
    <dgm:pt modelId="{5182D2C8-F437-4BB4-AC44-AB2AF7E3E302}">
      <dgm:prSet custT="1"/>
      <dgm:spPr/>
      <dgm:t>
        <a:bodyPr/>
        <a:lstStyle/>
        <a:p>
          <a:r>
            <a:rPr lang="en-GB" sz="1800" dirty="0" smtClean="0"/>
            <a:t>Decide the case by applying  the rights in the ECHR/ European interpretation.</a:t>
          </a:r>
          <a:endParaRPr lang="en-GB" sz="1800" dirty="0"/>
        </a:p>
      </dgm:t>
    </dgm:pt>
    <dgm:pt modelId="{9ABCB486-9F20-4AF2-AB4A-9600C7A7B522}" type="parTrans" cxnId="{E3A02C70-079B-425A-870B-F71009877B79}">
      <dgm:prSet/>
      <dgm:spPr/>
      <dgm:t>
        <a:bodyPr/>
        <a:lstStyle/>
        <a:p>
          <a:endParaRPr lang="en-GB"/>
        </a:p>
      </dgm:t>
    </dgm:pt>
    <dgm:pt modelId="{CB8434EC-5486-4978-B949-25BFCB418177}" type="sibTrans" cxnId="{E3A02C70-079B-425A-870B-F71009877B79}">
      <dgm:prSet/>
      <dgm:spPr/>
      <dgm:t>
        <a:bodyPr/>
        <a:lstStyle/>
        <a:p>
          <a:endParaRPr lang="en-GB"/>
        </a:p>
      </dgm:t>
    </dgm:pt>
    <dgm:pt modelId="{91D98A52-227A-4620-B74B-E80E700B6C91}">
      <dgm:prSet custT="1"/>
      <dgm:spPr/>
      <dgm:t>
        <a:bodyPr/>
        <a:lstStyle/>
        <a:p>
          <a:r>
            <a:rPr lang="en-GB" sz="1800" dirty="0" smtClean="0"/>
            <a:t>Judge is deciding a case. There is a conflict between  English statute and the rights contained in the ECHR. </a:t>
          </a:r>
          <a:endParaRPr lang="en-GB" sz="1800" dirty="0"/>
        </a:p>
      </dgm:t>
    </dgm:pt>
    <dgm:pt modelId="{89824A60-3B78-45AB-8C85-FFD5C63BD5AB}" type="parTrans" cxnId="{5178E0FE-453C-4402-BF45-F21CBF9C65A5}">
      <dgm:prSet/>
      <dgm:spPr/>
      <dgm:t>
        <a:bodyPr/>
        <a:lstStyle/>
        <a:p>
          <a:endParaRPr lang="en-GB"/>
        </a:p>
      </dgm:t>
    </dgm:pt>
    <dgm:pt modelId="{8168A530-61AA-4704-9AFC-4837D0C32F75}" type="sibTrans" cxnId="{5178E0FE-453C-4402-BF45-F21CBF9C65A5}">
      <dgm:prSet/>
      <dgm:spPr/>
      <dgm:t>
        <a:bodyPr/>
        <a:lstStyle/>
        <a:p>
          <a:endParaRPr lang="en-GB"/>
        </a:p>
      </dgm:t>
    </dgm:pt>
    <dgm:pt modelId="{CE60677C-17B7-4633-9683-340875E56123}" type="pres">
      <dgm:prSet presAssocID="{4E2EDA6E-40FF-4A66-996C-B4B1B0400234}" presName="diagram" presStyleCnt="0">
        <dgm:presLayoutVars>
          <dgm:dir/>
          <dgm:animLvl val="lvl"/>
          <dgm:resizeHandles val="exact"/>
        </dgm:presLayoutVars>
      </dgm:prSet>
      <dgm:spPr/>
    </dgm:pt>
    <dgm:pt modelId="{786AC484-12A9-4846-8C1B-13DD40693AA8}" type="pres">
      <dgm:prSet presAssocID="{0426CFA8-041D-446C-A62D-0E51D60C7456}" presName="compNode" presStyleCnt="0"/>
      <dgm:spPr/>
    </dgm:pt>
    <dgm:pt modelId="{9744CAB6-D49B-492D-B7EC-9F44489ABC9E}" type="pres">
      <dgm:prSet presAssocID="{0426CFA8-041D-446C-A62D-0E51D60C7456}" presName="childRect" presStyleLbl="bgAcc1" presStyleIdx="0" presStyleCnt="3" custLinFactNeighborX="199" custLinFactNeighborY="-30485">
        <dgm:presLayoutVars>
          <dgm:bulletEnabled val="1"/>
        </dgm:presLayoutVars>
      </dgm:prSet>
      <dgm:spPr/>
      <dgm:t>
        <a:bodyPr/>
        <a:lstStyle/>
        <a:p>
          <a:endParaRPr lang="en-GB"/>
        </a:p>
      </dgm:t>
    </dgm:pt>
    <dgm:pt modelId="{0D330C63-7883-4CAC-BEDC-ADB0B275F427}" type="pres">
      <dgm:prSet presAssocID="{0426CFA8-041D-446C-A62D-0E51D60C7456}" presName="parentText" presStyleLbl="node1" presStyleIdx="0" presStyleCnt="0">
        <dgm:presLayoutVars>
          <dgm:chMax val="0"/>
          <dgm:bulletEnabled val="1"/>
        </dgm:presLayoutVars>
      </dgm:prSet>
      <dgm:spPr/>
      <dgm:t>
        <a:bodyPr/>
        <a:lstStyle/>
        <a:p>
          <a:endParaRPr lang="en-GB"/>
        </a:p>
      </dgm:t>
    </dgm:pt>
    <dgm:pt modelId="{5261ABC7-FE9F-4251-B39F-822BC9933154}" type="pres">
      <dgm:prSet presAssocID="{0426CFA8-041D-446C-A62D-0E51D60C7456}" presName="parentRect" presStyleLbl="alignNode1" presStyleIdx="0" presStyleCnt="3"/>
      <dgm:spPr/>
      <dgm:t>
        <a:bodyPr/>
        <a:lstStyle/>
        <a:p>
          <a:endParaRPr lang="en-GB"/>
        </a:p>
      </dgm:t>
    </dgm:pt>
    <dgm:pt modelId="{C9B2928A-3783-4BB1-A029-10AEFFF11A24}" type="pres">
      <dgm:prSet presAssocID="{0426CFA8-041D-446C-A62D-0E51D60C7456}" presName="adorn" presStyleLbl="fgAccFollowNode1" presStyleIdx="0" presStyleCnt="3"/>
      <dgm:spPr/>
    </dgm:pt>
    <dgm:pt modelId="{88B71D31-389F-4E46-8C19-80DA70B484BA}" type="pres">
      <dgm:prSet presAssocID="{30CA6013-09C6-490C-BE7D-E4BF3139DCE3}" presName="sibTrans" presStyleLbl="sibTrans2D1" presStyleIdx="0" presStyleCnt="0"/>
      <dgm:spPr/>
      <dgm:t>
        <a:bodyPr/>
        <a:lstStyle/>
        <a:p>
          <a:endParaRPr lang="en-GB"/>
        </a:p>
      </dgm:t>
    </dgm:pt>
    <dgm:pt modelId="{7F662CD5-D59F-417A-8160-2DE046ED1806}" type="pres">
      <dgm:prSet presAssocID="{C770510E-A04D-4B57-BCD0-59C8D03D79C8}" presName="compNode" presStyleCnt="0"/>
      <dgm:spPr/>
    </dgm:pt>
    <dgm:pt modelId="{A173116F-9909-428A-8E20-F33F578FA939}" type="pres">
      <dgm:prSet presAssocID="{C770510E-A04D-4B57-BCD0-59C8D03D79C8}" presName="childRect" presStyleLbl="bgAcc1" presStyleIdx="1" presStyleCnt="3">
        <dgm:presLayoutVars>
          <dgm:bulletEnabled val="1"/>
        </dgm:presLayoutVars>
      </dgm:prSet>
      <dgm:spPr/>
      <dgm:t>
        <a:bodyPr/>
        <a:lstStyle/>
        <a:p>
          <a:endParaRPr lang="en-GB"/>
        </a:p>
      </dgm:t>
    </dgm:pt>
    <dgm:pt modelId="{6C867F06-6310-428D-95F6-5D380DDA0440}" type="pres">
      <dgm:prSet presAssocID="{C770510E-A04D-4B57-BCD0-59C8D03D79C8}" presName="parentText" presStyleLbl="node1" presStyleIdx="0" presStyleCnt="0">
        <dgm:presLayoutVars>
          <dgm:chMax val="0"/>
          <dgm:bulletEnabled val="1"/>
        </dgm:presLayoutVars>
      </dgm:prSet>
      <dgm:spPr/>
      <dgm:t>
        <a:bodyPr/>
        <a:lstStyle/>
        <a:p>
          <a:endParaRPr lang="en-GB"/>
        </a:p>
      </dgm:t>
    </dgm:pt>
    <dgm:pt modelId="{33311D6F-E499-4C58-9370-182FBCC4E1DC}" type="pres">
      <dgm:prSet presAssocID="{C770510E-A04D-4B57-BCD0-59C8D03D79C8}" presName="parentRect" presStyleLbl="alignNode1" presStyleIdx="1" presStyleCnt="3"/>
      <dgm:spPr/>
      <dgm:t>
        <a:bodyPr/>
        <a:lstStyle/>
        <a:p>
          <a:endParaRPr lang="en-GB"/>
        </a:p>
      </dgm:t>
    </dgm:pt>
    <dgm:pt modelId="{0AB82667-D0FF-4B8A-B5D5-FF22A526B941}" type="pres">
      <dgm:prSet presAssocID="{C770510E-A04D-4B57-BCD0-59C8D03D79C8}" presName="adorn" presStyleLbl="fgAccFollowNode1" presStyleIdx="1" presStyleCnt="3"/>
      <dgm:spPr/>
    </dgm:pt>
    <dgm:pt modelId="{35857C6B-F1A1-40BC-A4B0-F4A72C037939}" type="pres">
      <dgm:prSet presAssocID="{42F29180-23C5-4222-902D-36278EF1F6CF}" presName="sibTrans" presStyleLbl="sibTrans2D1" presStyleIdx="0" presStyleCnt="0"/>
      <dgm:spPr/>
      <dgm:t>
        <a:bodyPr/>
        <a:lstStyle/>
        <a:p>
          <a:endParaRPr lang="en-GB"/>
        </a:p>
      </dgm:t>
    </dgm:pt>
    <dgm:pt modelId="{82756298-807F-4657-968C-56C48745EE0E}" type="pres">
      <dgm:prSet presAssocID="{A613CF84-DC35-4F89-AE18-A6EBF2CA39E2}" presName="compNode" presStyleCnt="0"/>
      <dgm:spPr/>
    </dgm:pt>
    <dgm:pt modelId="{4B61310B-955A-428B-9BD7-07A4A765A646}" type="pres">
      <dgm:prSet presAssocID="{A613CF84-DC35-4F89-AE18-A6EBF2CA39E2}" presName="childRect" presStyleLbl="bgAcc1" presStyleIdx="2" presStyleCnt="3" custLinFactNeighborX="148" custLinFactNeighborY="-22454">
        <dgm:presLayoutVars>
          <dgm:bulletEnabled val="1"/>
        </dgm:presLayoutVars>
      </dgm:prSet>
      <dgm:spPr/>
      <dgm:t>
        <a:bodyPr/>
        <a:lstStyle/>
        <a:p>
          <a:endParaRPr lang="en-GB"/>
        </a:p>
      </dgm:t>
    </dgm:pt>
    <dgm:pt modelId="{94C417EA-ED23-469C-AC64-3E0732493445}" type="pres">
      <dgm:prSet presAssocID="{A613CF84-DC35-4F89-AE18-A6EBF2CA39E2}" presName="parentText" presStyleLbl="node1" presStyleIdx="0" presStyleCnt="0">
        <dgm:presLayoutVars>
          <dgm:chMax val="0"/>
          <dgm:bulletEnabled val="1"/>
        </dgm:presLayoutVars>
      </dgm:prSet>
      <dgm:spPr/>
      <dgm:t>
        <a:bodyPr/>
        <a:lstStyle/>
        <a:p>
          <a:endParaRPr lang="en-GB"/>
        </a:p>
      </dgm:t>
    </dgm:pt>
    <dgm:pt modelId="{87E1619D-368E-4F7F-B9F7-DCE9063E280E}" type="pres">
      <dgm:prSet presAssocID="{A613CF84-DC35-4F89-AE18-A6EBF2CA39E2}" presName="parentRect" presStyleLbl="alignNode1" presStyleIdx="2" presStyleCnt="3"/>
      <dgm:spPr/>
      <dgm:t>
        <a:bodyPr/>
        <a:lstStyle/>
        <a:p>
          <a:endParaRPr lang="en-GB"/>
        </a:p>
      </dgm:t>
    </dgm:pt>
    <dgm:pt modelId="{132E99FD-D84A-4514-AC34-5CB96C04E890}" type="pres">
      <dgm:prSet presAssocID="{A613CF84-DC35-4F89-AE18-A6EBF2CA39E2}" presName="adorn" presStyleLbl="fgAccFollowNode1" presStyleIdx="2" presStyleCnt="3"/>
      <dgm:spPr/>
    </dgm:pt>
  </dgm:ptLst>
  <dgm:cxnLst>
    <dgm:cxn modelId="{5D55484B-4E89-4EBB-93F9-AD63CC28523C}" srcId="{4E2EDA6E-40FF-4A66-996C-B4B1B0400234}" destId="{A613CF84-DC35-4F89-AE18-A6EBF2CA39E2}" srcOrd="2" destOrd="0" parTransId="{1B189096-0A48-4FB6-91D0-D04405583D73}" sibTransId="{604003B4-BF05-42AB-837C-8499F804B468}"/>
    <dgm:cxn modelId="{B7471EAB-A02B-4E91-9CCE-9328452A56A3}" srcId="{0426CFA8-041D-446C-A62D-0E51D60C7456}" destId="{6F45FF05-49FE-41BB-BFE3-1AB6ABB3F5C9}" srcOrd="0" destOrd="0" parTransId="{006A7114-16EB-4F5C-AD43-52173C19B9BC}" sibTransId="{747D7238-5DB6-409E-B332-F017C4835B32}"/>
    <dgm:cxn modelId="{E3A02C70-079B-425A-870B-F71009877B79}" srcId="{A613CF84-DC35-4F89-AE18-A6EBF2CA39E2}" destId="{5182D2C8-F437-4BB4-AC44-AB2AF7E3E302}" srcOrd="0" destOrd="0" parTransId="{9ABCB486-9F20-4AF2-AB4A-9600C7A7B522}" sibTransId="{CB8434EC-5486-4978-B949-25BFCB418177}"/>
    <dgm:cxn modelId="{18FFB5E9-9B44-4DDE-88D6-DA70331B0E0D}" type="presOf" srcId="{C770510E-A04D-4B57-BCD0-59C8D03D79C8}" destId="{33311D6F-E499-4C58-9370-182FBCC4E1DC}" srcOrd="1" destOrd="0" presId="urn:microsoft.com/office/officeart/2005/8/layout/bList2#1"/>
    <dgm:cxn modelId="{2CBC38C6-CE79-4877-BD4F-98402E1ECAE1}" type="presOf" srcId="{91D98A52-227A-4620-B74B-E80E700B6C91}" destId="{A173116F-9909-428A-8E20-F33F578FA939}" srcOrd="0" destOrd="0" presId="urn:microsoft.com/office/officeart/2005/8/layout/bList2#1"/>
    <dgm:cxn modelId="{AE11E87F-0A5C-4ED0-BF52-E2C9054B2CA8}" type="presOf" srcId="{A613CF84-DC35-4F89-AE18-A6EBF2CA39E2}" destId="{94C417EA-ED23-469C-AC64-3E0732493445}" srcOrd="0" destOrd="0" presId="urn:microsoft.com/office/officeart/2005/8/layout/bList2#1"/>
    <dgm:cxn modelId="{7312AF8C-9C60-4F14-B64F-AD6D1FD41F27}" type="presOf" srcId="{4E2EDA6E-40FF-4A66-996C-B4B1B0400234}" destId="{CE60677C-17B7-4633-9683-340875E56123}" srcOrd="0" destOrd="0" presId="urn:microsoft.com/office/officeart/2005/8/layout/bList2#1"/>
    <dgm:cxn modelId="{BD2C5BF9-E01A-448D-B93D-3ABE2E31847B}" type="presOf" srcId="{42F29180-23C5-4222-902D-36278EF1F6CF}" destId="{35857C6B-F1A1-40BC-A4B0-F4A72C037939}" srcOrd="0" destOrd="0" presId="urn:microsoft.com/office/officeart/2005/8/layout/bList2#1"/>
    <dgm:cxn modelId="{CD1EFCF0-4A3A-40E7-A130-0E88A32C2AE7}" type="presOf" srcId="{5182D2C8-F437-4BB4-AC44-AB2AF7E3E302}" destId="{4B61310B-955A-428B-9BD7-07A4A765A646}" srcOrd="0" destOrd="0" presId="urn:microsoft.com/office/officeart/2005/8/layout/bList2#1"/>
    <dgm:cxn modelId="{5F5C146E-DBCD-4890-A4FB-CA9D2664C1EF}" type="presOf" srcId="{0426CFA8-041D-446C-A62D-0E51D60C7456}" destId="{5261ABC7-FE9F-4251-B39F-822BC9933154}" srcOrd="1" destOrd="0" presId="urn:microsoft.com/office/officeart/2005/8/layout/bList2#1"/>
    <dgm:cxn modelId="{5178E0FE-453C-4402-BF45-F21CBF9C65A5}" srcId="{C770510E-A04D-4B57-BCD0-59C8D03D79C8}" destId="{91D98A52-227A-4620-B74B-E80E700B6C91}" srcOrd="0" destOrd="0" parTransId="{89824A60-3B78-45AB-8C85-FFD5C63BD5AB}" sibTransId="{8168A530-61AA-4704-9AFC-4837D0C32F75}"/>
    <dgm:cxn modelId="{7FA928BB-D9C6-4F38-B8A4-C4AC84485F3B}" type="presOf" srcId="{0426CFA8-041D-446C-A62D-0E51D60C7456}" destId="{0D330C63-7883-4CAC-BEDC-ADB0B275F427}" srcOrd="0" destOrd="0" presId="urn:microsoft.com/office/officeart/2005/8/layout/bList2#1"/>
    <dgm:cxn modelId="{B0DF0CB4-C447-49AF-97D5-0772304463A2}" type="presOf" srcId="{A613CF84-DC35-4F89-AE18-A6EBF2CA39E2}" destId="{87E1619D-368E-4F7F-B9F7-DCE9063E280E}" srcOrd="1" destOrd="0" presId="urn:microsoft.com/office/officeart/2005/8/layout/bList2#1"/>
    <dgm:cxn modelId="{E1C7CE1C-81B5-4241-9926-DA64FCD19D3C}" type="presOf" srcId="{6F45FF05-49FE-41BB-BFE3-1AB6ABB3F5C9}" destId="{9744CAB6-D49B-492D-B7EC-9F44489ABC9E}" srcOrd="0" destOrd="0" presId="urn:microsoft.com/office/officeart/2005/8/layout/bList2#1"/>
    <dgm:cxn modelId="{F18FF64B-FEF8-44CE-BF35-7E6AC3C10090}" srcId="{4E2EDA6E-40FF-4A66-996C-B4B1B0400234}" destId="{0426CFA8-041D-446C-A62D-0E51D60C7456}" srcOrd="0" destOrd="0" parTransId="{810045D1-54D3-4E6C-9803-567E0FA4EE1B}" sibTransId="{30CA6013-09C6-490C-BE7D-E4BF3139DCE3}"/>
    <dgm:cxn modelId="{4F974093-F2E2-4C70-9194-CB710023D714}" type="presOf" srcId="{C770510E-A04D-4B57-BCD0-59C8D03D79C8}" destId="{6C867F06-6310-428D-95F6-5D380DDA0440}" srcOrd="0" destOrd="0" presId="urn:microsoft.com/office/officeart/2005/8/layout/bList2#1"/>
    <dgm:cxn modelId="{A7CAB2BB-BF2E-4768-9C30-10D006B54975}" srcId="{4E2EDA6E-40FF-4A66-996C-B4B1B0400234}" destId="{C770510E-A04D-4B57-BCD0-59C8D03D79C8}" srcOrd="1" destOrd="0" parTransId="{807D444A-7B15-493A-B619-52A58C0793E4}" sibTransId="{42F29180-23C5-4222-902D-36278EF1F6CF}"/>
    <dgm:cxn modelId="{B5E8E1BD-6690-4EE1-ACC9-73155335689E}" type="presOf" srcId="{30CA6013-09C6-490C-BE7D-E4BF3139DCE3}" destId="{88B71D31-389F-4E46-8C19-80DA70B484BA}" srcOrd="0" destOrd="0" presId="urn:microsoft.com/office/officeart/2005/8/layout/bList2#1"/>
    <dgm:cxn modelId="{12666EC9-573A-4A1B-8F5A-A0D509B69BF5}" type="presParOf" srcId="{CE60677C-17B7-4633-9683-340875E56123}" destId="{786AC484-12A9-4846-8C1B-13DD40693AA8}" srcOrd="0" destOrd="0" presId="urn:microsoft.com/office/officeart/2005/8/layout/bList2#1"/>
    <dgm:cxn modelId="{926A0C23-F380-4D88-959E-2529678270D4}" type="presParOf" srcId="{786AC484-12A9-4846-8C1B-13DD40693AA8}" destId="{9744CAB6-D49B-492D-B7EC-9F44489ABC9E}" srcOrd="0" destOrd="0" presId="urn:microsoft.com/office/officeart/2005/8/layout/bList2#1"/>
    <dgm:cxn modelId="{3DB12A8E-598B-4765-A791-714B8BF93029}" type="presParOf" srcId="{786AC484-12A9-4846-8C1B-13DD40693AA8}" destId="{0D330C63-7883-4CAC-BEDC-ADB0B275F427}" srcOrd="1" destOrd="0" presId="urn:microsoft.com/office/officeart/2005/8/layout/bList2#1"/>
    <dgm:cxn modelId="{9059F961-F353-47BE-A31B-7163B22E0FC8}" type="presParOf" srcId="{786AC484-12A9-4846-8C1B-13DD40693AA8}" destId="{5261ABC7-FE9F-4251-B39F-822BC9933154}" srcOrd="2" destOrd="0" presId="urn:microsoft.com/office/officeart/2005/8/layout/bList2#1"/>
    <dgm:cxn modelId="{761BC8C5-498B-4302-A2E4-AE14FE6CDA06}" type="presParOf" srcId="{786AC484-12A9-4846-8C1B-13DD40693AA8}" destId="{C9B2928A-3783-4BB1-A029-10AEFFF11A24}" srcOrd="3" destOrd="0" presId="urn:microsoft.com/office/officeart/2005/8/layout/bList2#1"/>
    <dgm:cxn modelId="{B3A15E54-DACE-41A7-82F6-E863C4F68BCC}" type="presParOf" srcId="{CE60677C-17B7-4633-9683-340875E56123}" destId="{88B71D31-389F-4E46-8C19-80DA70B484BA}" srcOrd="1" destOrd="0" presId="urn:microsoft.com/office/officeart/2005/8/layout/bList2#1"/>
    <dgm:cxn modelId="{6F2E6C3C-9687-446A-8E4A-967013290DD1}" type="presParOf" srcId="{CE60677C-17B7-4633-9683-340875E56123}" destId="{7F662CD5-D59F-417A-8160-2DE046ED1806}" srcOrd="2" destOrd="0" presId="urn:microsoft.com/office/officeart/2005/8/layout/bList2#1"/>
    <dgm:cxn modelId="{D6153B0C-2725-42F4-A596-80D712BA8073}" type="presParOf" srcId="{7F662CD5-D59F-417A-8160-2DE046ED1806}" destId="{A173116F-9909-428A-8E20-F33F578FA939}" srcOrd="0" destOrd="0" presId="urn:microsoft.com/office/officeart/2005/8/layout/bList2#1"/>
    <dgm:cxn modelId="{9E7CD3BE-FEC5-4815-B805-8362DCA78754}" type="presParOf" srcId="{7F662CD5-D59F-417A-8160-2DE046ED1806}" destId="{6C867F06-6310-428D-95F6-5D380DDA0440}" srcOrd="1" destOrd="0" presId="urn:microsoft.com/office/officeart/2005/8/layout/bList2#1"/>
    <dgm:cxn modelId="{1ADC0996-0132-4016-AFF8-A78763DD1E64}" type="presParOf" srcId="{7F662CD5-D59F-417A-8160-2DE046ED1806}" destId="{33311D6F-E499-4C58-9370-182FBCC4E1DC}" srcOrd="2" destOrd="0" presId="urn:microsoft.com/office/officeart/2005/8/layout/bList2#1"/>
    <dgm:cxn modelId="{64D0CAC1-C92A-4DED-9B57-D7338E161E9F}" type="presParOf" srcId="{7F662CD5-D59F-417A-8160-2DE046ED1806}" destId="{0AB82667-D0FF-4B8A-B5D5-FF22A526B941}" srcOrd="3" destOrd="0" presId="urn:microsoft.com/office/officeart/2005/8/layout/bList2#1"/>
    <dgm:cxn modelId="{D975F813-78B6-4717-ACFC-9B28356C8871}" type="presParOf" srcId="{CE60677C-17B7-4633-9683-340875E56123}" destId="{35857C6B-F1A1-40BC-A4B0-F4A72C037939}" srcOrd="3" destOrd="0" presId="urn:microsoft.com/office/officeart/2005/8/layout/bList2#1"/>
    <dgm:cxn modelId="{6C207DBA-484C-4563-A7CE-0B8A1F74B4D3}" type="presParOf" srcId="{CE60677C-17B7-4633-9683-340875E56123}" destId="{82756298-807F-4657-968C-56C48745EE0E}" srcOrd="4" destOrd="0" presId="urn:microsoft.com/office/officeart/2005/8/layout/bList2#1"/>
    <dgm:cxn modelId="{4D7F633F-1547-4C5D-B038-9028604FBEB1}" type="presParOf" srcId="{82756298-807F-4657-968C-56C48745EE0E}" destId="{4B61310B-955A-428B-9BD7-07A4A765A646}" srcOrd="0" destOrd="0" presId="urn:microsoft.com/office/officeart/2005/8/layout/bList2#1"/>
    <dgm:cxn modelId="{1AC83F7C-924B-4062-A84A-7325B5DFED76}" type="presParOf" srcId="{82756298-807F-4657-968C-56C48745EE0E}" destId="{94C417EA-ED23-469C-AC64-3E0732493445}" srcOrd="1" destOrd="0" presId="urn:microsoft.com/office/officeart/2005/8/layout/bList2#1"/>
    <dgm:cxn modelId="{06178AC3-E2B9-4FAD-A1E7-C8B64AF696AC}" type="presParOf" srcId="{82756298-807F-4657-968C-56C48745EE0E}" destId="{87E1619D-368E-4F7F-B9F7-DCE9063E280E}" srcOrd="2" destOrd="0" presId="urn:microsoft.com/office/officeart/2005/8/layout/bList2#1"/>
    <dgm:cxn modelId="{EE133E8F-C2D8-4E5C-ABFD-96C306BF50EC}" type="presParOf" srcId="{82756298-807F-4657-968C-56C48745EE0E}" destId="{132E99FD-D84A-4514-AC34-5CB96C04E890}" srcOrd="3" destOrd="0" presId="urn:microsoft.com/office/officeart/2005/8/layout/bList2#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E2EDA6E-40FF-4A66-996C-B4B1B0400234}" type="doc">
      <dgm:prSet loTypeId="urn:microsoft.com/office/officeart/2005/8/layout/bList2#2" loCatId="list" qsTypeId="urn:microsoft.com/office/officeart/2005/8/quickstyle/simple1" qsCatId="simple" csTypeId="urn:microsoft.com/office/officeart/2005/8/colors/accent1_2" csCatId="accent1" phldr="1"/>
      <dgm:spPr/>
    </dgm:pt>
    <dgm:pt modelId="{0426CFA8-041D-446C-A62D-0E51D60C7456}">
      <dgm:prSet phldrT="[Text]"/>
      <dgm:spPr/>
      <dgm:t>
        <a:bodyPr/>
        <a:lstStyle/>
        <a:p>
          <a:endParaRPr lang="en-GB" dirty="0"/>
        </a:p>
      </dgm:t>
    </dgm:pt>
    <dgm:pt modelId="{810045D1-54D3-4E6C-9803-567E0FA4EE1B}" type="parTrans" cxnId="{F18FF64B-FEF8-44CE-BF35-7E6AC3C10090}">
      <dgm:prSet/>
      <dgm:spPr/>
      <dgm:t>
        <a:bodyPr/>
        <a:lstStyle/>
        <a:p>
          <a:endParaRPr lang="en-GB"/>
        </a:p>
      </dgm:t>
    </dgm:pt>
    <dgm:pt modelId="{30CA6013-09C6-490C-BE7D-E4BF3139DCE3}" type="sibTrans" cxnId="{F18FF64B-FEF8-44CE-BF35-7E6AC3C10090}">
      <dgm:prSet/>
      <dgm:spPr/>
      <dgm:t>
        <a:bodyPr/>
        <a:lstStyle/>
        <a:p>
          <a:endParaRPr lang="en-GB"/>
        </a:p>
      </dgm:t>
    </dgm:pt>
    <dgm:pt modelId="{C770510E-A04D-4B57-BCD0-59C8D03D79C8}">
      <dgm:prSet phldrT="[Text]"/>
      <dgm:spPr/>
      <dgm:t>
        <a:bodyPr/>
        <a:lstStyle/>
        <a:p>
          <a:r>
            <a:rPr lang="en-GB" dirty="0" smtClean="0"/>
            <a:t>What should the judge do?</a:t>
          </a:r>
          <a:endParaRPr lang="en-GB" dirty="0"/>
        </a:p>
      </dgm:t>
    </dgm:pt>
    <dgm:pt modelId="{807D444A-7B15-493A-B619-52A58C0793E4}" type="parTrans" cxnId="{A7CAB2BB-BF2E-4768-9C30-10D006B54975}">
      <dgm:prSet/>
      <dgm:spPr/>
      <dgm:t>
        <a:bodyPr/>
        <a:lstStyle/>
        <a:p>
          <a:endParaRPr lang="en-GB"/>
        </a:p>
      </dgm:t>
    </dgm:pt>
    <dgm:pt modelId="{42F29180-23C5-4222-902D-36278EF1F6CF}" type="sibTrans" cxnId="{A7CAB2BB-BF2E-4768-9C30-10D006B54975}">
      <dgm:prSet/>
      <dgm:spPr/>
      <dgm:t>
        <a:bodyPr/>
        <a:lstStyle/>
        <a:p>
          <a:endParaRPr lang="en-GB"/>
        </a:p>
      </dgm:t>
    </dgm:pt>
    <dgm:pt modelId="{A613CF84-DC35-4F89-AE18-A6EBF2CA39E2}">
      <dgm:prSet phldrT="[Text]" phldr="1" custT="1"/>
      <dgm:spPr/>
      <dgm:t>
        <a:bodyPr/>
        <a:lstStyle/>
        <a:p>
          <a:endParaRPr lang="en-GB" sz="1200" dirty="0"/>
        </a:p>
      </dgm:t>
    </dgm:pt>
    <dgm:pt modelId="{1B189096-0A48-4FB6-91D0-D04405583D73}" type="parTrans" cxnId="{5D55484B-4E89-4EBB-93F9-AD63CC28523C}">
      <dgm:prSet/>
      <dgm:spPr/>
      <dgm:t>
        <a:bodyPr/>
        <a:lstStyle/>
        <a:p>
          <a:endParaRPr lang="en-GB"/>
        </a:p>
      </dgm:t>
    </dgm:pt>
    <dgm:pt modelId="{604003B4-BF05-42AB-837C-8499F804B468}" type="sibTrans" cxnId="{5D55484B-4E89-4EBB-93F9-AD63CC28523C}">
      <dgm:prSet/>
      <dgm:spPr/>
      <dgm:t>
        <a:bodyPr/>
        <a:lstStyle/>
        <a:p>
          <a:endParaRPr lang="en-GB"/>
        </a:p>
      </dgm:t>
    </dgm:pt>
    <dgm:pt modelId="{6F45FF05-49FE-41BB-BFE3-1AB6ABB3F5C9}">
      <dgm:prSet custT="1"/>
      <dgm:spPr/>
      <dgm:t>
        <a:bodyPr/>
        <a:lstStyle/>
        <a:p>
          <a:r>
            <a:rPr lang="en-GB" sz="1800" dirty="0" smtClean="0"/>
            <a:t>Decide the case according to English law and grant leave to appeal the decision, Kay v LBC.</a:t>
          </a:r>
          <a:endParaRPr lang="en-GB" sz="1800" dirty="0"/>
        </a:p>
      </dgm:t>
    </dgm:pt>
    <dgm:pt modelId="{006A7114-16EB-4F5C-AD43-52173C19B9BC}" type="parTrans" cxnId="{B7471EAB-A02B-4E91-9CCE-9328452A56A3}">
      <dgm:prSet/>
      <dgm:spPr/>
      <dgm:t>
        <a:bodyPr/>
        <a:lstStyle/>
        <a:p>
          <a:endParaRPr lang="en-GB"/>
        </a:p>
      </dgm:t>
    </dgm:pt>
    <dgm:pt modelId="{747D7238-5DB6-409E-B332-F017C4835B32}" type="sibTrans" cxnId="{B7471EAB-A02B-4E91-9CCE-9328452A56A3}">
      <dgm:prSet/>
      <dgm:spPr/>
      <dgm:t>
        <a:bodyPr/>
        <a:lstStyle/>
        <a:p>
          <a:endParaRPr lang="en-GB"/>
        </a:p>
      </dgm:t>
    </dgm:pt>
    <dgm:pt modelId="{5182D2C8-F437-4BB4-AC44-AB2AF7E3E302}">
      <dgm:prSet custT="1"/>
      <dgm:spPr/>
      <dgm:t>
        <a:bodyPr/>
        <a:lstStyle/>
        <a:p>
          <a:r>
            <a:rPr lang="en-GB" sz="1800" dirty="0" smtClean="0"/>
            <a:t>Decide the case by applying  the  decision in the ECHR case.</a:t>
          </a:r>
          <a:endParaRPr lang="en-GB" sz="1800" dirty="0"/>
        </a:p>
      </dgm:t>
    </dgm:pt>
    <dgm:pt modelId="{9ABCB486-9F20-4AF2-AB4A-9600C7A7B522}" type="parTrans" cxnId="{E3A02C70-079B-425A-870B-F71009877B79}">
      <dgm:prSet/>
      <dgm:spPr/>
      <dgm:t>
        <a:bodyPr/>
        <a:lstStyle/>
        <a:p>
          <a:endParaRPr lang="en-GB"/>
        </a:p>
      </dgm:t>
    </dgm:pt>
    <dgm:pt modelId="{CB8434EC-5486-4978-B949-25BFCB418177}" type="sibTrans" cxnId="{E3A02C70-079B-425A-870B-F71009877B79}">
      <dgm:prSet/>
      <dgm:spPr/>
      <dgm:t>
        <a:bodyPr/>
        <a:lstStyle/>
        <a:p>
          <a:endParaRPr lang="en-GB"/>
        </a:p>
      </dgm:t>
    </dgm:pt>
    <dgm:pt modelId="{91D98A52-227A-4620-B74B-E80E700B6C91}">
      <dgm:prSet custT="1"/>
      <dgm:spPr/>
      <dgm:t>
        <a:bodyPr/>
        <a:lstStyle/>
        <a:p>
          <a:r>
            <a:rPr lang="en-GB" sz="1800" dirty="0" smtClean="0"/>
            <a:t>Judge is deciding a case. There is a conflict between  English case law and a decision of  the ECHR in Strasburg.</a:t>
          </a:r>
          <a:endParaRPr lang="en-GB" sz="1800" dirty="0"/>
        </a:p>
      </dgm:t>
    </dgm:pt>
    <dgm:pt modelId="{89824A60-3B78-45AB-8C85-FFD5C63BD5AB}" type="parTrans" cxnId="{5178E0FE-453C-4402-BF45-F21CBF9C65A5}">
      <dgm:prSet/>
      <dgm:spPr/>
      <dgm:t>
        <a:bodyPr/>
        <a:lstStyle/>
        <a:p>
          <a:endParaRPr lang="en-GB"/>
        </a:p>
      </dgm:t>
    </dgm:pt>
    <dgm:pt modelId="{8168A530-61AA-4704-9AFC-4837D0C32F75}" type="sibTrans" cxnId="{5178E0FE-453C-4402-BF45-F21CBF9C65A5}">
      <dgm:prSet/>
      <dgm:spPr/>
      <dgm:t>
        <a:bodyPr/>
        <a:lstStyle/>
        <a:p>
          <a:endParaRPr lang="en-GB"/>
        </a:p>
      </dgm:t>
    </dgm:pt>
    <dgm:pt modelId="{CE60677C-17B7-4633-9683-340875E56123}" type="pres">
      <dgm:prSet presAssocID="{4E2EDA6E-40FF-4A66-996C-B4B1B0400234}" presName="diagram" presStyleCnt="0">
        <dgm:presLayoutVars>
          <dgm:dir/>
          <dgm:animLvl val="lvl"/>
          <dgm:resizeHandles val="exact"/>
        </dgm:presLayoutVars>
      </dgm:prSet>
      <dgm:spPr/>
    </dgm:pt>
    <dgm:pt modelId="{786AC484-12A9-4846-8C1B-13DD40693AA8}" type="pres">
      <dgm:prSet presAssocID="{0426CFA8-041D-446C-A62D-0E51D60C7456}" presName="compNode" presStyleCnt="0"/>
      <dgm:spPr/>
    </dgm:pt>
    <dgm:pt modelId="{9744CAB6-D49B-492D-B7EC-9F44489ABC9E}" type="pres">
      <dgm:prSet presAssocID="{0426CFA8-041D-446C-A62D-0E51D60C7456}" presName="childRect" presStyleLbl="bgAcc1" presStyleIdx="0" presStyleCnt="3" custLinFactNeighborX="199" custLinFactNeighborY="-30485">
        <dgm:presLayoutVars>
          <dgm:bulletEnabled val="1"/>
        </dgm:presLayoutVars>
      </dgm:prSet>
      <dgm:spPr/>
      <dgm:t>
        <a:bodyPr/>
        <a:lstStyle/>
        <a:p>
          <a:endParaRPr lang="en-GB"/>
        </a:p>
      </dgm:t>
    </dgm:pt>
    <dgm:pt modelId="{0D330C63-7883-4CAC-BEDC-ADB0B275F427}" type="pres">
      <dgm:prSet presAssocID="{0426CFA8-041D-446C-A62D-0E51D60C7456}" presName="parentText" presStyleLbl="node1" presStyleIdx="0" presStyleCnt="0">
        <dgm:presLayoutVars>
          <dgm:chMax val="0"/>
          <dgm:bulletEnabled val="1"/>
        </dgm:presLayoutVars>
      </dgm:prSet>
      <dgm:spPr/>
      <dgm:t>
        <a:bodyPr/>
        <a:lstStyle/>
        <a:p>
          <a:endParaRPr lang="en-GB"/>
        </a:p>
      </dgm:t>
    </dgm:pt>
    <dgm:pt modelId="{5261ABC7-FE9F-4251-B39F-822BC9933154}" type="pres">
      <dgm:prSet presAssocID="{0426CFA8-041D-446C-A62D-0E51D60C7456}" presName="parentRect" presStyleLbl="alignNode1" presStyleIdx="0" presStyleCnt="3"/>
      <dgm:spPr/>
      <dgm:t>
        <a:bodyPr/>
        <a:lstStyle/>
        <a:p>
          <a:endParaRPr lang="en-GB"/>
        </a:p>
      </dgm:t>
    </dgm:pt>
    <dgm:pt modelId="{C9B2928A-3783-4BB1-A029-10AEFFF11A24}" type="pres">
      <dgm:prSet presAssocID="{0426CFA8-041D-446C-A62D-0E51D60C7456}" presName="adorn" presStyleLbl="fgAccFollowNode1" presStyleIdx="0" presStyleCnt="3"/>
      <dgm:spPr/>
    </dgm:pt>
    <dgm:pt modelId="{88B71D31-389F-4E46-8C19-80DA70B484BA}" type="pres">
      <dgm:prSet presAssocID="{30CA6013-09C6-490C-BE7D-E4BF3139DCE3}" presName="sibTrans" presStyleLbl="sibTrans2D1" presStyleIdx="0" presStyleCnt="0"/>
      <dgm:spPr/>
      <dgm:t>
        <a:bodyPr/>
        <a:lstStyle/>
        <a:p>
          <a:endParaRPr lang="en-GB"/>
        </a:p>
      </dgm:t>
    </dgm:pt>
    <dgm:pt modelId="{7F662CD5-D59F-417A-8160-2DE046ED1806}" type="pres">
      <dgm:prSet presAssocID="{C770510E-A04D-4B57-BCD0-59C8D03D79C8}" presName="compNode" presStyleCnt="0"/>
      <dgm:spPr/>
    </dgm:pt>
    <dgm:pt modelId="{A173116F-9909-428A-8E20-F33F578FA939}" type="pres">
      <dgm:prSet presAssocID="{C770510E-A04D-4B57-BCD0-59C8D03D79C8}" presName="childRect" presStyleLbl="bgAcc1" presStyleIdx="1" presStyleCnt="3">
        <dgm:presLayoutVars>
          <dgm:bulletEnabled val="1"/>
        </dgm:presLayoutVars>
      </dgm:prSet>
      <dgm:spPr/>
      <dgm:t>
        <a:bodyPr/>
        <a:lstStyle/>
        <a:p>
          <a:endParaRPr lang="en-GB"/>
        </a:p>
      </dgm:t>
    </dgm:pt>
    <dgm:pt modelId="{6C867F06-6310-428D-95F6-5D380DDA0440}" type="pres">
      <dgm:prSet presAssocID="{C770510E-A04D-4B57-BCD0-59C8D03D79C8}" presName="parentText" presStyleLbl="node1" presStyleIdx="0" presStyleCnt="0">
        <dgm:presLayoutVars>
          <dgm:chMax val="0"/>
          <dgm:bulletEnabled val="1"/>
        </dgm:presLayoutVars>
      </dgm:prSet>
      <dgm:spPr/>
      <dgm:t>
        <a:bodyPr/>
        <a:lstStyle/>
        <a:p>
          <a:endParaRPr lang="en-GB"/>
        </a:p>
      </dgm:t>
    </dgm:pt>
    <dgm:pt modelId="{33311D6F-E499-4C58-9370-182FBCC4E1DC}" type="pres">
      <dgm:prSet presAssocID="{C770510E-A04D-4B57-BCD0-59C8D03D79C8}" presName="parentRect" presStyleLbl="alignNode1" presStyleIdx="1" presStyleCnt="3"/>
      <dgm:spPr/>
      <dgm:t>
        <a:bodyPr/>
        <a:lstStyle/>
        <a:p>
          <a:endParaRPr lang="en-GB"/>
        </a:p>
      </dgm:t>
    </dgm:pt>
    <dgm:pt modelId="{0AB82667-D0FF-4B8A-B5D5-FF22A526B941}" type="pres">
      <dgm:prSet presAssocID="{C770510E-A04D-4B57-BCD0-59C8D03D79C8}" presName="adorn" presStyleLbl="fgAccFollowNode1" presStyleIdx="1" presStyleCnt="3"/>
      <dgm:spPr/>
    </dgm:pt>
    <dgm:pt modelId="{35857C6B-F1A1-40BC-A4B0-F4A72C037939}" type="pres">
      <dgm:prSet presAssocID="{42F29180-23C5-4222-902D-36278EF1F6CF}" presName="sibTrans" presStyleLbl="sibTrans2D1" presStyleIdx="0" presStyleCnt="0"/>
      <dgm:spPr/>
      <dgm:t>
        <a:bodyPr/>
        <a:lstStyle/>
        <a:p>
          <a:endParaRPr lang="en-GB"/>
        </a:p>
      </dgm:t>
    </dgm:pt>
    <dgm:pt modelId="{82756298-807F-4657-968C-56C48745EE0E}" type="pres">
      <dgm:prSet presAssocID="{A613CF84-DC35-4F89-AE18-A6EBF2CA39E2}" presName="compNode" presStyleCnt="0"/>
      <dgm:spPr/>
    </dgm:pt>
    <dgm:pt modelId="{4B61310B-955A-428B-9BD7-07A4A765A646}" type="pres">
      <dgm:prSet presAssocID="{A613CF84-DC35-4F89-AE18-A6EBF2CA39E2}" presName="childRect" presStyleLbl="bgAcc1" presStyleIdx="2" presStyleCnt="3" custLinFactNeighborX="148" custLinFactNeighborY="-22454">
        <dgm:presLayoutVars>
          <dgm:bulletEnabled val="1"/>
        </dgm:presLayoutVars>
      </dgm:prSet>
      <dgm:spPr/>
      <dgm:t>
        <a:bodyPr/>
        <a:lstStyle/>
        <a:p>
          <a:endParaRPr lang="en-GB"/>
        </a:p>
      </dgm:t>
    </dgm:pt>
    <dgm:pt modelId="{94C417EA-ED23-469C-AC64-3E0732493445}" type="pres">
      <dgm:prSet presAssocID="{A613CF84-DC35-4F89-AE18-A6EBF2CA39E2}" presName="parentText" presStyleLbl="node1" presStyleIdx="0" presStyleCnt="0">
        <dgm:presLayoutVars>
          <dgm:chMax val="0"/>
          <dgm:bulletEnabled val="1"/>
        </dgm:presLayoutVars>
      </dgm:prSet>
      <dgm:spPr/>
      <dgm:t>
        <a:bodyPr/>
        <a:lstStyle/>
        <a:p>
          <a:endParaRPr lang="en-GB"/>
        </a:p>
      </dgm:t>
    </dgm:pt>
    <dgm:pt modelId="{87E1619D-368E-4F7F-B9F7-DCE9063E280E}" type="pres">
      <dgm:prSet presAssocID="{A613CF84-DC35-4F89-AE18-A6EBF2CA39E2}" presName="parentRect" presStyleLbl="alignNode1" presStyleIdx="2" presStyleCnt="3"/>
      <dgm:spPr/>
      <dgm:t>
        <a:bodyPr/>
        <a:lstStyle/>
        <a:p>
          <a:endParaRPr lang="en-GB"/>
        </a:p>
      </dgm:t>
    </dgm:pt>
    <dgm:pt modelId="{132E99FD-D84A-4514-AC34-5CB96C04E890}" type="pres">
      <dgm:prSet presAssocID="{A613CF84-DC35-4F89-AE18-A6EBF2CA39E2}" presName="adorn" presStyleLbl="fgAccFollowNode1" presStyleIdx="2" presStyleCnt="3"/>
      <dgm:spPr/>
    </dgm:pt>
  </dgm:ptLst>
  <dgm:cxnLst>
    <dgm:cxn modelId="{5D55484B-4E89-4EBB-93F9-AD63CC28523C}" srcId="{4E2EDA6E-40FF-4A66-996C-B4B1B0400234}" destId="{A613CF84-DC35-4F89-AE18-A6EBF2CA39E2}" srcOrd="2" destOrd="0" parTransId="{1B189096-0A48-4FB6-91D0-D04405583D73}" sibTransId="{604003B4-BF05-42AB-837C-8499F804B468}"/>
    <dgm:cxn modelId="{B7471EAB-A02B-4E91-9CCE-9328452A56A3}" srcId="{0426CFA8-041D-446C-A62D-0E51D60C7456}" destId="{6F45FF05-49FE-41BB-BFE3-1AB6ABB3F5C9}" srcOrd="0" destOrd="0" parTransId="{006A7114-16EB-4F5C-AD43-52173C19B9BC}" sibTransId="{747D7238-5DB6-409E-B332-F017C4835B32}"/>
    <dgm:cxn modelId="{9EBCDE10-0A1D-4909-999B-6FD0BC47D6D2}" type="presOf" srcId="{5182D2C8-F437-4BB4-AC44-AB2AF7E3E302}" destId="{4B61310B-955A-428B-9BD7-07A4A765A646}" srcOrd="0" destOrd="0" presId="urn:microsoft.com/office/officeart/2005/8/layout/bList2#2"/>
    <dgm:cxn modelId="{F8B33688-A868-4A5E-9772-084362BE519E}" type="presOf" srcId="{30CA6013-09C6-490C-BE7D-E4BF3139DCE3}" destId="{88B71D31-389F-4E46-8C19-80DA70B484BA}" srcOrd="0" destOrd="0" presId="urn:microsoft.com/office/officeart/2005/8/layout/bList2#2"/>
    <dgm:cxn modelId="{E3A02C70-079B-425A-870B-F71009877B79}" srcId="{A613CF84-DC35-4F89-AE18-A6EBF2CA39E2}" destId="{5182D2C8-F437-4BB4-AC44-AB2AF7E3E302}" srcOrd="0" destOrd="0" parTransId="{9ABCB486-9F20-4AF2-AB4A-9600C7A7B522}" sibTransId="{CB8434EC-5486-4978-B949-25BFCB418177}"/>
    <dgm:cxn modelId="{83B23B7C-2FB5-4309-B12A-206B0139BC5C}" type="presOf" srcId="{C770510E-A04D-4B57-BCD0-59C8D03D79C8}" destId="{6C867F06-6310-428D-95F6-5D380DDA0440}" srcOrd="0" destOrd="0" presId="urn:microsoft.com/office/officeart/2005/8/layout/bList2#2"/>
    <dgm:cxn modelId="{A06D02AE-431A-465C-A42F-DECF0346CB9C}" type="presOf" srcId="{91D98A52-227A-4620-B74B-E80E700B6C91}" destId="{A173116F-9909-428A-8E20-F33F578FA939}" srcOrd="0" destOrd="0" presId="urn:microsoft.com/office/officeart/2005/8/layout/bList2#2"/>
    <dgm:cxn modelId="{31B322C2-79D3-4A1A-B5C2-D91B3723FB41}" type="presOf" srcId="{6F45FF05-49FE-41BB-BFE3-1AB6ABB3F5C9}" destId="{9744CAB6-D49B-492D-B7EC-9F44489ABC9E}" srcOrd="0" destOrd="0" presId="urn:microsoft.com/office/officeart/2005/8/layout/bList2#2"/>
    <dgm:cxn modelId="{386EE716-F3D6-468F-8F64-D77EF6F67764}" type="presOf" srcId="{0426CFA8-041D-446C-A62D-0E51D60C7456}" destId="{0D330C63-7883-4CAC-BEDC-ADB0B275F427}" srcOrd="0" destOrd="0" presId="urn:microsoft.com/office/officeart/2005/8/layout/bList2#2"/>
    <dgm:cxn modelId="{5178E0FE-453C-4402-BF45-F21CBF9C65A5}" srcId="{C770510E-A04D-4B57-BCD0-59C8D03D79C8}" destId="{91D98A52-227A-4620-B74B-E80E700B6C91}" srcOrd="0" destOrd="0" parTransId="{89824A60-3B78-45AB-8C85-FFD5C63BD5AB}" sibTransId="{8168A530-61AA-4704-9AFC-4837D0C32F75}"/>
    <dgm:cxn modelId="{3074080B-3727-40B4-8653-21E2D9FFE540}" type="presOf" srcId="{C770510E-A04D-4B57-BCD0-59C8D03D79C8}" destId="{33311D6F-E499-4C58-9370-182FBCC4E1DC}" srcOrd="1" destOrd="0" presId="urn:microsoft.com/office/officeart/2005/8/layout/bList2#2"/>
    <dgm:cxn modelId="{56E55DA2-66E4-4AA9-A7F3-5B04E384755A}" type="presOf" srcId="{A613CF84-DC35-4F89-AE18-A6EBF2CA39E2}" destId="{94C417EA-ED23-469C-AC64-3E0732493445}" srcOrd="0" destOrd="0" presId="urn:microsoft.com/office/officeart/2005/8/layout/bList2#2"/>
    <dgm:cxn modelId="{F18FF64B-FEF8-44CE-BF35-7E6AC3C10090}" srcId="{4E2EDA6E-40FF-4A66-996C-B4B1B0400234}" destId="{0426CFA8-041D-446C-A62D-0E51D60C7456}" srcOrd="0" destOrd="0" parTransId="{810045D1-54D3-4E6C-9803-567E0FA4EE1B}" sibTransId="{30CA6013-09C6-490C-BE7D-E4BF3139DCE3}"/>
    <dgm:cxn modelId="{A7CAB2BB-BF2E-4768-9C30-10D006B54975}" srcId="{4E2EDA6E-40FF-4A66-996C-B4B1B0400234}" destId="{C770510E-A04D-4B57-BCD0-59C8D03D79C8}" srcOrd="1" destOrd="0" parTransId="{807D444A-7B15-493A-B619-52A58C0793E4}" sibTransId="{42F29180-23C5-4222-902D-36278EF1F6CF}"/>
    <dgm:cxn modelId="{4BD2A1F7-F2BC-4971-8035-C223476C6C7D}" type="presOf" srcId="{0426CFA8-041D-446C-A62D-0E51D60C7456}" destId="{5261ABC7-FE9F-4251-B39F-822BC9933154}" srcOrd="1" destOrd="0" presId="urn:microsoft.com/office/officeart/2005/8/layout/bList2#2"/>
    <dgm:cxn modelId="{80D0DA16-701A-4DE5-8CCA-3429C35A67FD}" type="presOf" srcId="{4E2EDA6E-40FF-4A66-996C-B4B1B0400234}" destId="{CE60677C-17B7-4633-9683-340875E56123}" srcOrd="0" destOrd="0" presId="urn:microsoft.com/office/officeart/2005/8/layout/bList2#2"/>
    <dgm:cxn modelId="{4CF006AD-BCC1-435A-BC5B-8B58724AB5BD}" type="presOf" srcId="{A613CF84-DC35-4F89-AE18-A6EBF2CA39E2}" destId="{87E1619D-368E-4F7F-B9F7-DCE9063E280E}" srcOrd="1" destOrd="0" presId="urn:microsoft.com/office/officeart/2005/8/layout/bList2#2"/>
    <dgm:cxn modelId="{A86C46BD-5A17-4A01-A87E-C88930599811}" type="presOf" srcId="{42F29180-23C5-4222-902D-36278EF1F6CF}" destId="{35857C6B-F1A1-40BC-A4B0-F4A72C037939}" srcOrd="0" destOrd="0" presId="urn:microsoft.com/office/officeart/2005/8/layout/bList2#2"/>
    <dgm:cxn modelId="{D47BD579-27C7-4B5A-BD58-862CEFE702EA}" type="presParOf" srcId="{CE60677C-17B7-4633-9683-340875E56123}" destId="{786AC484-12A9-4846-8C1B-13DD40693AA8}" srcOrd="0" destOrd="0" presId="urn:microsoft.com/office/officeart/2005/8/layout/bList2#2"/>
    <dgm:cxn modelId="{7AA90EB6-E5E4-47F1-B6BF-B97D9F560E35}" type="presParOf" srcId="{786AC484-12A9-4846-8C1B-13DD40693AA8}" destId="{9744CAB6-D49B-492D-B7EC-9F44489ABC9E}" srcOrd="0" destOrd="0" presId="urn:microsoft.com/office/officeart/2005/8/layout/bList2#2"/>
    <dgm:cxn modelId="{4079172F-4581-4B6C-95B4-8D4F1D38023F}" type="presParOf" srcId="{786AC484-12A9-4846-8C1B-13DD40693AA8}" destId="{0D330C63-7883-4CAC-BEDC-ADB0B275F427}" srcOrd="1" destOrd="0" presId="urn:microsoft.com/office/officeart/2005/8/layout/bList2#2"/>
    <dgm:cxn modelId="{A51DA533-684F-47EA-BB54-0028A0D66178}" type="presParOf" srcId="{786AC484-12A9-4846-8C1B-13DD40693AA8}" destId="{5261ABC7-FE9F-4251-B39F-822BC9933154}" srcOrd="2" destOrd="0" presId="urn:microsoft.com/office/officeart/2005/8/layout/bList2#2"/>
    <dgm:cxn modelId="{2A0233A6-1EA2-4639-83D6-F95E3B1F01B0}" type="presParOf" srcId="{786AC484-12A9-4846-8C1B-13DD40693AA8}" destId="{C9B2928A-3783-4BB1-A029-10AEFFF11A24}" srcOrd="3" destOrd="0" presId="urn:microsoft.com/office/officeart/2005/8/layout/bList2#2"/>
    <dgm:cxn modelId="{29DA3B20-C52F-45A8-AED3-E205B2CCEF80}" type="presParOf" srcId="{CE60677C-17B7-4633-9683-340875E56123}" destId="{88B71D31-389F-4E46-8C19-80DA70B484BA}" srcOrd="1" destOrd="0" presId="urn:microsoft.com/office/officeart/2005/8/layout/bList2#2"/>
    <dgm:cxn modelId="{EFC18123-FADD-4EC5-8920-ACAFC80BE3B7}" type="presParOf" srcId="{CE60677C-17B7-4633-9683-340875E56123}" destId="{7F662CD5-D59F-417A-8160-2DE046ED1806}" srcOrd="2" destOrd="0" presId="urn:microsoft.com/office/officeart/2005/8/layout/bList2#2"/>
    <dgm:cxn modelId="{6CCD102B-E41E-420E-ADD5-1FBCBC1B6234}" type="presParOf" srcId="{7F662CD5-D59F-417A-8160-2DE046ED1806}" destId="{A173116F-9909-428A-8E20-F33F578FA939}" srcOrd="0" destOrd="0" presId="urn:microsoft.com/office/officeart/2005/8/layout/bList2#2"/>
    <dgm:cxn modelId="{69D4E614-0AC3-425B-8FB6-4E3BA11E15A4}" type="presParOf" srcId="{7F662CD5-D59F-417A-8160-2DE046ED1806}" destId="{6C867F06-6310-428D-95F6-5D380DDA0440}" srcOrd="1" destOrd="0" presId="urn:microsoft.com/office/officeart/2005/8/layout/bList2#2"/>
    <dgm:cxn modelId="{C6283E1F-5D42-46B0-978E-24B9A4B2458E}" type="presParOf" srcId="{7F662CD5-D59F-417A-8160-2DE046ED1806}" destId="{33311D6F-E499-4C58-9370-182FBCC4E1DC}" srcOrd="2" destOrd="0" presId="urn:microsoft.com/office/officeart/2005/8/layout/bList2#2"/>
    <dgm:cxn modelId="{316F6A21-C05C-40E1-A934-47FF5ED7BE36}" type="presParOf" srcId="{7F662CD5-D59F-417A-8160-2DE046ED1806}" destId="{0AB82667-D0FF-4B8A-B5D5-FF22A526B941}" srcOrd="3" destOrd="0" presId="urn:microsoft.com/office/officeart/2005/8/layout/bList2#2"/>
    <dgm:cxn modelId="{ED4DC9D1-DBE6-4F5E-A1F2-28A8E4079351}" type="presParOf" srcId="{CE60677C-17B7-4633-9683-340875E56123}" destId="{35857C6B-F1A1-40BC-A4B0-F4A72C037939}" srcOrd="3" destOrd="0" presId="urn:microsoft.com/office/officeart/2005/8/layout/bList2#2"/>
    <dgm:cxn modelId="{556A3326-9007-4F10-8BE4-F67FE54F0103}" type="presParOf" srcId="{CE60677C-17B7-4633-9683-340875E56123}" destId="{82756298-807F-4657-968C-56C48745EE0E}" srcOrd="4" destOrd="0" presId="urn:microsoft.com/office/officeart/2005/8/layout/bList2#2"/>
    <dgm:cxn modelId="{7AF51448-2136-455D-9315-964A88F81AA3}" type="presParOf" srcId="{82756298-807F-4657-968C-56C48745EE0E}" destId="{4B61310B-955A-428B-9BD7-07A4A765A646}" srcOrd="0" destOrd="0" presId="urn:microsoft.com/office/officeart/2005/8/layout/bList2#2"/>
    <dgm:cxn modelId="{704DB535-92B1-4EB1-8E24-AC223AFEA3AA}" type="presParOf" srcId="{82756298-807F-4657-968C-56C48745EE0E}" destId="{94C417EA-ED23-469C-AC64-3E0732493445}" srcOrd="1" destOrd="0" presId="urn:microsoft.com/office/officeart/2005/8/layout/bList2#2"/>
    <dgm:cxn modelId="{A0CA4361-0794-40A1-8459-9AF0835BD90B}" type="presParOf" srcId="{82756298-807F-4657-968C-56C48745EE0E}" destId="{87E1619D-368E-4F7F-B9F7-DCE9063E280E}" srcOrd="2" destOrd="0" presId="urn:microsoft.com/office/officeart/2005/8/layout/bList2#2"/>
    <dgm:cxn modelId="{149FD044-24E1-452C-A770-E74367DB9ACB}" type="presParOf" srcId="{82756298-807F-4657-968C-56C48745EE0E}" destId="{132E99FD-D84A-4514-AC34-5CB96C04E890}" srcOrd="3" destOrd="0" presId="urn:microsoft.com/office/officeart/2005/8/layout/bList2#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bList2#1">
  <dgm:title val=""/>
  <dgm:desc val=""/>
  <dgm:catLst>
    <dgm:cat type="list" pri="7000"/>
    <dgm:cat type="convert" pri="16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List2#2">
  <dgm:title val=""/>
  <dgm:desc val=""/>
  <dgm:catLst>
    <dgm:cat type="list" pri="7000"/>
    <dgm:cat type="convert" pri="16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053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038" y="0"/>
            <a:ext cx="2951162" cy="490538"/>
          </a:xfrm>
          <a:prstGeom prst="rect">
            <a:avLst/>
          </a:prstGeom>
        </p:spPr>
        <p:txBody>
          <a:bodyPr vert="horz" lIns="91440" tIns="45720" rIns="91440" bIns="45720" rtlCol="0"/>
          <a:lstStyle>
            <a:lvl1pPr algn="r">
              <a:defRPr sz="1200"/>
            </a:lvl1pPr>
          </a:lstStyle>
          <a:p>
            <a:fld id="{D47D1120-EA51-4DAA-BC67-ABF29C0C5C4C}" type="datetimeFigureOut">
              <a:rPr lang="en-US" smtClean="0"/>
              <a:pPr/>
              <a:t>10/21/2011</a:t>
            </a:fld>
            <a:endParaRPr lang="en-GB"/>
          </a:p>
        </p:txBody>
      </p:sp>
      <p:sp>
        <p:nvSpPr>
          <p:cNvPr id="4" name="Footer Placeholder 3"/>
          <p:cNvSpPr>
            <a:spLocks noGrp="1"/>
          </p:cNvSpPr>
          <p:nvPr>
            <p:ph type="ftr" sz="quarter" idx="2"/>
          </p:nvPr>
        </p:nvSpPr>
        <p:spPr>
          <a:xfrm>
            <a:off x="0" y="9331325"/>
            <a:ext cx="2951163" cy="49053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038" y="9331325"/>
            <a:ext cx="2951162" cy="490538"/>
          </a:xfrm>
          <a:prstGeom prst="rect">
            <a:avLst/>
          </a:prstGeom>
        </p:spPr>
        <p:txBody>
          <a:bodyPr vert="horz" lIns="91440" tIns="45720" rIns="91440" bIns="45720" rtlCol="0" anchor="b"/>
          <a:lstStyle>
            <a:lvl1pPr algn="r">
              <a:defRPr sz="1200"/>
            </a:lvl1pPr>
          </a:lstStyle>
          <a:p>
            <a:fld id="{DC597742-187A-4D0F-A182-84F2AEA598A6}" type="slidenum">
              <a:rPr lang="en-GB" smtClean="0"/>
              <a:pPr/>
              <a:t>‹#›</a:t>
            </a:fld>
            <a:endParaRPr lang="en-GB"/>
          </a:p>
        </p:txBody>
      </p:sp>
    </p:spTree>
    <p:extLst>
      <p:ext uri="{BB962C8B-B14F-4D97-AF65-F5344CB8AC3E}">
        <p14:creationId xmlns:p14="http://schemas.microsoft.com/office/powerpoint/2010/main" val="146881324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BA969F87-8741-428C-8CC1-65F934F51955}" type="datetimeFigureOut">
              <a:rPr lang="en-US" smtClean="0"/>
              <a:pPr/>
              <a:t>10/21/2011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9DE591D-E6B2-47EB-A663-CC477030D2B0}" type="slidenum">
              <a:rPr lang="en-GB" smtClean="0"/>
              <a:pPr/>
              <a:t>‹#›</a:t>
            </a:fld>
            <a:endParaRPr lang="en-GB"/>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A969F87-8741-428C-8CC1-65F934F51955}" type="datetimeFigureOut">
              <a:rPr lang="en-US" smtClean="0"/>
              <a:pPr/>
              <a:t>10/21/2011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9DE591D-E6B2-47EB-A663-CC477030D2B0}"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A969F87-8741-428C-8CC1-65F934F51955}" type="datetimeFigureOut">
              <a:rPr lang="en-US" smtClean="0"/>
              <a:pPr/>
              <a:t>10/21/2011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9DE591D-E6B2-47EB-A663-CC477030D2B0}"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A969F87-8741-428C-8CC1-65F934F51955}" type="datetimeFigureOut">
              <a:rPr lang="en-US" smtClean="0"/>
              <a:pPr/>
              <a:t>10/21/2011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9DE591D-E6B2-47EB-A663-CC477030D2B0}"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A969F87-8741-428C-8CC1-65F934F51955}" type="datetimeFigureOut">
              <a:rPr lang="en-US" smtClean="0"/>
              <a:pPr/>
              <a:t>10/21/2011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9DE591D-E6B2-47EB-A663-CC477030D2B0}"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A969F87-8741-428C-8CC1-65F934F51955}" type="datetimeFigureOut">
              <a:rPr lang="en-US" smtClean="0"/>
              <a:pPr/>
              <a:t>10/21/2011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9DE591D-E6B2-47EB-A663-CC477030D2B0}"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969F87-8741-428C-8CC1-65F934F51955}" type="datetimeFigureOut">
              <a:rPr lang="en-US" smtClean="0"/>
              <a:pPr/>
              <a:t>10/21/2011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9DE591D-E6B2-47EB-A663-CC477030D2B0}"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A969F87-8741-428C-8CC1-65F934F51955}" type="datetimeFigureOut">
              <a:rPr lang="en-US" smtClean="0"/>
              <a:pPr/>
              <a:t>10/21/2011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9DE591D-E6B2-47EB-A663-CC477030D2B0}" type="slidenum">
              <a:rPr lang="en-GB" smtClean="0"/>
              <a:pPr/>
              <a:t>‹#›</a:t>
            </a:fld>
            <a:endParaRPr lang="en-GB"/>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BA969F87-8741-428C-8CC1-65F934F51955}" type="datetimeFigureOut">
              <a:rPr lang="en-US" smtClean="0"/>
              <a:pPr/>
              <a:t>10/21/2011</a:t>
            </a:fld>
            <a:endParaRPr lang="en-GB"/>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GB"/>
          </a:p>
        </p:txBody>
      </p:sp>
      <p:sp>
        <p:nvSpPr>
          <p:cNvPr id="7" name="Slide Number Placeholder 6"/>
          <p:cNvSpPr>
            <a:spLocks noGrp="1"/>
          </p:cNvSpPr>
          <p:nvPr>
            <p:ph type="sldNum" sz="quarter" idx="12"/>
          </p:nvPr>
        </p:nvSpPr>
        <p:spPr>
          <a:xfrm>
            <a:off x="8339328" y="1170432"/>
            <a:ext cx="733864" cy="201168"/>
          </a:xfrm>
        </p:spPr>
        <p:txBody>
          <a:bodyPr/>
          <a:lstStyle/>
          <a:p>
            <a:fld id="{E9DE591D-E6B2-47EB-A663-CC477030D2B0}"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A969F87-8741-428C-8CC1-65F934F51955}" type="datetimeFigureOut">
              <a:rPr lang="en-US" smtClean="0"/>
              <a:pPr/>
              <a:t>10/21/2011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9DE591D-E6B2-47EB-A663-CC477030D2B0}"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A969F87-8741-428C-8CC1-65F934F51955}" type="datetimeFigureOut">
              <a:rPr lang="en-US" smtClean="0"/>
              <a:pPr/>
              <a:t>10/21/2011</a:t>
            </a:fld>
            <a:endParaRPr lang="en-GB"/>
          </a:p>
        </p:txBody>
      </p:sp>
      <p:sp>
        <p:nvSpPr>
          <p:cNvPr id="5" name="Footer Placeholder 4"/>
          <p:cNvSpPr>
            <a:spLocks noGrp="1"/>
          </p:cNvSpPr>
          <p:nvPr>
            <p:ph type="ftr" sz="quarter" idx="11"/>
          </p:nvPr>
        </p:nvSpPr>
        <p:spPr>
          <a:xfrm>
            <a:off x="2640597" y="6377459"/>
            <a:ext cx="3836404" cy="365125"/>
          </a:xfrm>
        </p:spPr>
        <p:txBody>
          <a:bodyPr/>
          <a:lstStyle/>
          <a:p>
            <a:endParaRPr lang="en-GB"/>
          </a:p>
        </p:txBody>
      </p:sp>
      <p:sp>
        <p:nvSpPr>
          <p:cNvPr id="6" name="Slide Number Placeholder 5"/>
          <p:cNvSpPr>
            <a:spLocks noGrp="1"/>
          </p:cNvSpPr>
          <p:nvPr>
            <p:ph type="sldNum" sz="quarter" idx="12"/>
          </p:nvPr>
        </p:nvSpPr>
        <p:spPr/>
        <p:txBody>
          <a:bodyPr/>
          <a:lstStyle/>
          <a:p>
            <a:fld id="{E9DE591D-E6B2-47EB-A663-CC477030D2B0}"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BA969F87-8741-428C-8CC1-65F934F51955}" type="datetimeFigureOut">
              <a:rPr lang="en-US" smtClean="0"/>
              <a:pPr/>
              <a:t>10/21/2011</a:t>
            </a:fld>
            <a:endParaRPr lang="en-GB"/>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GB"/>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E9DE591D-E6B2-47EB-A663-CC477030D2B0}"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Legal Process</a:t>
            </a:r>
            <a:br>
              <a:rPr lang="en-GB" dirty="0" smtClean="0"/>
            </a:br>
            <a:endParaRPr lang="en-GB" dirty="0"/>
          </a:p>
        </p:txBody>
      </p:sp>
      <p:sp>
        <p:nvSpPr>
          <p:cNvPr id="3" name="Subtitle 2"/>
          <p:cNvSpPr>
            <a:spLocks noGrp="1"/>
          </p:cNvSpPr>
          <p:nvPr>
            <p:ph type="subTitle" idx="1"/>
          </p:nvPr>
        </p:nvSpPr>
        <p:spPr/>
        <p:txBody>
          <a:bodyPr/>
          <a:lstStyle/>
          <a:p>
            <a:r>
              <a:rPr lang="en-GB" dirty="0" smtClean="0"/>
              <a:t>Lecturer: Christina McCarthy, LL.B, LL.M, Lawyer</a:t>
            </a:r>
            <a:endParaRPr lang="en-GB" dirty="0"/>
          </a:p>
        </p:txBody>
      </p:sp>
    </p:spTree>
  </p:cSld>
  <p:clrMapOvr>
    <a:masterClrMapping/>
  </p:clrMapOvr>
  <p:transition>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The Syllabus</a:t>
            </a:r>
            <a:endParaRPr lang="en-GB" dirty="0"/>
          </a:p>
        </p:txBody>
      </p:sp>
      <p:sp>
        <p:nvSpPr>
          <p:cNvPr id="3" name="Content Placeholder 2"/>
          <p:cNvSpPr>
            <a:spLocks noGrp="1"/>
          </p:cNvSpPr>
          <p:nvPr>
            <p:ph idx="1"/>
          </p:nvPr>
        </p:nvSpPr>
        <p:spPr/>
        <p:txBody>
          <a:bodyPr>
            <a:normAutofit/>
          </a:bodyPr>
          <a:lstStyle/>
          <a:p>
            <a:r>
              <a:rPr lang="en-GB" dirty="0" smtClean="0"/>
              <a:t>Week 1: The English Legal System</a:t>
            </a:r>
          </a:p>
          <a:p>
            <a:r>
              <a:rPr lang="en-GB" dirty="0" smtClean="0"/>
              <a:t>Week 2: Contract Law</a:t>
            </a:r>
          </a:p>
          <a:p>
            <a:r>
              <a:rPr lang="en-GB" dirty="0" smtClean="0"/>
              <a:t>Week 3: The Law of Torts</a:t>
            </a:r>
          </a:p>
          <a:p>
            <a:r>
              <a:rPr lang="en-GB" dirty="0" smtClean="0"/>
              <a:t>Week 4: Employment Law</a:t>
            </a:r>
          </a:p>
          <a:p>
            <a:endParaRPr lang="en-GB" dirty="0" smtClean="0"/>
          </a:p>
          <a:p>
            <a:r>
              <a:rPr lang="en-GB" dirty="0" smtClean="0"/>
              <a:t>Coursework assignment based on one of the above four areas of law (40% of overall mark)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92500" lnSpcReduction="10000"/>
          </a:bodyPr>
          <a:lstStyle/>
          <a:p>
            <a:r>
              <a:rPr lang="en-GB" dirty="0" smtClean="0"/>
              <a:t>Week 5: Agency and Partnerships</a:t>
            </a:r>
          </a:p>
          <a:p>
            <a:r>
              <a:rPr lang="en-GB" dirty="0" smtClean="0"/>
              <a:t>Week 6: Company Law and Mock Exam</a:t>
            </a:r>
          </a:p>
          <a:p>
            <a:r>
              <a:rPr lang="en-GB" dirty="0" smtClean="0"/>
              <a:t>Week 7: Company Officers, Corporate Governance</a:t>
            </a:r>
          </a:p>
          <a:p>
            <a:r>
              <a:rPr lang="en-GB" dirty="0" smtClean="0"/>
              <a:t>Week 8: Company Administration and Liquidation, Financial Crime </a:t>
            </a:r>
          </a:p>
          <a:p>
            <a:r>
              <a:rPr lang="en-GB" dirty="0" smtClean="0"/>
              <a:t>Weeks 9 and 10: Revision </a:t>
            </a:r>
          </a:p>
          <a:p>
            <a:endParaRPr lang="en-GB" dirty="0" smtClean="0"/>
          </a:p>
          <a:p>
            <a:r>
              <a:rPr lang="en-GB" dirty="0" smtClean="0"/>
              <a:t>Examination based on the entire syllabus (60% of overall mark)</a:t>
            </a:r>
          </a:p>
          <a:p>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smtClean="0"/>
              <a:t>How to Study Law</a:t>
            </a:r>
            <a:br>
              <a:rPr lang="en-GB" dirty="0" smtClean="0"/>
            </a:br>
            <a:endParaRPr lang="en-GB" dirty="0"/>
          </a:p>
        </p:txBody>
      </p:sp>
      <p:sp>
        <p:nvSpPr>
          <p:cNvPr id="3" name="Content Placeholder 2"/>
          <p:cNvSpPr>
            <a:spLocks noGrp="1"/>
          </p:cNvSpPr>
          <p:nvPr>
            <p:ph idx="1"/>
          </p:nvPr>
        </p:nvSpPr>
        <p:spPr/>
        <p:txBody>
          <a:bodyPr>
            <a:normAutofit fontScale="85000" lnSpcReduction="10000"/>
          </a:bodyPr>
          <a:lstStyle/>
          <a:p>
            <a:r>
              <a:rPr lang="en-GB" dirty="0" smtClean="0"/>
              <a:t>1) Lectures</a:t>
            </a:r>
          </a:p>
          <a:p>
            <a:endParaRPr lang="en-GB" dirty="0" smtClean="0"/>
          </a:p>
          <a:p>
            <a:r>
              <a:rPr lang="en-GB" dirty="0" smtClean="0"/>
              <a:t>During each lecture students will be provided with detailed lecture notes. These notes direct students as to the important issues and laws that are examinable and the relevant page references in the textbook.</a:t>
            </a:r>
          </a:p>
          <a:p>
            <a:endParaRPr lang="en-GB" dirty="0" smtClean="0"/>
          </a:p>
          <a:p>
            <a:r>
              <a:rPr lang="en-GB" dirty="0" smtClean="0"/>
              <a:t>The lecture notes are designed to accompany a lecture, they are not self explanatory. Crucial information, guidance and analysis will be added to these notes by the individual student as they listen to the lecture. </a:t>
            </a:r>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smtClean="0"/>
              <a:t>How to Study Law</a:t>
            </a:r>
            <a:br>
              <a:rPr lang="en-GB" dirty="0" smtClean="0"/>
            </a:br>
            <a:endParaRPr lang="en-GB" dirty="0"/>
          </a:p>
        </p:txBody>
      </p:sp>
      <p:sp>
        <p:nvSpPr>
          <p:cNvPr id="3" name="Content Placeholder 2"/>
          <p:cNvSpPr>
            <a:spLocks noGrp="1"/>
          </p:cNvSpPr>
          <p:nvPr>
            <p:ph idx="1"/>
          </p:nvPr>
        </p:nvSpPr>
        <p:spPr/>
        <p:txBody>
          <a:bodyPr>
            <a:normAutofit fontScale="85000" lnSpcReduction="20000"/>
          </a:bodyPr>
          <a:lstStyle/>
          <a:p>
            <a:r>
              <a:rPr lang="en-GB" dirty="0" smtClean="0"/>
              <a:t>2) Tutorials</a:t>
            </a:r>
          </a:p>
          <a:p>
            <a:endParaRPr lang="en-GB" dirty="0" smtClean="0"/>
          </a:p>
          <a:p>
            <a:r>
              <a:rPr lang="en-GB" dirty="0" smtClean="0"/>
              <a:t>Each lecture is followed by 3  tutorials, all of which must be attended. </a:t>
            </a:r>
          </a:p>
          <a:p>
            <a:endParaRPr lang="en-GB" dirty="0" smtClean="0"/>
          </a:p>
          <a:p>
            <a:r>
              <a:rPr lang="en-GB" dirty="0" smtClean="0"/>
              <a:t>Each tutorial will cover one question which students will need to discuss and address. </a:t>
            </a:r>
          </a:p>
          <a:p>
            <a:endParaRPr lang="en-GB" dirty="0" smtClean="0"/>
          </a:p>
          <a:p>
            <a:r>
              <a:rPr lang="en-GB" dirty="0" smtClean="0"/>
              <a:t>The questions posed in tutorials are based on exam questions. </a:t>
            </a:r>
          </a:p>
          <a:p>
            <a:endParaRPr lang="en-GB" dirty="0" smtClean="0"/>
          </a:p>
          <a:p>
            <a:r>
              <a:rPr lang="en-GB" dirty="0" smtClean="0"/>
              <a:t>Retain all your tutorial notes and workings; they will be invaluable revision aids.</a:t>
            </a:r>
          </a:p>
          <a:p>
            <a:endParaRPr lang="en-GB" dirty="0" smtClean="0"/>
          </a:p>
          <a:p>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How to Study Law</a:t>
            </a:r>
            <a:endParaRPr lang="en-GB" dirty="0"/>
          </a:p>
        </p:txBody>
      </p:sp>
      <p:sp>
        <p:nvSpPr>
          <p:cNvPr id="3" name="Content Placeholder 2"/>
          <p:cNvSpPr>
            <a:spLocks noGrp="1"/>
          </p:cNvSpPr>
          <p:nvPr>
            <p:ph idx="1"/>
          </p:nvPr>
        </p:nvSpPr>
        <p:spPr/>
        <p:txBody>
          <a:bodyPr>
            <a:normAutofit/>
          </a:bodyPr>
          <a:lstStyle/>
          <a:p>
            <a:r>
              <a:rPr lang="en-GB" dirty="0" smtClean="0"/>
              <a:t>3) Workshops</a:t>
            </a:r>
          </a:p>
          <a:p>
            <a:endParaRPr lang="en-GB" dirty="0" smtClean="0"/>
          </a:p>
          <a:p>
            <a:pPr>
              <a:buNone/>
            </a:pPr>
            <a:r>
              <a:rPr lang="en-GB" dirty="0" smtClean="0"/>
              <a:t>   The first part of each teaching day will begin with a one hour ‘workshop’.</a:t>
            </a:r>
          </a:p>
          <a:p>
            <a:endParaRPr lang="en-GB" dirty="0" smtClean="0"/>
          </a:p>
          <a:p>
            <a:r>
              <a:rPr lang="en-GB" dirty="0" smtClean="0"/>
              <a:t>Review tutorial answers from previous session</a:t>
            </a:r>
          </a:p>
          <a:p>
            <a:r>
              <a:rPr lang="en-GB" dirty="0" smtClean="0"/>
              <a:t>Opportunity for individual guidance/feedback from lecturer</a:t>
            </a:r>
            <a:endParaRPr lang="en-GB"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GB" dirty="0" smtClean="0"/>
              <a:t>Lecture 1: The English Legal System</a:t>
            </a:r>
            <a:endParaRPr lang="en-GB" dirty="0"/>
          </a:p>
        </p:txBody>
      </p:sp>
      <p:sp>
        <p:nvSpPr>
          <p:cNvPr id="3" name="Subtitle 2"/>
          <p:cNvSpPr>
            <a:spLocks noGrp="1"/>
          </p:cNvSpPr>
          <p:nvPr>
            <p:ph type="subTitle" idx="1"/>
          </p:nvPr>
        </p:nvSpPr>
        <p:spPr/>
        <p:txBody>
          <a:bodyPr/>
          <a:lstStyle/>
          <a:p>
            <a:r>
              <a:rPr lang="en-GB" dirty="0" smtClean="0"/>
              <a:t>e </a:t>
            </a:r>
            <a:endParaRPr lang="en-GB"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smtClean="0"/>
              <a:t>Creating the law</a:t>
            </a:r>
            <a:br>
              <a:rPr lang="en-GB" dirty="0" smtClean="0"/>
            </a:b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How are laws created in England and Wales?</a:t>
            </a:r>
          </a:p>
          <a:p>
            <a:endParaRPr lang="en-GB" dirty="0" smtClean="0"/>
          </a:p>
          <a:p>
            <a:r>
              <a:rPr lang="en-GB" u="sng" dirty="0" smtClean="0"/>
              <a:t>Historically,</a:t>
            </a:r>
            <a:r>
              <a:rPr lang="en-GB" dirty="0" smtClean="0"/>
              <a:t> the primary means of creating law was through the common law.</a:t>
            </a:r>
          </a:p>
          <a:p>
            <a:endParaRPr lang="en-GB" dirty="0" smtClean="0"/>
          </a:p>
          <a:p>
            <a:r>
              <a:rPr lang="en-GB" b="1" dirty="0" smtClean="0"/>
              <a:t>Common law: </a:t>
            </a:r>
            <a:r>
              <a:rPr lang="en-GB" dirty="0" smtClean="0"/>
              <a:t>laws made by judges( also used to describe jurisdictions which adopt the English common law legal system).</a:t>
            </a:r>
          </a:p>
          <a:p>
            <a:endParaRPr lang="en-GB" dirty="0"/>
          </a:p>
          <a:p>
            <a:r>
              <a:rPr lang="en-GB" dirty="0" smtClean="0"/>
              <a:t>This method of law-making was eventually supplemented by </a:t>
            </a:r>
            <a:r>
              <a:rPr lang="en-GB" b="1" dirty="0" smtClean="0"/>
              <a:t>Acts of Parliament (statute, legislation). </a:t>
            </a:r>
          </a:p>
          <a:p>
            <a:endParaRPr lang="en-GB" dirty="0" smtClean="0"/>
          </a:p>
          <a:p>
            <a:endParaRPr lang="en-GB" dirty="0" smtClean="0"/>
          </a:p>
          <a:p>
            <a:endParaRPr lang="en-GB"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Creating the law</a:t>
            </a:r>
            <a:endParaRPr lang="en-GB" dirty="0"/>
          </a:p>
        </p:txBody>
      </p:sp>
      <p:sp>
        <p:nvSpPr>
          <p:cNvPr id="3" name="Content Placeholder 2"/>
          <p:cNvSpPr>
            <a:spLocks noGrp="1"/>
          </p:cNvSpPr>
          <p:nvPr>
            <p:ph idx="1"/>
          </p:nvPr>
        </p:nvSpPr>
        <p:spPr/>
        <p:txBody>
          <a:bodyPr>
            <a:normAutofit fontScale="92500" lnSpcReduction="10000"/>
          </a:bodyPr>
          <a:lstStyle/>
          <a:p>
            <a:r>
              <a:rPr lang="en-GB" b="1" dirty="0" smtClean="0"/>
              <a:t>Common law/case law</a:t>
            </a:r>
            <a:r>
              <a:rPr lang="en-GB" dirty="0" smtClean="0"/>
              <a:t>: law made by judges in the reasoning in their decisions. </a:t>
            </a:r>
          </a:p>
          <a:p>
            <a:r>
              <a:rPr lang="en-GB" dirty="0" smtClean="0"/>
              <a:t>E.g. </a:t>
            </a:r>
            <a:r>
              <a:rPr lang="en-GB" dirty="0" err="1" smtClean="0"/>
              <a:t>Bellinger</a:t>
            </a:r>
            <a:r>
              <a:rPr lang="en-GB" dirty="0" smtClean="0"/>
              <a:t> v </a:t>
            </a:r>
            <a:r>
              <a:rPr lang="en-GB" dirty="0" err="1" smtClean="0"/>
              <a:t>Bellinger</a:t>
            </a:r>
            <a:r>
              <a:rPr lang="en-GB" dirty="0" smtClean="0"/>
              <a:t> </a:t>
            </a:r>
          </a:p>
          <a:p>
            <a:r>
              <a:rPr lang="en-GB" dirty="0" smtClean="0"/>
              <a:t>(Plaintiff v Defendant/ Claimant v Respondent)</a:t>
            </a:r>
          </a:p>
          <a:p>
            <a:endParaRPr lang="en-GB" dirty="0" smtClean="0"/>
          </a:p>
          <a:p>
            <a:r>
              <a:rPr lang="en-GB" b="1" dirty="0" smtClean="0"/>
              <a:t>Acts of Parliament</a:t>
            </a:r>
            <a:r>
              <a:rPr lang="en-GB" dirty="0" smtClean="0"/>
              <a:t>: laws created by parliament. </a:t>
            </a:r>
          </a:p>
          <a:p>
            <a:r>
              <a:rPr lang="en-GB" dirty="0" smtClean="0"/>
              <a:t>E.g. The Unfair Contract Terms Act 1977</a:t>
            </a:r>
          </a:p>
          <a:p>
            <a:endParaRPr lang="en-GB" dirty="0" smtClean="0"/>
          </a:p>
          <a:p>
            <a:r>
              <a:rPr lang="en-GB" u="sng" dirty="0" smtClean="0"/>
              <a:t>Which type of law is supreme in England and Wales? </a:t>
            </a:r>
            <a:endParaRPr lang="en-GB" u="sng"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GB" dirty="0" smtClean="0"/>
              <a:t>Acts of Parliament</a:t>
            </a:r>
            <a:br>
              <a:rPr lang="en-GB" dirty="0" smtClean="0"/>
            </a:br>
            <a:endParaRPr lang="en-GB" dirty="0"/>
          </a:p>
        </p:txBody>
      </p:sp>
      <p:sp>
        <p:nvSpPr>
          <p:cNvPr id="3" name="Subtitle 2"/>
          <p:cNvSpPr>
            <a:spLocks noGrp="1"/>
          </p:cNvSpPr>
          <p:nvPr>
            <p:ph type="subTitle" idx="1"/>
          </p:nvPr>
        </p:nvSpPr>
        <p:spPr/>
        <p:txBody>
          <a:bodyPr/>
          <a:lstStyle/>
          <a:p>
            <a:endParaRPr lang="en-GB"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500034" y="428604"/>
            <a:ext cx="8229600" cy="1143000"/>
          </a:xfrm>
        </p:spPr>
        <p:txBody>
          <a:bodyPr rtlCol="0">
            <a:normAutofit/>
          </a:bodyPr>
          <a:lstStyle/>
          <a:p>
            <a:pPr algn="ctr">
              <a:defRPr/>
            </a:pPr>
            <a:r>
              <a:rPr lang="en-US" dirty="0" smtClean="0"/>
              <a:t>Legislation </a:t>
            </a:r>
            <a:endParaRPr lang="en-GB" dirty="0" smtClean="0"/>
          </a:p>
        </p:txBody>
      </p:sp>
      <p:sp>
        <p:nvSpPr>
          <p:cNvPr id="3" name="Content Placeholder 2"/>
          <p:cNvSpPr>
            <a:spLocks noGrp="1"/>
          </p:cNvSpPr>
          <p:nvPr>
            <p:ph idx="1"/>
          </p:nvPr>
        </p:nvSpPr>
        <p:spPr/>
        <p:txBody>
          <a:bodyPr rtlCol="0">
            <a:normAutofit fontScale="85000" lnSpcReduction="20000"/>
          </a:bodyPr>
          <a:lstStyle/>
          <a:p>
            <a:pPr eaLnBrk="1" fontAlgn="auto">
              <a:spcAft>
                <a:spcPts val="0"/>
              </a:spcAft>
              <a:buFont typeface="Arial" charset="0"/>
              <a:buNone/>
              <a:defRPr/>
            </a:pPr>
            <a:endParaRPr lang="en-US" dirty="0" smtClean="0"/>
          </a:p>
          <a:p>
            <a:pPr>
              <a:defRPr/>
            </a:pPr>
            <a:r>
              <a:rPr lang="en-US" dirty="0" smtClean="0"/>
              <a:t>Written laws created by Parliament are known as Legislation/ Statute or Acts of Parliament.  </a:t>
            </a:r>
          </a:p>
          <a:p>
            <a:pPr eaLnBrk="1" fontAlgn="auto">
              <a:spcAft>
                <a:spcPts val="0"/>
              </a:spcAft>
              <a:buFont typeface="Arial" charset="0"/>
              <a:buNone/>
              <a:defRPr/>
            </a:pPr>
            <a:endParaRPr lang="en-US" dirty="0" smtClean="0"/>
          </a:p>
          <a:p>
            <a:pPr>
              <a:defRPr/>
            </a:pPr>
            <a:r>
              <a:rPr lang="en-US" b="1" dirty="0" smtClean="0"/>
              <a:t>Parliamentary Sovereignty</a:t>
            </a:r>
            <a:r>
              <a:rPr lang="en-US" dirty="0" smtClean="0"/>
              <a:t>: Parliament is the highest law-making power in the land. Can repeal and overrule previous statute and case law. </a:t>
            </a:r>
          </a:p>
          <a:p>
            <a:pPr eaLnBrk="1" fontAlgn="auto">
              <a:spcAft>
                <a:spcPts val="0"/>
              </a:spcAft>
              <a:buFont typeface="Arial" charset="0"/>
              <a:buNone/>
              <a:defRPr/>
            </a:pPr>
            <a:endParaRPr lang="en-US" dirty="0" smtClean="0"/>
          </a:p>
          <a:p>
            <a:pPr>
              <a:defRPr/>
            </a:pPr>
            <a:r>
              <a:rPr lang="en-US" dirty="0" smtClean="0"/>
              <a:t>Statute must develop over time. Many influences on Parliament in developing legislation, including:</a:t>
            </a:r>
          </a:p>
          <a:p>
            <a:pPr eaLnBrk="1" fontAlgn="auto">
              <a:spcAft>
                <a:spcPts val="0"/>
              </a:spcAft>
              <a:buFont typeface="Arial" charset="0"/>
              <a:buNone/>
              <a:defRPr/>
            </a:pPr>
            <a:r>
              <a:rPr lang="en-US" dirty="0" smtClean="0"/>
              <a:t>    </a:t>
            </a:r>
            <a:r>
              <a:rPr lang="en-US" b="1" dirty="0" smtClean="0"/>
              <a:t>The Law Commission</a:t>
            </a:r>
          </a:p>
          <a:p>
            <a:pPr eaLnBrk="1" fontAlgn="auto">
              <a:spcAft>
                <a:spcPts val="0"/>
              </a:spcAft>
              <a:buFont typeface="Arial" charset="0"/>
              <a:buNone/>
              <a:defRPr/>
            </a:pPr>
            <a:r>
              <a:rPr lang="en-US" b="1" dirty="0" smtClean="0"/>
              <a:t>    Media Attention/ Pressure Groups</a:t>
            </a:r>
          </a:p>
          <a:p>
            <a:pPr eaLnBrk="1" fontAlgn="auto">
              <a:spcAft>
                <a:spcPts val="0"/>
              </a:spcAft>
              <a:buFont typeface="Arial" charset="0"/>
              <a:buNone/>
              <a:defRPr/>
            </a:pPr>
            <a:r>
              <a:rPr lang="en-US" b="1" dirty="0" smtClean="0"/>
              <a:t>    EU Law</a:t>
            </a:r>
          </a:p>
          <a:p>
            <a:pPr eaLnBrk="1" fontAlgn="auto">
              <a:spcAft>
                <a:spcPts val="0"/>
              </a:spcAft>
              <a:buFont typeface="Arial" charset="0"/>
              <a:buNone/>
              <a:defRPr/>
            </a:pPr>
            <a:endParaRPr lang="en-US" dirty="0" smtClean="0"/>
          </a:p>
          <a:p>
            <a:pPr eaLnBrk="1" fontAlgn="auto">
              <a:spcAft>
                <a:spcPts val="0"/>
              </a:spcAft>
              <a:buFont typeface="Arial" charset="0"/>
              <a:buNone/>
              <a:defRPr/>
            </a:pPr>
            <a:endParaRPr lang="en-GB" dirty="0" smtClean="0"/>
          </a:p>
          <a:p>
            <a:pPr eaLnBrk="1" fontAlgn="auto" hangingPunct="1">
              <a:spcAft>
                <a:spcPts val="0"/>
              </a:spcAft>
              <a:buFont typeface="Arial" pitchFamily="34" charset="0"/>
              <a:buChar char="•"/>
              <a:defRPr/>
            </a:pPr>
            <a:endParaRPr lang="en-GB" dirty="0" smtClean="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Creating an Act of Parliament</a:t>
            </a:r>
            <a:endParaRPr lang="en-GB" dirty="0"/>
          </a:p>
        </p:txBody>
      </p:sp>
      <p:sp>
        <p:nvSpPr>
          <p:cNvPr id="3" name="Content Placeholder 2"/>
          <p:cNvSpPr>
            <a:spLocks noGrp="1"/>
          </p:cNvSpPr>
          <p:nvPr>
            <p:ph idx="1"/>
          </p:nvPr>
        </p:nvSpPr>
        <p:spPr/>
        <p:txBody>
          <a:bodyPr>
            <a:normAutofit fontScale="92500" lnSpcReduction="20000"/>
          </a:bodyPr>
          <a:lstStyle/>
          <a:p>
            <a:pPr>
              <a:buNone/>
              <a:defRPr/>
            </a:pPr>
            <a:r>
              <a:rPr lang="en-US" dirty="0" smtClean="0"/>
              <a:t>An Act of Parliament will begin its life as a Bill (a draft Act of Parliament).  </a:t>
            </a:r>
          </a:p>
          <a:p>
            <a:pPr>
              <a:buFont typeface="Arial" pitchFamily="34" charset="0"/>
              <a:buChar char="•"/>
              <a:defRPr/>
            </a:pPr>
            <a:endParaRPr lang="en-US" dirty="0" smtClean="0"/>
          </a:p>
          <a:p>
            <a:pPr>
              <a:buFont typeface="Arial" pitchFamily="34" charset="0"/>
              <a:buChar char="•"/>
              <a:defRPr/>
            </a:pPr>
            <a:r>
              <a:rPr lang="en-US" dirty="0" smtClean="0"/>
              <a:t>The journey from Bill to statute:</a:t>
            </a:r>
            <a:endParaRPr lang="en-GB" dirty="0" smtClean="0"/>
          </a:p>
          <a:p>
            <a:pPr>
              <a:buFont typeface="Arial" pitchFamily="34" charset="0"/>
              <a:buChar char="•"/>
              <a:defRPr/>
            </a:pPr>
            <a:r>
              <a:rPr lang="en-US" dirty="0" smtClean="0"/>
              <a:t>1. Pre-legislative scrutiny</a:t>
            </a:r>
            <a:endParaRPr lang="en-GB" dirty="0" smtClean="0"/>
          </a:p>
          <a:p>
            <a:pPr>
              <a:buFont typeface="Arial" pitchFamily="34" charset="0"/>
              <a:buChar char="•"/>
              <a:defRPr/>
            </a:pPr>
            <a:r>
              <a:rPr lang="en-US" dirty="0" smtClean="0"/>
              <a:t>2. First reading</a:t>
            </a:r>
            <a:endParaRPr lang="en-GB" dirty="0" smtClean="0"/>
          </a:p>
          <a:p>
            <a:pPr>
              <a:buFont typeface="Arial" pitchFamily="34" charset="0"/>
              <a:buChar char="•"/>
              <a:defRPr/>
            </a:pPr>
            <a:r>
              <a:rPr lang="en-US" dirty="0" smtClean="0"/>
              <a:t>3. Second reading</a:t>
            </a:r>
            <a:endParaRPr lang="en-GB" dirty="0" smtClean="0"/>
          </a:p>
          <a:p>
            <a:pPr>
              <a:buFont typeface="Arial" pitchFamily="34" charset="0"/>
              <a:buChar char="•"/>
              <a:defRPr/>
            </a:pPr>
            <a:r>
              <a:rPr lang="en-US" dirty="0" smtClean="0"/>
              <a:t>4. Committee stage</a:t>
            </a:r>
            <a:endParaRPr lang="en-GB" dirty="0" smtClean="0"/>
          </a:p>
          <a:p>
            <a:pPr>
              <a:buFont typeface="Arial" pitchFamily="34" charset="0"/>
              <a:buChar char="•"/>
              <a:defRPr/>
            </a:pPr>
            <a:r>
              <a:rPr lang="en-US" dirty="0" smtClean="0"/>
              <a:t>5. Report stage</a:t>
            </a:r>
            <a:endParaRPr lang="en-GB" dirty="0" smtClean="0"/>
          </a:p>
          <a:p>
            <a:pPr>
              <a:buFont typeface="Arial" pitchFamily="34" charset="0"/>
              <a:buChar char="•"/>
              <a:defRPr/>
            </a:pPr>
            <a:r>
              <a:rPr lang="en-US" dirty="0" smtClean="0"/>
              <a:t>6. Third reading</a:t>
            </a:r>
            <a:endParaRPr lang="en-GB" dirty="0" smtClean="0"/>
          </a:p>
          <a:p>
            <a:pPr>
              <a:buFont typeface="Arial" pitchFamily="34" charset="0"/>
              <a:buChar char="•"/>
              <a:defRPr/>
            </a:pPr>
            <a:r>
              <a:rPr lang="en-US" dirty="0" smtClean="0"/>
              <a:t>7. Royal assent</a:t>
            </a:r>
            <a:endParaRPr lang="en-GB"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GB" dirty="0" smtClean="0"/>
              <a:t>Sources of English Law   </a:t>
            </a:r>
            <a:endParaRPr lang="en-GB" dirty="0"/>
          </a:p>
        </p:txBody>
      </p:sp>
      <p:sp>
        <p:nvSpPr>
          <p:cNvPr id="3" name="Subtitle 2"/>
          <p:cNvSpPr>
            <a:spLocks noGrp="1"/>
          </p:cNvSpPr>
          <p:nvPr>
            <p:ph type="subTitle" idx="1"/>
          </p:nvPr>
        </p:nvSpPr>
        <p:spPr/>
        <p:txBody>
          <a:bodyPr>
            <a:normAutofit/>
          </a:bodyPr>
          <a:lstStyle/>
          <a:p>
            <a:pPr algn="ctr"/>
            <a:r>
              <a:rPr lang="en-GB" dirty="0" smtClean="0"/>
              <a:t>       </a:t>
            </a:r>
            <a:r>
              <a:rPr lang="en-GB" sz="4000" dirty="0" smtClean="0"/>
              <a:t>Delegated Legislation</a:t>
            </a:r>
            <a:endParaRPr lang="en-GB" sz="4000"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lgn="ctr" eaLnBrk="1" fontAlgn="auto" hangingPunct="1">
              <a:spcAft>
                <a:spcPts val="0"/>
              </a:spcAft>
              <a:defRPr/>
            </a:pPr>
            <a:r>
              <a:rPr lang="en-GB" sz="4400" dirty="0" smtClean="0"/>
              <a:t>Delegated Legislation </a:t>
            </a:r>
            <a:r>
              <a:rPr lang="en-GB" sz="2800" dirty="0" smtClean="0"/>
              <a:t/>
            </a:r>
            <a:br>
              <a:rPr lang="en-GB" sz="2800" dirty="0" smtClean="0"/>
            </a:br>
            <a:endParaRPr lang="en-GB" sz="2800" dirty="0" smtClean="0"/>
          </a:p>
        </p:txBody>
      </p:sp>
      <p:sp>
        <p:nvSpPr>
          <p:cNvPr id="3" name="Content Placeholder 2"/>
          <p:cNvSpPr>
            <a:spLocks noGrp="1"/>
          </p:cNvSpPr>
          <p:nvPr>
            <p:ph idx="1"/>
          </p:nvPr>
        </p:nvSpPr>
        <p:spPr/>
        <p:txBody>
          <a:bodyPr rtlCol="0">
            <a:normAutofit fontScale="70000" lnSpcReduction="20000"/>
          </a:bodyPr>
          <a:lstStyle/>
          <a:p>
            <a:pPr eaLnBrk="1" fontAlgn="auto" hangingPunct="1">
              <a:spcAft>
                <a:spcPts val="0"/>
              </a:spcAft>
              <a:buNone/>
              <a:defRPr/>
            </a:pPr>
            <a:r>
              <a:rPr lang="en-GB" b="1" dirty="0" smtClean="0"/>
              <a:t>Parliament may delegate its law-making powers to another body/person.  The resulting measures are known as delegated legislation.</a:t>
            </a:r>
          </a:p>
          <a:p>
            <a:pPr>
              <a:defRPr/>
            </a:pPr>
            <a:endParaRPr lang="en-GB" dirty="0" smtClean="0"/>
          </a:p>
          <a:p>
            <a:pPr>
              <a:defRPr/>
            </a:pPr>
            <a:r>
              <a:rPr lang="en-GB" dirty="0" smtClean="0"/>
              <a:t>Many Acts of Parliament contain a provision allowing the powers within that act to be delegated. The act under which the power is delegated is called the ‘parent act’. </a:t>
            </a:r>
          </a:p>
          <a:p>
            <a:pPr eaLnBrk="1" fontAlgn="auto" hangingPunct="1">
              <a:spcAft>
                <a:spcPts val="0"/>
              </a:spcAft>
              <a:buNone/>
              <a:defRPr/>
            </a:pPr>
            <a:r>
              <a:rPr lang="en-GB" dirty="0" smtClean="0"/>
              <a:t> </a:t>
            </a:r>
          </a:p>
          <a:p>
            <a:pPr>
              <a:defRPr/>
            </a:pPr>
            <a:r>
              <a:rPr lang="en-GB" dirty="0" smtClean="0"/>
              <a:t>Delegated legislation increasing popular. Maximum 60-70 Acts of Parliament passed each year. More than 2,000 pieces of delegated legislation. </a:t>
            </a:r>
          </a:p>
          <a:p>
            <a:pPr>
              <a:defRPr/>
            </a:pPr>
            <a:endParaRPr lang="en-GB" dirty="0" smtClean="0"/>
          </a:p>
          <a:p>
            <a:pPr>
              <a:defRPr/>
            </a:pPr>
            <a:r>
              <a:rPr lang="en-GB" dirty="0" smtClean="0"/>
              <a:t>Acts of Parliament are also known as ‘</a:t>
            </a:r>
            <a:r>
              <a:rPr lang="en-GB" b="1" dirty="0" smtClean="0"/>
              <a:t>primary legislation</a:t>
            </a:r>
            <a:r>
              <a:rPr lang="en-GB" dirty="0" smtClean="0"/>
              <a:t>’.</a:t>
            </a:r>
          </a:p>
          <a:p>
            <a:pPr>
              <a:defRPr/>
            </a:pPr>
            <a:r>
              <a:rPr lang="en-GB" dirty="0" smtClean="0"/>
              <a:t>Delegated legislation is also known as ‘</a:t>
            </a:r>
            <a:r>
              <a:rPr lang="en-GB" b="1" dirty="0" smtClean="0"/>
              <a:t>secondary legislation’</a:t>
            </a:r>
            <a:r>
              <a:rPr lang="en-GB" dirty="0" smtClean="0"/>
              <a:t>.</a:t>
            </a:r>
            <a:endParaRPr lang="en-GB" b="1" dirty="0" smtClean="0"/>
          </a:p>
          <a:p>
            <a:pPr eaLnBrk="1" fontAlgn="auto" hangingPunct="1">
              <a:spcAft>
                <a:spcPts val="0"/>
              </a:spcAft>
              <a:buNone/>
              <a:defRPr/>
            </a:pPr>
            <a:r>
              <a:rPr lang="en-GB" dirty="0" smtClean="0"/>
              <a:t> </a:t>
            </a:r>
          </a:p>
          <a:p>
            <a:pPr eaLnBrk="1" fontAlgn="auto" hangingPunct="1">
              <a:spcAft>
                <a:spcPts val="0"/>
              </a:spcAft>
              <a:buNone/>
              <a:defRPr/>
            </a:pPr>
            <a:endParaRPr lang="en-GB" dirty="0" smtClean="0"/>
          </a:p>
          <a:p>
            <a:pPr eaLnBrk="1" fontAlgn="auto" hangingPunct="1">
              <a:spcAft>
                <a:spcPts val="0"/>
              </a:spcAft>
              <a:buFont typeface="Arial" pitchFamily="34" charset="0"/>
              <a:buChar char="•"/>
              <a:defRPr/>
            </a:pPr>
            <a:endParaRPr lang="en-GB" dirty="0" smtClean="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4400" dirty="0" smtClean="0"/>
              <a:t>Types of Delegated Legislation</a:t>
            </a:r>
            <a:endParaRPr lang="en-GB" sz="4400" dirty="0"/>
          </a:p>
        </p:txBody>
      </p:sp>
      <p:sp>
        <p:nvSpPr>
          <p:cNvPr id="3" name="Content Placeholder 2"/>
          <p:cNvSpPr>
            <a:spLocks noGrp="1"/>
          </p:cNvSpPr>
          <p:nvPr>
            <p:ph idx="1"/>
          </p:nvPr>
        </p:nvSpPr>
        <p:spPr/>
        <p:txBody>
          <a:bodyPr>
            <a:normAutofit fontScale="92500" lnSpcReduction="10000"/>
          </a:bodyPr>
          <a:lstStyle/>
          <a:p>
            <a:pPr>
              <a:buFont typeface="Arial" pitchFamily="34" charset="0"/>
              <a:buChar char="•"/>
              <a:defRPr/>
            </a:pPr>
            <a:r>
              <a:rPr lang="en-GB" sz="2800" b="1" i="1" dirty="0" smtClean="0"/>
              <a:t>Orders in Council</a:t>
            </a:r>
            <a:r>
              <a:rPr lang="en-GB" sz="2800" i="1" dirty="0" smtClean="0"/>
              <a:t>: </a:t>
            </a:r>
            <a:r>
              <a:rPr lang="en-GB" sz="2800" dirty="0" smtClean="0"/>
              <a:t>Government Minister drafts an Order in name of the Queen, Order then approved by the Privy Council, circumvent Parliamentary approval. </a:t>
            </a:r>
          </a:p>
          <a:p>
            <a:pPr>
              <a:buNone/>
              <a:defRPr/>
            </a:pPr>
            <a:endParaRPr lang="en-GB" sz="2800" dirty="0" smtClean="0"/>
          </a:p>
          <a:p>
            <a:pPr>
              <a:buFont typeface="Arial" pitchFamily="34" charset="0"/>
              <a:buChar char="•"/>
              <a:defRPr/>
            </a:pPr>
            <a:r>
              <a:rPr lang="en-GB" sz="2800" b="1" i="1" dirty="0" smtClean="0"/>
              <a:t>Statutory Instruments</a:t>
            </a:r>
            <a:r>
              <a:rPr lang="en-GB" sz="2800" i="1" dirty="0" smtClean="0"/>
              <a:t>: </a:t>
            </a:r>
            <a:r>
              <a:rPr lang="en-GB" sz="2800" dirty="0" smtClean="0"/>
              <a:t>Ministers are given the power to make rules and Orders under the authority of an Act of Parliament. Generally submitted for Parliamentary approval.</a:t>
            </a:r>
          </a:p>
          <a:p>
            <a:pPr>
              <a:defRPr/>
            </a:pPr>
            <a:endParaRPr lang="en-GB" sz="2800" dirty="0" smtClean="0"/>
          </a:p>
          <a:p>
            <a:pPr>
              <a:buFont typeface="Arial" pitchFamily="34" charset="0"/>
              <a:buChar char="•"/>
              <a:defRPr/>
            </a:pPr>
            <a:r>
              <a:rPr lang="en-GB" sz="2800" b="1" i="1" dirty="0" smtClean="0"/>
              <a:t>Bye-laws</a:t>
            </a:r>
            <a:r>
              <a:rPr lang="en-GB" sz="2800" i="1" dirty="0" smtClean="0"/>
              <a:t>: </a:t>
            </a:r>
            <a:r>
              <a:rPr lang="en-GB" sz="2800" dirty="0" smtClean="0"/>
              <a:t>made by local councils under powers granted by Parliament in parent act. Concern purely local matters.  </a:t>
            </a:r>
          </a:p>
          <a:p>
            <a:pPr>
              <a:buFont typeface="Arial" pitchFamily="34" charset="0"/>
              <a:buChar char="•"/>
              <a:defRPr/>
            </a:pPr>
            <a:endParaRPr lang="en-GB" sz="2800" dirty="0" smtClean="0"/>
          </a:p>
          <a:p>
            <a:endParaRPr lang="en-GB"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sz="4400" dirty="0" smtClean="0"/>
              <a:t>Advantages of Delegated Legislation</a:t>
            </a:r>
            <a:r>
              <a:rPr lang="en-GB" dirty="0" smtClean="0"/>
              <a:t/>
            </a:r>
            <a:br>
              <a:rPr lang="en-GB" dirty="0" smtClean="0"/>
            </a:br>
            <a:endParaRPr lang="en-GB" dirty="0"/>
          </a:p>
        </p:txBody>
      </p:sp>
      <p:sp>
        <p:nvSpPr>
          <p:cNvPr id="3" name="Content Placeholder 2"/>
          <p:cNvSpPr>
            <a:spLocks noGrp="1"/>
          </p:cNvSpPr>
          <p:nvPr>
            <p:ph idx="1"/>
          </p:nvPr>
        </p:nvSpPr>
        <p:spPr/>
        <p:txBody>
          <a:bodyPr/>
          <a:lstStyle/>
          <a:p>
            <a:pPr eaLnBrk="1" fontAlgn="auto" hangingPunct="1">
              <a:spcAft>
                <a:spcPts val="0"/>
              </a:spcAft>
              <a:buNone/>
              <a:defRPr/>
            </a:pPr>
            <a:r>
              <a:rPr lang="en-GB" dirty="0" smtClean="0"/>
              <a:t> </a:t>
            </a:r>
          </a:p>
          <a:p>
            <a:pPr>
              <a:defRPr/>
            </a:pPr>
            <a:r>
              <a:rPr lang="en-GB" dirty="0" smtClean="0"/>
              <a:t> Time</a:t>
            </a:r>
          </a:p>
          <a:p>
            <a:pPr>
              <a:defRPr/>
            </a:pPr>
            <a:r>
              <a:rPr lang="en-GB" dirty="0" smtClean="0"/>
              <a:t> Urgency</a:t>
            </a:r>
          </a:p>
          <a:p>
            <a:pPr>
              <a:defRPr/>
            </a:pPr>
            <a:r>
              <a:rPr lang="en-GB" dirty="0" smtClean="0"/>
              <a:t> Expertise/ Technicality</a:t>
            </a:r>
          </a:p>
          <a:p>
            <a:pPr>
              <a:defRPr/>
            </a:pPr>
            <a:r>
              <a:rPr lang="en-GB" dirty="0" smtClean="0"/>
              <a:t> Local needs</a:t>
            </a:r>
            <a:endParaRPr lang="en-GB"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Criticisms of Delegated Legislation</a:t>
            </a:r>
            <a:endParaRPr lang="en-GB" dirty="0"/>
          </a:p>
        </p:txBody>
      </p:sp>
      <p:sp>
        <p:nvSpPr>
          <p:cNvPr id="3" name="Content Placeholder 2"/>
          <p:cNvSpPr>
            <a:spLocks noGrp="1"/>
          </p:cNvSpPr>
          <p:nvPr>
            <p:ph idx="1"/>
          </p:nvPr>
        </p:nvSpPr>
        <p:spPr/>
        <p:txBody>
          <a:bodyPr>
            <a:normAutofit/>
          </a:bodyPr>
          <a:lstStyle/>
          <a:p>
            <a:pPr eaLnBrk="1" fontAlgn="auto" hangingPunct="1">
              <a:spcAft>
                <a:spcPts val="0"/>
              </a:spcAft>
              <a:buFont typeface="Arial" pitchFamily="34" charset="0"/>
              <a:buChar char="•"/>
              <a:defRPr/>
            </a:pPr>
            <a:r>
              <a:rPr lang="en-GB" dirty="0" smtClean="0"/>
              <a:t>Lack of democracy- but consider bye-laws</a:t>
            </a:r>
          </a:p>
          <a:p>
            <a:pPr eaLnBrk="1" fontAlgn="auto" hangingPunct="1">
              <a:spcAft>
                <a:spcPts val="0"/>
              </a:spcAft>
              <a:buFont typeface="Arial" pitchFamily="34" charset="0"/>
              <a:buChar char="•"/>
              <a:defRPr/>
            </a:pPr>
            <a:endParaRPr lang="en-GB" dirty="0" smtClean="0"/>
          </a:p>
          <a:p>
            <a:pPr eaLnBrk="1" fontAlgn="auto" hangingPunct="1">
              <a:spcAft>
                <a:spcPts val="0"/>
              </a:spcAft>
              <a:buFont typeface="Arial" pitchFamily="34" charset="0"/>
              <a:buChar char="•"/>
              <a:defRPr/>
            </a:pPr>
            <a:r>
              <a:rPr lang="en-GB" dirty="0" smtClean="0"/>
              <a:t>Lack of control- especially where expert knowledge involved</a:t>
            </a:r>
          </a:p>
          <a:p>
            <a:pPr eaLnBrk="1" fontAlgn="auto" hangingPunct="1">
              <a:spcAft>
                <a:spcPts val="0"/>
              </a:spcAft>
              <a:buFont typeface="Arial" pitchFamily="34" charset="0"/>
              <a:buChar char="•"/>
              <a:defRPr/>
            </a:pPr>
            <a:endParaRPr lang="en-GB" dirty="0" smtClean="0"/>
          </a:p>
          <a:p>
            <a:pPr eaLnBrk="1" fontAlgn="auto" hangingPunct="1">
              <a:spcAft>
                <a:spcPts val="0"/>
              </a:spcAft>
              <a:buFont typeface="Arial" pitchFamily="34" charset="0"/>
              <a:buChar char="•"/>
              <a:defRPr/>
            </a:pPr>
            <a:r>
              <a:rPr lang="en-GB" dirty="0" smtClean="0"/>
              <a:t>Large volume delegated legislation, lack of publicity, hard to ascertain the current law</a:t>
            </a:r>
          </a:p>
          <a:p>
            <a:pPr eaLnBrk="1" fontAlgn="auto" hangingPunct="1">
              <a:spcAft>
                <a:spcPts val="0"/>
              </a:spcAft>
              <a:buFont typeface="Arial" pitchFamily="34" charset="0"/>
              <a:buChar char="•"/>
              <a:defRPr/>
            </a:pPr>
            <a:endParaRPr lang="en-GB" dirty="0" smtClean="0"/>
          </a:p>
          <a:p>
            <a:pPr eaLnBrk="1" fontAlgn="auto" hangingPunct="1">
              <a:spcAft>
                <a:spcPts val="0"/>
              </a:spcAft>
              <a:buFont typeface="Arial" pitchFamily="34" charset="0"/>
              <a:buChar char="•"/>
              <a:defRPr/>
            </a:pPr>
            <a:r>
              <a:rPr lang="en-GB" dirty="0" smtClean="0"/>
              <a:t>Accountability for the delegated legislation </a:t>
            </a:r>
          </a:p>
          <a:p>
            <a:pPr eaLnBrk="1" fontAlgn="auto" hangingPunct="1">
              <a:spcAft>
                <a:spcPts val="0"/>
              </a:spcAft>
              <a:buFont typeface="Arial" pitchFamily="34" charset="0"/>
              <a:buChar char="•"/>
              <a:defRPr/>
            </a:pPr>
            <a:endParaRPr lang="en-GB" dirty="0" smtClean="0"/>
          </a:p>
          <a:p>
            <a:endParaRPr lang="en-GB"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357166"/>
            <a:ext cx="8229600" cy="1143000"/>
          </a:xfrm>
        </p:spPr>
        <p:txBody>
          <a:bodyPr>
            <a:normAutofit/>
          </a:bodyPr>
          <a:lstStyle/>
          <a:p>
            <a:pPr algn="ctr"/>
            <a:r>
              <a:rPr lang="en-GB" sz="4400" dirty="0" smtClean="0"/>
              <a:t>Control of Delegated Legislation</a:t>
            </a:r>
            <a:endParaRPr lang="en-GB" sz="4400" dirty="0"/>
          </a:p>
        </p:txBody>
      </p:sp>
      <p:sp>
        <p:nvSpPr>
          <p:cNvPr id="3" name="Content Placeholder 2"/>
          <p:cNvSpPr>
            <a:spLocks noGrp="1"/>
          </p:cNvSpPr>
          <p:nvPr>
            <p:ph idx="1"/>
          </p:nvPr>
        </p:nvSpPr>
        <p:spPr/>
        <p:txBody>
          <a:bodyPr>
            <a:normAutofit/>
          </a:bodyPr>
          <a:lstStyle/>
          <a:p>
            <a:pPr>
              <a:buFont typeface="Arial" pitchFamily="34" charset="0"/>
              <a:buChar char="•"/>
              <a:defRPr/>
            </a:pPr>
            <a:r>
              <a:rPr lang="en-GB" sz="2800" b="1" dirty="0" smtClean="0"/>
              <a:t>Through Expert Consultation</a:t>
            </a:r>
          </a:p>
          <a:p>
            <a:pPr>
              <a:buFont typeface="Arial" pitchFamily="34" charset="0"/>
              <a:buChar char="•"/>
              <a:defRPr/>
            </a:pPr>
            <a:endParaRPr lang="en-GB" sz="2800" b="1" dirty="0" smtClean="0"/>
          </a:p>
          <a:p>
            <a:pPr>
              <a:buFont typeface="Arial" pitchFamily="34" charset="0"/>
              <a:buChar char="•"/>
              <a:defRPr/>
            </a:pPr>
            <a:r>
              <a:rPr lang="en-GB" sz="2800" b="1" dirty="0" smtClean="0"/>
              <a:t>Through Parliament</a:t>
            </a:r>
          </a:p>
          <a:p>
            <a:pPr>
              <a:buFont typeface="Arial" pitchFamily="34" charset="0"/>
              <a:buChar char="•"/>
              <a:defRPr/>
            </a:pPr>
            <a:r>
              <a:rPr lang="en-GB" sz="2800" i="1" dirty="0" smtClean="0"/>
              <a:t>Negative Resolution Procedure and </a:t>
            </a:r>
            <a:r>
              <a:rPr lang="en-GB" sz="2800" dirty="0" smtClean="0"/>
              <a:t> </a:t>
            </a:r>
          </a:p>
          <a:p>
            <a:pPr>
              <a:buFont typeface="Arial" pitchFamily="34" charset="0"/>
              <a:buChar char="•"/>
              <a:defRPr/>
            </a:pPr>
            <a:r>
              <a:rPr lang="en-GB" sz="2800" i="1" dirty="0" smtClean="0"/>
              <a:t>Affirmative Resolution Procedure</a:t>
            </a:r>
            <a:endParaRPr lang="en-GB" sz="2800" dirty="0" smtClean="0"/>
          </a:p>
          <a:p>
            <a:pPr>
              <a:buFont typeface="Arial" pitchFamily="34" charset="0"/>
              <a:buChar char="•"/>
              <a:defRPr/>
            </a:pPr>
            <a:endParaRPr lang="en-GB" sz="2800" b="1" dirty="0" smtClean="0"/>
          </a:p>
          <a:p>
            <a:pPr>
              <a:buFont typeface="Arial" pitchFamily="34" charset="0"/>
              <a:buChar char="•"/>
              <a:defRPr/>
            </a:pPr>
            <a:r>
              <a:rPr lang="en-GB" sz="2800" b="1" dirty="0" smtClean="0"/>
              <a:t>Through the Scrutiny Committee- </a:t>
            </a:r>
            <a:r>
              <a:rPr lang="en-GB" sz="2800" dirty="0" smtClean="0"/>
              <a:t>examines proposals for statutory instruments	</a:t>
            </a:r>
          </a:p>
          <a:p>
            <a:endParaRPr lang="en-GB"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357166"/>
            <a:ext cx="8229600" cy="1143000"/>
          </a:xfrm>
        </p:spPr>
        <p:txBody>
          <a:bodyPr>
            <a:normAutofit fontScale="90000"/>
          </a:bodyPr>
          <a:lstStyle/>
          <a:p>
            <a:pPr algn="ctr"/>
            <a:r>
              <a:rPr lang="en-GB" sz="4800" dirty="0" smtClean="0"/>
              <a:t>Control of Delegated Legislation</a:t>
            </a:r>
            <a:endParaRPr lang="en-GB" sz="4800" dirty="0"/>
          </a:p>
        </p:txBody>
      </p:sp>
      <p:sp>
        <p:nvSpPr>
          <p:cNvPr id="3" name="Content Placeholder 2"/>
          <p:cNvSpPr>
            <a:spLocks noGrp="1"/>
          </p:cNvSpPr>
          <p:nvPr>
            <p:ph idx="1"/>
          </p:nvPr>
        </p:nvSpPr>
        <p:spPr/>
        <p:txBody>
          <a:bodyPr>
            <a:normAutofit/>
          </a:bodyPr>
          <a:lstStyle/>
          <a:p>
            <a:pPr>
              <a:buFont typeface="Arial" pitchFamily="34" charset="0"/>
              <a:buChar char="•"/>
              <a:defRPr/>
            </a:pPr>
            <a:r>
              <a:rPr lang="en-GB" sz="2800" b="1" dirty="0" smtClean="0"/>
              <a:t>Through the courts- Judicial Review</a:t>
            </a:r>
            <a:r>
              <a:rPr lang="en-GB" sz="2800" dirty="0" smtClean="0"/>
              <a:t> </a:t>
            </a:r>
          </a:p>
          <a:p>
            <a:pPr>
              <a:buFont typeface="Arial" pitchFamily="34" charset="0"/>
              <a:buChar char="•"/>
              <a:defRPr/>
            </a:pPr>
            <a:endParaRPr lang="en-GB" sz="2800" dirty="0" smtClean="0"/>
          </a:p>
          <a:p>
            <a:pPr>
              <a:buFont typeface="Arial" pitchFamily="34" charset="0"/>
              <a:buChar char="•"/>
              <a:defRPr/>
            </a:pPr>
            <a:r>
              <a:rPr lang="en-GB" sz="2800" dirty="0" smtClean="0"/>
              <a:t>Delegated legislation may be challenged in the courts by judicial review if person/body exceeds the delegated powers.  </a:t>
            </a:r>
          </a:p>
          <a:p>
            <a:pPr>
              <a:buFont typeface="Arial" pitchFamily="34" charset="0"/>
              <a:buChar char="•"/>
              <a:defRPr/>
            </a:pPr>
            <a:endParaRPr lang="en-GB" sz="2800" dirty="0" smtClean="0"/>
          </a:p>
          <a:p>
            <a:pPr>
              <a:buFont typeface="Arial" pitchFamily="34" charset="0"/>
              <a:buChar char="•"/>
              <a:defRPr/>
            </a:pPr>
            <a:r>
              <a:rPr lang="en-GB" sz="2800" b="1" dirty="0" smtClean="0"/>
              <a:t>Human Rights Act 1998- </a:t>
            </a:r>
            <a:r>
              <a:rPr lang="en-GB" sz="2800" dirty="0" smtClean="0"/>
              <a:t>no delegated legislation may contravene rights in the ECHR, unless the parent act allows such deviation, in which case a declaration of incompatibility will be made. </a:t>
            </a:r>
            <a:endParaRPr lang="en-GB"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GB" dirty="0" smtClean="0"/>
              <a:t>The Doctrine of Judicial Precedent</a:t>
            </a:r>
            <a:endParaRPr lang="en-GB" dirty="0"/>
          </a:p>
        </p:txBody>
      </p:sp>
      <p:sp>
        <p:nvSpPr>
          <p:cNvPr id="3" name="Subtitle 2"/>
          <p:cNvSpPr>
            <a:spLocks noGrp="1"/>
          </p:cNvSpPr>
          <p:nvPr>
            <p:ph type="subTitle" idx="1"/>
          </p:nvPr>
        </p:nvSpPr>
        <p:spPr/>
        <p:txBody>
          <a:bodyPr/>
          <a:lstStyle/>
          <a:p>
            <a:endParaRPr lang="en-GB"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normAutofit/>
          </a:bodyPr>
          <a:lstStyle/>
          <a:p>
            <a:pPr algn="ctr"/>
            <a:r>
              <a:rPr lang="en-GB" dirty="0" smtClean="0"/>
              <a:t>The English Courts Hierarchy</a:t>
            </a:r>
          </a:p>
        </p:txBody>
      </p:sp>
      <p:pic>
        <p:nvPicPr>
          <p:cNvPr id="5123" name="Picture 2"/>
          <p:cNvPicPr>
            <a:picLocks noGrp="1" noChangeAspect="1" noChangeArrowheads="1"/>
          </p:cNvPicPr>
          <p:nvPr>
            <p:ph idx="1"/>
          </p:nvPr>
        </p:nvPicPr>
        <p:blipFill>
          <a:blip r:embed="rId2" cstate="print"/>
          <a:stretch>
            <a:fillRect/>
          </a:stretch>
        </p:blipFill>
        <p:spPr>
          <a:xfrm>
            <a:off x="2119312" y="2573337"/>
            <a:ext cx="4905375" cy="3028950"/>
          </a:xfrm>
          <a:noFill/>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smtClean="0"/>
              <a:t>The Common Law: Judicial Precedent/Ratio </a:t>
            </a:r>
            <a:r>
              <a:rPr lang="en-GB" dirty="0" err="1" smtClean="0"/>
              <a:t>Decidendi</a:t>
            </a:r>
            <a:endParaRPr lang="en-GB" dirty="0"/>
          </a:p>
        </p:txBody>
      </p:sp>
      <p:sp>
        <p:nvSpPr>
          <p:cNvPr id="3" name="Content Placeholder 2"/>
          <p:cNvSpPr>
            <a:spLocks noGrp="1"/>
          </p:cNvSpPr>
          <p:nvPr>
            <p:ph idx="1"/>
          </p:nvPr>
        </p:nvSpPr>
        <p:spPr/>
        <p:txBody>
          <a:bodyPr>
            <a:normAutofit/>
          </a:bodyPr>
          <a:lstStyle/>
          <a:p>
            <a:pPr fontAlgn="auto">
              <a:spcAft>
                <a:spcPts val="0"/>
              </a:spcAft>
              <a:buFont typeface="Arial" pitchFamily="34" charset="0"/>
              <a:buNone/>
              <a:defRPr/>
            </a:pPr>
            <a:r>
              <a:rPr lang="en-GB" b="1" dirty="0" smtClean="0"/>
              <a:t>Every court is bound to follow the reasoning in any decision made by a court above it in the hierarchy.</a:t>
            </a:r>
          </a:p>
          <a:p>
            <a:pPr fontAlgn="auto">
              <a:spcAft>
                <a:spcPts val="0"/>
              </a:spcAft>
              <a:buFont typeface="Arial" pitchFamily="34" charset="0"/>
              <a:buNone/>
              <a:defRPr/>
            </a:pPr>
            <a:endParaRPr lang="en-GB" b="1" dirty="0" smtClean="0"/>
          </a:p>
          <a:p>
            <a:r>
              <a:rPr lang="en-GB" sz="2800" dirty="0" smtClean="0"/>
              <a:t>The Latin expression "ratio decidendi" - the reason behind the decision. This </a:t>
            </a:r>
            <a:r>
              <a:rPr lang="en-GB" sz="2800" b="1" dirty="0" smtClean="0"/>
              <a:t>reasoning </a:t>
            </a:r>
            <a:r>
              <a:rPr lang="en-GB" sz="2800" dirty="0" smtClean="0"/>
              <a:t>creates a </a:t>
            </a:r>
            <a:r>
              <a:rPr lang="en-GB" sz="2800" b="1" dirty="0" smtClean="0"/>
              <a:t>binding precedent</a:t>
            </a:r>
            <a:r>
              <a:rPr lang="en-GB" sz="2800" dirty="0" smtClean="0"/>
              <a:t>; judges in lower courts must follow that reasoning in future cases with similar material facts. </a:t>
            </a:r>
            <a:endParaRPr lang="en-GB" sz="2800" b="1" dirty="0" smtClean="0"/>
          </a:p>
          <a:p>
            <a:endParaRPr lang="en-GB" sz="2800" b="1" dirty="0" smtClean="0"/>
          </a:p>
          <a:p>
            <a:pPr fontAlgn="auto">
              <a:spcAft>
                <a:spcPts val="0"/>
              </a:spcAft>
              <a:buFont typeface="Arial" pitchFamily="34" charset="0"/>
              <a:buNone/>
              <a:defRPr/>
            </a:pPr>
            <a:endParaRPr lang="en-GB" b="1" dirty="0" smtClean="0"/>
          </a:p>
          <a:p>
            <a:endParaRPr lang="en-GB"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smtClean="0"/>
              <a:t>Does Case A set a Precedent for Case B?</a:t>
            </a:r>
            <a:endParaRPr lang="en-GB" dirty="0"/>
          </a:p>
        </p:txBody>
      </p:sp>
      <p:sp>
        <p:nvSpPr>
          <p:cNvPr id="3" name="Content Placeholder 2"/>
          <p:cNvSpPr>
            <a:spLocks noGrp="1"/>
          </p:cNvSpPr>
          <p:nvPr>
            <p:ph sz="half" idx="1"/>
          </p:nvPr>
        </p:nvSpPr>
        <p:spPr/>
        <p:txBody>
          <a:bodyPr>
            <a:normAutofit fontScale="77500" lnSpcReduction="20000"/>
          </a:bodyPr>
          <a:lstStyle/>
          <a:p>
            <a:r>
              <a:rPr lang="en-GB" dirty="0" smtClean="0"/>
              <a:t>A judge makes a decision, the reason upon which he bases his decision becomes a standard that other judges in </a:t>
            </a:r>
            <a:r>
              <a:rPr lang="en-GB" b="1" dirty="0" smtClean="0"/>
              <a:t>lower courts in future cases with similar material facts must follow</a:t>
            </a:r>
            <a:r>
              <a:rPr lang="en-GB" dirty="0" smtClean="0"/>
              <a:t>.</a:t>
            </a:r>
          </a:p>
          <a:p>
            <a:endParaRPr lang="en-GB" dirty="0" smtClean="0"/>
          </a:p>
          <a:p>
            <a:r>
              <a:rPr lang="en-GB" b="1" dirty="0" smtClean="0"/>
              <a:t>Case A</a:t>
            </a:r>
            <a:r>
              <a:rPr lang="en-GB" dirty="0" smtClean="0"/>
              <a:t>: Judge Brown sits in the Supreme Court. He finds ‘Julie’ guilty of manslaughter because she wilfully threw a brick from a bridge. The brick killed a passing pedestrian.</a:t>
            </a:r>
          </a:p>
          <a:p>
            <a:endParaRPr lang="en-GB" dirty="0"/>
          </a:p>
        </p:txBody>
      </p:sp>
      <p:sp>
        <p:nvSpPr>
          <p:cNvPr id="4" name="Content Placeholder 3"/>
          <p:cNvSpPr>
            <a:spLocks noGrp="1"/>
          </p:cNvSpPr>
          <p:nvPr>
            <p:ph sz="half" idx="2"/>
          </p:nvPr>
        </p:nvSpPr>
        <p:spPr/>
        <p:txBody>
          <a:bodyPr>
            <a:normAutofit fontScale="77500" lnSpcReduction="20000"/>
          </a:bodyPr>
          <a:lstStyle/>
          <a:p>
            <a:r>
              <a:rPr lang="en-GB" b="1" dirty="0" smtClean="0"/>
              <a:t>Case B</a:t>
            </a:r>
            <a:r>
              <a:rPr lang="en-GB" dirty="0" smtClean="0"/>
              <a:t>: Judge Smith sits in a lower court. ‘Tony’ is on trial for deliberately throwing a suitcase onto a motorway, causing an accident which killed a passing driver. </a:t>
            </a:r>
          </a:p>
          <a:p>
            <a:endParaRPr lang="en-GB" dirty="0" smtClean="0"/>
          </a:p>
          <a:p>
            <a:r>
              <a:rPr lang="en-GB" dirty="0" smtClean="0"/>
              <a:t>What will Tony stand accused of ? </a:t>
            </a:r>
          </a:p>
          <a:p>
            <a:endParaRPr lang="en-GB" dirty="0" smtClean="0"/>
          </a:p>
          <a:p>
            <a:r>
              <a:rPr lang="en-GB" dirty="0" smtClean="0"/>
              <a:t>Will Judge Smith be bound by the reasoning of Judge Brown?</a:t>
            </a:r>
          </a:p>
          <a:p>
            <a:endParaRPr lang="en-GB"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200" dirty="0" smtClean="0"/>
              <a:t>Advantages and Disadvantages of the Doctrine of Judicial Precedent</a:t>
            </a:r>
            <a:endParaRPr lang="en-GB" sz="3200" dirty="0"/>
          </a:p>
        </p:txBody>
      </p:sp>
      <p:sp>
        <p:nvSpPr>
          <p:cNvPr id="3" name="Content Placeholder 2"/>
          <p:cNvSpPr>
            <a:spLocks noGrp="1"/>
          </p:cNvSpPr>
          <p:nvPr>
            <p:ph idx="1"/>
          </p:nvPr>
        </p:nvSpPr>
        <p:spPr/>
        <p:txBody>
          <a:bodyPr>
            <a:normAutofit/>
          </a:bodyPr>
          <a:lstStyle/>
          <a:p>
            <a:pPr>
              <a:defRPr/>
            </a:pPr>
            <a:r>
              <a:rPr lang="en-GB" b="1" dirty="0" smtClean="0"/>
              <a:t>Advantages</a:t>
            </a:r>
          </a:p>
          <a:p>
            <a:pPr>
              <a:defRPr/>
            </a:pPr>
            <a:endParaRPr lang="en-GB" b="1" dirty="0" smtClean="0"/>
          </a:p>
          <a:p>
            <a:pPr>
              <a:defRPr/>
            </a:pPr>
            <a:r>
              <a:rPr lang="en-GB" dirty="0" smtClean="0"/>
              <a:t>Certainty</a:t>
            </a:r>
          </a:p>
          <a:p>
            <a:pPr>
              <a:defRPr/>
            </a:pPr>
            <a:r>
              <a:rPr lang="en-GB" dirty="0" smtClean="0"/>
              <a:t>Predictability</a:t>
            </a:r>
          </a:p>
          <a:p>
            <a:pPr>
              <a:defRPr/>
            </a:pPr>
            <a:r>
              <a:rPr lang="en-GB" dirty="0" smtClean="0"/>
              <a:t>Consistency</a:t>
            </a:r>
          </a:p>
          <a:p>
            <a:pPr>
              <a:defRPr/>
            </a:pPr>
            <a:r>
              <a:rPr lang="en-GB" dirty="0" smtClean="0"/>
              <a:t>Practicality </a:t>
            </a:r>
          </a:p>
          <a:p>
            <a:pPr>
              <a:defRPr/>
            </a:pPr>
            <a:endParaRPr lang="en-GB" dirty="0" smtClean="0"/>
          </a:p>
          <a:p>
            <a:pPr>
              <a:defRPr/>
            </a:pPr>
            <a:endParaRPr lang="en-GB" dirty="0" smtClean="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4800" dirty="0" smtClean="0"/>
              <a:t>Advantages and Disadvantages of the Doctrine of Judicial Precedent</a:t>
            </a:r>
            <a:endParaRPr lang="en-GB" dirty="0"/>
          </a:p>
        </p:txBody>
      </p:sp>
      <p:sp>
        <p:nvSpPr>
          <p:cNvPr id="3" name="Content Placeholder 2"/>
          <p:cNvSpPr>
            <a:spLocks noGrp="1"/>
          </p:cNvSpPr>
          <p:nvPr>
            <p:ph idx="1"/>
          </p:nvPr>
        </p:nvSpPr>
        <p:spPr/>
        <p:txBody>
          <a:bodyPr>
            <a:normAutofit fontScale="77500" lnSpcReduction="20000"/>
          </a:bodyPr>
          <a:lstStyle/>
          <a:p>
            <a:pPr>
              <a:defRPr/>
            </a:pPr>
            <a:r>
              <a:rPr lang="en-GB" b="1" dirty="0" smtClean="0"/>
              <a:t>Disadvantages</a:t>
            </a:r>
          </a:p>
          <a:p>
            <a:pPr>
              <a:defRPr/>
            </a:pPr>
            <a:endParaRPr lang="en-GB" b="1" dirty="0" smtClean="0"/>
          </a:p>
          <a:p>
            <a:pPr>
              <a:defRPr/>
            </a:pPr>
            <a:r>
              <a:rPr lang="en-GB" dirty="0" smtClean="0"/>
              <a:t>Any injustice/misunderstanding can be perpetuated.   E.g. R v R 1992</a:t>
            </a:r>
          </a:p>
          <a:p>
            <a:pPr>
              <a:defRPr/>
            </a:pPr>
            <a:endParaRPr lang="en-GB" dirty="0" smtClean="0"/>
          </a:p>
          <a:p>
            <a:pPr>
              <a:defRPr/>
            </a:pPr>
            <a:r>
              <a:rPr lang="en-GB" dirty="0" smtClean="0"/>
              <a:t>Large volume of precedents detracts from the certainty</a:t>
            </a:r>
          </a:p>
          <a:p>
            <a:pPr>
              <a:defRPr/>
            </a:pPr>
            <a:endParaRPr lang="en-GB" dirty="0" smtClean="0"/>
          </a:p>
          <a:p>
            <a:pPr>
              <a:defRPr/>
            </a:pPr>
            <a:r>
              <a:rPr lang="en-GB" dirty="0" smtClean="0"/>
              <a:t>Lack of judicial innovation</a:t>
            </a:r>
          </a:p>
          <a:p>
            <a:pPr>
              <a:defRPr/>
            </a:pPr>
            <a:endParaRPr lang="en-GB" dirty="0" smtClean="0"/>
          </a:p>
          <a:p>
            <a:pPr>
              <a:defRPr/>
            </a:pPr>
            <a:r>
              <a:rPr lang="en-GB" dirty="0" smtClean="0"/>
              <a:t>Distinguishing: allows judges to avoid a precedent where material facts not similar. However, judges may make illogical distinctions and claim the ‘material facts’ are not similar where they merely wish to avoid a precedent. </a:t>
            </a:r>
          </a:p>
          <a:p>
            <a:pPr>
              <a:defRPr/>
            </a:pPr>
            <a:endParaRPr lang="en-GB" dirty="0" smtClean="0"/>
          </a:p>
          <a:p>
            <a:endParaRPr lang="en-GB"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357166"/>
            <a:ext cx="8229600" cy="1143000"/>
          </a:xfrm>
        </p:spPr>
        <p:txBody>
          <a:bodyPr/>
          <a:lstStyle/>
          <a:p>
            <a:pPr algn="ctr"/>
            <a:r>
              <a:rPr lang="en-GB" dirty="0" smtClean="0"/>
              <a:t>Avoiding Precedent</a:t>
            </a:r>
            <a:endParaRPr lang="en-GB" dirty="0"/>
          </a:p>
        </p:txBody>
      </p:sp>
      <p:sp>
        <p:nvSpPr>
          <p:cNvPr id="3" name="Content Placeholder 2"/>
          <p:cNvSpPr>
            <a:spLocks noGrp="1"/>
          </p:cNvSpPr>
          <p:nvPr>
            <p:ph idx="1"/>
          </p:nvPr>
        </p:nvSpPr>
        <p:spPr/>
        <p:txBody>
          <a:bodyPr>
            <a:normAutofit/>
          </a:bodyPr>
          <a:lstStyle/>
          <a:p>
            <a:pPr hangingPunct="0"/>
            <a:r>
              <a:rPr lang="en-GB" sz="2800" b="1" dirty="0" smtClean="0"/>
              <a:t>Distinguishing: </a:t>
            </a:r>
            <a:r>
              <a:rPr lang="en-GB" sz="2800" dirty="0" smtClean="0"/>
              <a:t>avoid following a past decision if court finds the </a:t>
            </a:r>
            <a:r>
              <a:rPr lang="en-GB" sz="2800" b="1" dirty="0" smtClean="0"/>
              <a:t>material facts </a:t>
            </a:r>
            <a:r>
              <a:rPr lang="en-GB" sz="2800" dirty="0" smtClean="0"/>
              <a:t>of case are sufficiently different. </a:t>
            </a:r>
          </a:p>
          <a:p>
            <a:pPr hangingPunct="0"/>
            <a:endParaRPr lang="en-GB" sz="2800" dirty="0" smtClean="0"/>
          </a:p>
          <a:p>
            <a:pPr hangingPunct="0"/>
            <a:r>
              <a:rPr lang="en-GB" sz="2800" dirty="0" smtClean="0"/>
              <a:t>Court may declare the precedent to be too wide or in conflict with a fundamental principle of law.</a:t>
            </a:r>
          </a:p>
          <a:p>
            <a:pPr hangingPunct="0"/>
            <a:endParaRPr lang="en-GB" sz="2800" dirty="0" smtClean="0"/>
          </a:p>
          <a:p>
            <a:pPr hangingPunct="0"/>
            <a:r>
              <a:rPr lang="en-GB" sz="2800" b="1" dirty="0" smtClean="0"/>
              <a:t>Original Precedent: </a:t>
            </a:r>
            <a:r>
              <a:rPr lang="en-GB" sz="2800" dirty="0" smtClean="0"/>
              <a:t>courts occasionally have to create new law in an area where no law exists.  </a:t>
            </a:r>
          </a:p>
          <a:p>
            <a:pPr hangingPunct="0"/>
            <a:endParaRPr lang="en-GB" sz="2800" dirty="0" smtClean="0"/>
          </a:p>
          <a:p>
            <a:endParaRPr lang="en-GB" dirty="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357158" y="428604"/>
            <a:ext cx="8229600" cy="1143000"/>
          </a:xfrm>
        </p:spPr>
        <p:txBody>
          <a:bodyPr/>
          <a:lstStyle/>
          <a:p>
            <a:pPr algn="ctr"/>
            <a:r>
              <a:rPr lang="en-GB" dirty="0" smtClean="0"/>
              <a:t>Avoiding Precedent</a:t>
            </a:r>
          </a:p>
        </p:txBody>
      </p:sp>
      <p:sp>
        <p:nvSpPr>
          <p:cNvPr id="3" name="Content Placeholder 2"/>
          <p:cNvSpPr>
            <a:spLocks noGrp="1"/>
          </p:cNvSpPr>
          <p:nvPr>
            <p:ph idx="1"/>
          </p:nvPr>
        </p:nvSpPr>
        <p:spPr/>
        <p:txBody>
          <a:bodyPr rtlCol="0">
            <a:normAutofit/>
          </a:bodyPr>
          <a:lstStyle/>
          <a:p>
            <a:pPr lvl="0"/>
            <a:r>
              <a:rPr lang="en-GB" sz="2400" dirty="0" smtClean="0"/>
              <a:t>The Court of Appeal can avoid its own precedent in the below circumstances (Young v Bristol Aeroplane Co 1944): </a:t>
            </a:r>
          </a:p>
          <a:p>
            <a:pPr lvl="0"/>
            <a:endParaRPr lang="en-GB" sz="2400" dirty="0" smtClean="0"/>
          </a:p>
          <a:p>
            <a:pPr lvl="0"/>
            <a:r>
              <a:rPr lang="en-GB" sz="2400" dirty="0" smtClean="0"/>
              <a:t>Where there are conflicting decisions in past CA cases, the court can choose which to follow. </a:t>
            </a:r>
          </a:p>
          <a:p>
            <a:pPr lvl="0"/>
            <a:r>
              <a:rPr lang="en-GB" sz="2400" dirty="0" smtClean="0"/>
              <a:t>Where there is a decision of a higher court which effectively overrules a CA decision.</a:t>
            </a:r>
          </a:p>
          <a:p>
            <a:pPr lvl="0"/>
            <a:r>
              <a:rPr lang="en-GB" sz="2400" dirty="0" smtClean="0"/>
              <a:t>Where the decision was made carelessly or  mistakenly because a relevant Act of Parliament was overlooked. </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GB" dirty="0" smtClean="0"/>
              <a:t>Human Rights </a:t>
            </a:r>
            <a:endParaRPr lang="en-GB" dirty="0"/>
          </a:p>
        </p:txBody>
      </p:sp>
      <p:sp>
        <p:nvSpPr>
          <p:cNvPr id="3" name="Subtitle 2"/>
          <p:cNvSpPr>
            <a:spLocks noGrp="1"/>
          </p:cNvSpPr>
          <p:nvPr>
            <p:ph type="subTitle" idx="1"/>
          </p:nvPr>
        </p:nvSpPr>
        <p:spPr/>
        <p:txBody>
          <a:bodyPr>
            <a:normAutofit/>
          </a:bodyPr>
          <a:lstStyle/>
          <a:p>
            <a:pPr algn="ctr"/>
            <a:r>
              <a:rPr lang="en-GB" dirty="0" smtClean="0"/>
              <a:t>The European Convention on Human Rights</a:t>
            </a:r>
          </a:p>
          <a:p>
            <a:pPr algn="ctr"/>
            <a:r>
              <a:rPr lang="en-GB" dirty="0" smtClean="0"/>
              <a:t>The Human Rights Act 1998</a:t>
            </a:r>
          </a:p>
          <a:p>
            <a:pPr algn="ctr"/>
            <a:endParaRPr lang="en-GB" dirty="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fontScale="90000"/>
          </a:bodyPr>
          <a:lstStyle/>
          <a:p>
            <a:pPr algn="ctr"/>
            <a:r>
              <a:rPr lang="en-GB" dirty="0" smtClean="0"/>
              <a:t>The European Convention on  Human Rights</a:t>
            </a:r>
          </a:p>
        </p:txBody>
      </p:sp>
      <p:sp>
        <p:nvSpPr>
          <p:cNvPr id="7171" name="Content Placeholder 2"/>
          <p:cNvSpPr>
            <a:spLocks noGrp="1"/>
          </p:cNvSpPr>
          <p:nvPr>
            <p:ph idx="1"/>
          </p:nvPr>
        </p:nvSpPr>
        <p:spPr/>
        <p:txBody>
          <a:bodyPr>
            <a:normAutofit fontScale="85000" lnSpcReduction="20000"/>
          </a:bodyPr>
          <a:lstStyle/>
          <a:p>
            <a:endParaRPr lang="en-GB" dirty="0" smtClean="0"/>
          </a:p>
          <a:p>
            <a:r>
              <a:rPr lang="en-GB" dirty="0" smtClean="0"/>
              <a:t>The European Convention on Human Rights 1951 sets out the basic rights and freedoms rightfully afforded to every person.</a:t>
            </a:r>
          </a:p>
          <a:p>
            <a:endParaRPr lang="en-GB" dirty="0" smtClean="0"/>
          </a:p>
          <a:p>
            <a:pPr>
              <a:buFont typeface="Arial" pitchFamily="34" charset="0"/>
              <a:buChar char="•"/>
              <a:defRPr/>
            </a:pPr>
            <a:r>
              <a:rPr lang="en-GB" dirty="0" smtClean="0"/>
              <a:t>These rights are now enacted into English law via the Human Rights Act 1998. </a:t>
            </a:r>
            <a:r>
              <a:rPr lang="en-US" dirty="0" smtClean="0"/>
              <a:t>The HRA 1998 gives direct access in English courts to rights contained in the European Convention on Human Rights.</a:t>
            </a:r>
          </a:p>
          <a:p>
            <a:pPr>
              <a:buFont typeface="Arial" pitchFamily="34" charset="0"/>
              <a:buChar char="•"/>
              <a:defRPr/>
            </a:pPr>
            <a:endParaRPr lang="en-US" dirty="0" smtClean="0"/>
          </a:p>
          <a:p>
            <a:pPr fontAlgn="auto">
              <a:spcAft>
                <a:spcPts val="0"/>
              </a:spcAft>
              <a:buFont typeface="Arial" pitchFamily="34" charset="0"/>
              <a:buChar char="•"/>
              <a:defRPr/>
            </a:pPr>
            <a:r>
              <a:rPr lang="en-US" dirty="0" smtClean="0"/>
              <a:t>Prior to this Act an individual would have to take his human rights claims to the European Court of Human Rights, Strasbourg. </a:t>
            </a:r>
            <a:endParaRPr lang="en-GB" dirty="0" smtClean="0"/>
          </a:p>
          <a:p>
            <a:endParaRPr lang="en-GB" b="1" dirty="0" smtClean="0"/>
          </a:p>
          <a:p>
            <a:endParaRPr lang="en-GB" dirty="0" smtClean="0"/>
          </a:p>
          <a:p>
            <a:endParaRPr lang="en-GB" dirty="0" smtClean="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normAutofit fontScale="90000"/>
          </a:bodyPr>
          <a:lstStyle/>
          <a:p>
            <a:pPr algn="ctr"/>
            <a:r>
              <a:rPr lang="en-US" sz="3600" dirty="0" smtClean="0"/>
              <a:t>The European Convention on Human Rights</a:t>
            </a:r>
            <a:r>
              <a:rPr lang="en-GB" sz="3600" dirty="0" smtClean="0"/>
              <a:t/>
            </a:r>
            <a:br>
              <a:rPr lang="en-GB" sz="3600" dirty="0" smtClean="0"/>
            </a:br>
            <a:endParaRPr lang="en-GB" sz="3600" dirty="0" smtClean="0"/>
          </a:p>
        </p:txBody>
      </p:sp>
      <p:sp>
        <p:nvSpPr>
          <p:cNvPr id="3" name="Content Placeholder 2"/>
          <p:cNvSpPr>
            <a:spLocks noGrp="1"/>
          </p:cNvSpPr>
          <p:nvPr>
            <p:ph idx="1"/>
          </p:nvPr>
        </p:nvSpPr>
        <p:spPr/>
        <p:txBody>
          <a:bodyPr rtlCol="0">
            <a:normAutofit fontScale="77500" lnSpcReduction="20000"/>
          </a:bodyPr>
          <a:lstStyle/>
          <a:p>
            <a:pPr>
              <a:defRPr/>
            </a:pPr>
            <a:r>
              <a:rPr lang="en-US" dirty="0" smtClean="0"/>
              <a:t>The ECHR includes:</a:t>
            </a:r>
          </a:p>
          <a:p>
            <a:pPr>
              <a:defRPr/>
            </a:pPr>
            <a:endParaRPr lang="en-US" dirty="0" smtClean="0"/>
          </a:p>
          <a:p>
            <a:pPr>
              <a:defRPr/>
            </a:pPr>
            <a:r>
              <a:rPr lang="en-US" b="1" dirty="0" smtClean="0"/>
              <a:t>Article 2: The right to life. </a:t>
            </a:r>
            <a:endParaRPr lang="en-GB" b="1" dirty="0" smtClean="0"/>
          </a:p>
          <a:p>
            <a:pPr fontAlgn="auto">
              <a:spcAft>
                <a:spcPts val="0"/>
              </a:spcAft>
              <a:buFont typeface="Arial" pitchFamily="34" charset="0"/>
              <a:buChar char="•"/>
              <a:defRPr/>
            </a:pPr>
            <a:r>
              <a:rPr lang="en-US" b="1" dirty="0" smtClean="0"/>
              <a:t>Article 5: The right to liberty. </a:t>
            </a:r>
            <a:endParaRPr lang="en-GB" b="1" dirty="0" smtClean="0"/>
          </a:p>
          <a:p>
            <a:pPr fontAlgn="auto">
              <a:spcAft>
                <a:spcPts val="0"/>
              </a:spcAft>
              <a:buFont typeface="Arial" pitchFamily="34" charset="0"/>
              <a:buChar char="•"/>
              <a:defRPr/>
            </a:pPr>
            <a:r>
              <a:rPr lang="en-US" b="1" dirty="0" smtClean="0"/>
              <a:t>Article 6: The right to a fair trial. </a:t>
            </a:r>
            <a:endParaRPr lang="en-GB" b="1" dirty="0" smtClean="0"/>
          </a:p>
          <a:p>
            <a:pPr fontAlgn="auto">
              <a:spcAft>
                <a:spcPts val="0"/>
              </a:spcAft>
              <a:buFont typeface="Arial" pitchFamily="34" charset="0"/>
              <a:buChar char="•"/>
              <a:defRPr/>
            </a:pPr>
            <a:r>
              <a:rPr lang="en-US" b="1" dirty="0" smtClean="0"/>
              <a:t>Article 9: The right to freedom of thought, conscience and religion. </a:t>
            </a:r>
            <a:endParaRPr lang="en-GB" b="1" dirty="0" smtClean="0"/>
          </a:p>
          <a:p>
            <a:pPr fontAlgn="auto">
              <a:spcAft>
                <a:spcPts val="0"/>
              </a:spcAft>
              <a:buFont typeface="Arial" pitchFamily="34" charset="0"/>
              <a:buChar char="•"/>
              <a:defRPr/>
            </a:pPr>
            <a:r>
              <a:rPr lang="en-US" b="1" dirty="0" smtClean="0"/>
              <a:t>Article 10: The right to freedom of expression. </a:t>
            </a:r>
            <a:endParaRPr lang="en-GB" b="1" dirty="0" smtClean="0"/>
          </a:p>
          <a:p>
            <a:pPr fontAlgn="auto">
              <a:spcAft>
                <a:spcPts val="0"/>
              </a:spcAft>
              <a:buFont typeface="Arial" pitchFamily="34" charset="0"/>
              <a:buChar char="•"/>
              <a:defRPr/>
            </a:pPr>
            <a:r>
              <a:rPr lang="en-US" b="1" dirty="0" smtClean="0"/>
              <a:t>Article 11: The right to freedom of association and assembly. </a:t>
            </a:r>
            <a:endParaRPr lang="en-GB" b="1" dirty="0" smtClean="0"/>
          </a:p>
          <a:p>
            <a:pPr fontAlgn="auto">
              <a:spcAft>
                <a:spcPts val="0"/>
              </a:spcAft>
              <a:buFont typeface="Arial" pitchFamily="34" charset="0"/>
              <a:buChar char="•"/>
              <a:defRPr/>
            </a:pPr>
            <a:r>
              <a:rPr lang="en-US" b="1" dirty="0" smtClean="0"/>
              <a:t>Article 12: The right to marry and found a family.</a:t>
            </a:r>
            <a:endParaRPr lang="en-GB" b="1" dirty="0" smtClean="0"/>
          </a:p>
          <a:p>
            <a:pPr fontAlgn="auto">
              <a:spcAft>
                <a:spcPts val="0"/>
              </a:spcAft>
              <a:buFont typeface="Arial" pitchFamily="34" charset="0"/>
              <a:buChar char="•"/>
              <a:defRPr/>
            </a:pPr>
            <a:endParaRPr lang="en-US" b="1" dirty="0" smtClean="0"/>
          </a:p>
          <a:p>
            <a:pPr fontAlgn="auto">
              <a:spcAft>
                <a:spcPts val="0"/>
              </a:spcAft>
              <a:buFont typeface="Arial" pitchFamily="34" charset="0"/>
              <a:buChar char="•"/>
              <a:defRPr/>
            </a:pPr>
            <a:r>
              <a:rPr lang="en-US" b="1" u="sng" dirty="0" smtClean="0"/>
              <a:t>Various countries within the EU interpret these rights differently. </a:t>
            </a:r>
            <a:endParaRPr lang="en-GB" u="sng" dirty="0" smtClean="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lnSpcReduction="10000"/>
          </a:bodyPr>
          <a:lstStyle/>
          <a:p>
            <a:r>
              <a:rPr lang="en-GB" dirty="0" smtClean="0"/>
              <a:t>The relationship between English domestic law and decisions of the European Court of Human Rights and the European Court of Justice (EU law).</a:t>
            </a:r>
          </a:p>
          <a:p>
            <a:endParaRPr lang="en-GB" dirty="0" smtClean="0"/>
          </a:p>
          <a:p>
            <a:r>
              <a:rPr lang="en-GB" dirty="0" smtClean="0"/>
              <a:t>If Parliament attaches a certain meaning to the ‘right to life’ and EU law attaches a different meaning to the words, which definition should an English judge follow when interpreting domestic law? </a:t>
            </a:r>
          </a:p>
          <a:p>
            <a:endParaRPr lang="en-GB" dirty="0" smtClean="0"/>
          </a:p>
          <a:p>
            <a:endParaRPr lang="en-GB"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dirty="0" smtClean="0"/>
              <a:t>The HRA 1998 impact on statutory interpretation </a:t>
            </a:r>
            <a:endParaRPr lang="en-GB" sz="3600" dirty="0"/>
          </a:p>
        </p:txBody>
      </p:sp>
      <p:sp>
        <p:nvSpPr>
          <p:cNvPr id="3" name="Content Placeholder 2"/>
          <p:cNvSpPr>
            <a:spLocks noGrp="1"/>
          </p:cNvSpPr>
          <p:nvPr>
            <p:ph idx="1"/>
          </p:nvPr>
        </p:nvSpPr>
        <p:spPr/>
        <p:txBody>
          <a:bodyPr>
            <a:normAutofit fontScale="70000" lnSpcReduction="20000"/>
          </a:bodyPr>
          <a:lstStyle/>
          <a:p>
            <a:r>
              <a:rPr lang="en-GB" b="1" dirty="0" smtClean="0"/>
              <a:t>The HRA 1998 impact on statutory interpretation</a:t>
            </a:r>
          </a:p>
          <a:p>
            <a:endParaRPr lang="en-GB" dirty="0" smtClean="0"/>
          </a:p>
          <a:p>
            <a:r>
              <a:rPr lang="en-GB" b="1" dirty="0" smtClean="0"/>
              <a:t>Existing legislation s3</a:t>
            </a:r>
            <a:r>
              <a:rPr lang="en-GB" dirty="0" smtClean="0"/>
              <a:t>,as far as is possible, all legislation must be interpreted in a way compatible to ECHR rights. If primary legislation is incompatible, </a:t>
            </a:r>
            <a:r>
              <a:rPr lang="en-GB" b="1" dirty="0" smtClean="0"/>
              <a:t>a declaration of incompatibility </a:t>
            </a:r>
            <a:r>
              <a:rPr lang="en-GB" dirty="0" smtClean="0"/>
              <a:t>is made. The government minister has the </a:t>
            </a:r>
            <a:r>
              <a:rPr lang="en-GB" u="sng" dirty="0" smtClean="0"/>
              <a:t>option</a:t>
            </a:r>
            <a:r>
              <a:rPr lang="en-GB" dirty="0" smtClean="0"/>
              <a:t> to amend the incompatible legislation, but has no obligation to do so. </a:t>
            </a:r>
          </a:p>
          <a:p>
            <a:endParaRPr lang="en-GB" dirty="0" smtClean="0"/>
          </a:p>
          <a:p>
            <a:endParaRPr lang="en-GB" dirty="0" smtClean="0"/>
          </a:p>
          <a:p>
            <a:r>
              <a:rPr lang="en-GB" b="1" dirty="0" smtClean="0"/>
              <a:t>Delegated legislation- </a:t>
            </a:r>
            <a:r>
              <a:rPr lang="en-GB" dirty="0" smtClean="0"/>
              <a:t>if the parent act states the secondary legislation is to prevail even if incompatible with convention rights, a court may make a declaration of incompatibility. </a:t>
            </a:r>
          </a:p>
          <a:p>
            <a:endParaRPr lang="en-GB" dirty="0" smtClean="0"/>
          </a:p>
          <a:p>
            <a:r>
              <a:rPr lang="en-GB" b="1" dirty="0" smtClean="0"/>
              <a:t>New legislation  </a:t>
            </a:r>
            <a:r>
              <a:rPr lang="en-GB" dirty="0" smtClean="0"/>
              <a:t>s19- at the second reading of a Bill, the Minister must state it is compatible or incompatible with the Convention. If incompatible, no need to amend the Bill.</a:t>
            </a:r>
          </a:p>
          <a:p>
            <a:endParaRPr lang="en-GB" dirty="0" smtClean="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1143000"/>
          </a:xfrm>
        </p:spPr>
        <p:txBody>
          <a:bodyPr>
            <a:normAutofit fontScale="90000"/>
          </a:bodyPr>
          <a:lstStyle/>
          <a:p>
            <a:pPr algn="ctr"/>
            <a:r>
              <a:rPr lang="en-GB" sz="5400" dirty="0" smtClean="0"/>
              <a:t/>
            </a:r>
            <a:br>
              <a:rPr lang="en-GB" sz="5400" dirty="0" smtClean="0"/>
            </a:br>
            <a:r>
              <a:rPr lang="en-US" sz="4800" b="1" dirty="0" smtClean="0"/>
              <a:t> Impact of the Act on</a:t>
            </a:r>
            <a:r>
              <a:rPr lang="en-US" sz="4800" dirty="0" smtClean="0"/>
              <a:t> English Law</a:t>
            </a:r>
            <a:endParaRPr lang="en-GB" dirty="0"/>
          </a:p>
        </p:txBody>
      </p:sp>
      <p:sp>
        <p:nvSpPr>
          <p:cNvPr id="3" name="Content Placeholder 2"/>
          <p:cNvSpPr>
            <a:spLocks noGrp="1"/>
          </p:cNvSpPr>
          <p:nvPr>
            <p:ph idx="1"/>
          </p:nvPr>
        </p:nvSpPr>
        <p:spPr/>
        <p:txBody>
          <a:bodyPr>
            <a:normAutofit fontScale="92500" lnSpcReduction="10000"/>
          </a:bodyPr>
          <a:lstStyle/>
          <a:p>
            <a:pPr>
              <a:buFont typeface="Arial" pitchFamily="34" charset="0"/>
              <a:buChar char="•"/>
              <a:defRPr/>
            </a:pPr>
            <a:r>
              <a:rPr lang="en-GB" b="1" dirty="0" err="1" smtClean="0"/>
              <a:t>Bellinger</a:t>
            </a:r>
            <a:r>
              <a:rPr lang="en-GB" b="1" dirty="0" smtClean="0"/>
              <a:t> v </a:t>
            </a:r>
            <a:r>
              <a:rPr lang="en-GB" b="1" dirty="0" err="1" smtClean="0"/>
              <a:t>Bellinger</a:t>
            </a:r>
            <a:r>
              <a:rPr lang="en-GB" b="1" dirty="0" smtClean="0"/>
              <a:t> 2003- </a:t>
            </a:r>
            <a:r>
              <a:rPr lang="en-GB" dirty="0" smtClean="0"/>
              <a:t>House of Lords considered whether a male to female transsexual could be treated as a female under the Matrimonial Causes Act 1973.  </a:t>
            </a:r>
          </a:p>
          <a:p>
            <a:pPr>
              <a:buFont typeface="Arial" pitchFamily="34" charset="0"/>
              <a:buChar char="•"/>
              <a:defRPr/>
            </a:pPr>
            <a:r>
              <a:rPr lang="en-GB" dirty="0" smtClean="0"/>
              <a:t>Held- court unable to interpret the act to allow a transsexual to be considered female for the purposes of marriage. This conflicted with the ECHR right to marry and found a family.</a:t>
            </a:r>
          </a:p>
          <a:p>
            <a:pPr>
              <a:buFont typeface="Arial" pitchFamily="34" charset="0"/>
              <a:buChar char="•"/>
              <a:defRPr/>
            </a:pPr>
            <a:endParaRPr lang="en-GB" dirty="0" smtClean="0"/>
          </a:p>
          <a:p>
            <a:pPr>
              <a:buFont typeface="Arial" pitchFamily="34" charset="0"/>
              <a:buChar char="•"/>
              <a:defRPr/>
            </a:pPr>
            <a:r>
              <a:rPr lang="en-GB" dirty="0" smtClean="0"/>
              <a:t>The court made a declaration of incompatibility. </a:t>
            </a:r>
          </a:p>
          <a:p>
            <a:pPr>
              <a:buFont typeface="Arial" pitchFamily="34" charset="0"/>
              <a:buChar char="•"/>
              <a:defRPr/>
            </a:pPr>
            <a:endParaRPr lang="en-GB" b="1" dirty="0" smtClean="0"/>
          </a:p>
          <a:p>
            <a:pPr>
              <a:buFont typeface="Arial" pitchFamily="34" charset="0"/>
              <a:buChar char="•"/>
              <a:defRPr/>
            </a:pPr>
            <a:endParaRPr lang="en-GB" b="1" dirty="0" smtClean="0"/>
          </a:p>
          <a:p>
            <a:endParaRPr lang="en-GB" dirty="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428604"/>
            <a:ext cx="8229600" cy="1143000"/>
          </a:xfrm>
        </p:spPr>
        <p:txBody>
          <a:bodyPr/>
          <a:lstStyle/>
          <a:p>
            <a:pPr algn="ctr"/>
            <a:r>
              <a:rPr lang="en-GB" dirty="0" smtClean="0"/>
              <a:t>Human Rights Cases</a:t>
            </a:r>
            <a:endParaRPr lang="en-GB" dirty="0"/>
          </a:p>
        </p:txBody>
      </p:sp>
      <p:sp>
        <p:nvSpPr>
          <p:cNvPr id="3" name="Content Placeholder 2"/>
          <p:cNvSpPr>
            <a:spLocks noGrp="1"/>
          </p:cNvSpPr>
          <p:nvPr>
            <p:ph idx="1"/>
          </p:nvPr>
        </p:nvSpPr>
        <p:spPr/>
        <p:txBody>
          <a:bodyPr>
            <a:normAutofit fontScale="70000" lnSpcReduction="20000"/>
          </a:bodyPr>
          <a:lstStyle/>
          <a:p>
            <a:r>
              <a:rPr lang="en-GB" b="1" dirty="0" smtClean="0"/>
              <a:t>Dignity of Life and Assisted Suicide Cases</a:t>
            </a:r>
          </a:p>
          <a:p>
            <a:endParaRPr lang="en-GB" dirty="0" smtClean="0"/>
          </a:p>
          <a:p>
            <a:r>
              <a:rPr lang="en-GB" b="1" dirty="0" smtClean="0"/>
              <a:t>Pretty v DPP 2001</a:t>
            </a:r>
          </a:p>
          <a:p>
            <a:r>
              <a:rPr lang="en-GB" dirty="0" smtClean="0"/>
              <a:t>Terminally ill patient, wished her husband to assist her suicide. Husband liable prosecution under  Suicide Act 1961. Applicant sought guarantee from DPP that her husband not prosecuted  since the offence was inconsistent with her right to life under the Convention and her rights under s 3 and s4 HRA 1998 would be violated. </a:t>
            </a:r>
          </a:p>
          <a:p>
            <a:endParaRPr lang="en-GB" dirty="0" smtClean="0"/>
          </a:p>
          <a:p>
            <a:r>
              <a:rPr lang="en-GB" dirty="0" smtClean="0"/>
              <a:t>Held: ‘the right to dignity of life is not a right to die but a right to live with as much dignity as possible until life reached its natural end’. </a:t>
            </a:r>
            <a:r>
              <a:rPr lang="en-GB" b="1" dirty="0" smtClean="0"/>
              <a:t>The Suicide Act 1961 was not compatible with the claimant’s Convention rights.  Declaration of incompatibility made.</a:t>
            </a:r>
          </a:p>
          <a:p>
            <a:r>
              <a:rPr lang="en-GB" b="1" dirty="0" smtClean="0"/>
              <a:t>This area of law is under review.</a:t>
            </a:r>
          </a:p>
          <a:p>
            <a:endParaRPr lang="en-GB" dirty="0"/>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sz="4800" dirty="0" smtClean="0"/>
              <a:t>The HRA 1998 impact on judicial precedent </a:t>
            </a:r>
            <a:endParaRPr lang="en-GB" dirty="0"/>
          </a:p>
        </p:txBody>
      </p:sp>
      <p:sp>
        <p:nvSpPr>
          <p:cNvPr id="3" name="Content Placeholder 2"/>
          <p:cNvSpPr>
            <a:spLocks noGrp="1"/>
          </p:cNvSpPr>
          <p:nvPr>
            <p:ph idx="1"/>
          </p:nvPr>
        </p:nvSpPr>
        <p:spPr/>
        <p:txBody>
          <a:bodyPr/>
          <a:lstStyle/>
          <a:p>
            <a:r>
              <a:rPr lang="en-GB" dirty="0" smtClean="0"/>
              <a:t>S2- the HRA 1998 impact on common law and judicial precedent</a:t>
            </a:r>
          </a:p>
          <a:p>
            <a:endParaRPr lang="en-GB" dirty="0" smtClean="0"/>
          </a:p>
          <a:p>
            <a:r>
              <a:rPr lang="en-GB" dirty="0" smtClean="0"/>
              <a:t>English courts and tribunals must take into account judgements and decisions of the ECHR. However, they are </a:t>
            </a:r>
            <a:r>
              <a:rPr lang="en-GB" b="1" dirty="0" smtClean="0"/>
              <a:t>not bound to follow </a:t>
            </a:r>
            <a:r>
              <a:rPr lang="en-GB" dirty="0" smtClean="0"/>
              <a:t>such decisions. Permits overruling of English cases where conflict with ECHR, but </a:t>
            </a:r>
            <a:r>
              <a:rPr lang="en-GB" u="sng" dirty="0" smtClean="0"/>
              <a:t>no obligation to do so.</a:t>
            </a:r>
          </a:p>
          <a:p>
            <a:endParaRPr lang="en-GB" dirty="0" smtClean="0"/>
          </a:p>
          <a:p>
            <a:endParaRPr lang="en-GB"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Human Rights Cases</a:t>
            </a:r>
            <a:endParaRPr lang="en-GB" dirty="0"/>
          </a:p>
        </p:txBody>
      </p:sp>
      <p:sp>
        <p:nvSpPr>
          <p:cNvPr id="3" name="Content Placeholder 2"/>
          <p:cNvSpPr>
            <a:spLocks noGrp="1"/>
          </p:cNvSpPr>
          <p:nvPr>
            <p:ph idx="1"/>
          </p:nvPr>
        </p:nvSpPr>
        <p:spPr/>
        <p:txBody>
          <a:bodyPr>
            <a:normAutofit fontScale="92500" lnSpcReduction="20000"/>
          </a:bodyPr>
          <a:lstStyle/>
          <a:p>
            <a:r>
              <a:rPr lang="en-GB" b="1" dirty="0" smtClean="0"/>
              <a:t>Kay and Others v </a:t>
            </a:r>
            <a:r>
              <a:rPr lang="en-GB" b="1" smtClean="0"/>
              <a:t>Lambeth 2007</a:t>
            </a:r>
            <a:r>
              <a:rPr lang="en-GB" smtClean="0"/>
              <a:t>-HL </a:t>
            </a:r>
            <a:r>
              <a:rPr lang="en-GB" dirty="0" smtClean="0"/>
              <a:t>considered whether a lower court should follow a precedent of a higher court if the decision of that court contradicted a judgement by the ECHR in Strasbourg. </a:t>
            </a:r>
          </a:p>
          <a:p>
            <a:endParaRPr lang="en-GB" dirty="0" smtClean="0"/>
          </a:p>
          <a:p>
            <a:r>
              <a:rPr lang="en-GB" dirty="0" smtClean="0"/>
              <a:t>Held- the earlier English decision should be followed, but leave to appeal will be granted.  The HRA 1998 required judges to consider decision of the ECHR but it did not require judges to be bound by decisions of the ECHR. Rather, English precedent remains law. </a:t>
            </a:r>
            <a:endParaRPr lang="en-GB"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Statutory Interpretation</a:t>
            </a:r>
            <a:endParaRPr lang="en-GB" dirty="0"/>
          </a:p>
        </p:txBody>
      </p:sp>
      <p:graphicFrame>
        <p:nvGraphicFramePr>
          <p:cNvPr id="6" name="Content Placeholder 5"/>
          <p:cNvGraphicFramePr>
            <a:graphicFrameLocks noGrp="1"/>
          </p:cNvGraphicFramePr>
          <p:nvPr>
            <p:ph idx="1"/>
          </p:nvPr>
        </p:nvGraphicFramePr>
        <p:xfrm>
          <a:off x="457200" y="1935163"/>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Judicial Precedent</a:t>
            </a:r>
            <a:endParaRPr lang="en-GB" dirty="0"/>
          </a:p>
        </p:txBody>
      </p:sp>
      <p:graphicFrame>
        <p:nvGraphicFramePr>
          <p:cNvPr id="6" name="Content Placeholder 5"/>
          <p:cNvGraphicFramePr>
            <a:graphicFrameLocks noGrp="1"/>
          </p:cNvGraphicFramePr>
          <p:nvPr>
            <p:ph idx="1"/>
          </p:nvPr>
        </p:nvGraphicFramePr>
        <p:xfrm>
          <a:off x="457200" y="1935163"/>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Supplementary reading </a:t>
            </a:r>
            <a:endParaRPr lang="en-GB" dirty="0"/>
          </a:p>
        </p:txBody>
      </p:sp>
      <p:sp>
        <p:nvSpPr>
          <p:cNvPr id="3" name="Content Placeholder 2"/>
          <p:cNvSpPr>
            <a:spLocks noGrp="1"/>
          </p:cNvSpPr>
          <p:nvPr>
            <p:ph idx="1"/>
          </p:nvPr>
        </p:nvSpPr>
        <p:spPr/>
        <p:txBody>
          <a:bodyPr>
            <a:normAutofit fontScale="77500" lnSpcReduction="20000"/>
          </a:bodyPr>
          <a:lstStyle/>
          <a:p>
            <a:r>
              <a:rPr lang="en-GB" b="1" dirty="0" smtClean="0"/>
              <a:t>Important note: </a:t>
            </a:r>
            <a:r>
              <a:rPr lang="en-GB" dirty="0" smtClean="0"/>
              <a:t>law is an extremely wide and varied subject and it is necessary to focus your attention on only  relevant material throughout the course. </a:t>
            </a:r>
          </a:p>
          <a:p>
            <a:endParaRPr lang="en-GB" dirty="0" smtClean="0"/>
          </a:p>
          <a:p>
            <a:r>
              <a:rPr lang="en-GB" dirty="0" smtClean="0"/>
              <a:t>The crucial points of exam interest and relevant pieces of law will be </a:t>
            </a:r>
            <a:r>
              <a:rPr lang="en-GB" b="1" dirty="0" smtClean="0"/>
              <a:t>those discussed in class/tutorials and contained in your class /tutorial notes. </a:t>
            </a:r>
          </a:p>
          <a:p>
            <a:endParaRPr lang="en-GB" b="1" dirty="0" smtClean="0"/>
          </a:p>
          <a:p>
            <a:r>
              <a:rPr lang="en-GB" dirty="0" smtClean="0"/>
              <a:t>The text book allows you to </a:t>
            </a:r>
            <a:r>
              <a:rPr lang="en-GB" b="1" dirty="0" smtClean="0"/>
              <a:t>read around the issues discussed in class.</a:t>
            </a:r>
            <a:r>
              <a:rPr lang="en-GB" dirty="0" smtClean="0"/>
              <a:t> </a:t>
            </a:r>
          </a:p>
          <a:p>
            <a:endParaRPr lang="en-GB" dirty="0" smtClean="0"/>
          </a:p>
          <a:p>
            <a:r>
              <a:rPr lang="en-GB" dirty="0" smtClean="0"/>
              <a:t>Various texts will approach legal issues from different perspectives, there are seldom right or wrong answers, it is often a matter of subjective argument.  </a:t>
            </a:r>
          </a:p>
          <a:p>
            <a:endParaRPr lang="en-GB" b="1" dirty="0" smtClean="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Recommended text: pgs 12-42 – The English Legal System </a:t>
            </a:r>
          </a:p>
          <a:p>
            <a:endParaRPr lang="en-GB" dirty="0" smtClean="0"/>
          </a:p>
          <a:p>
            <a:r>
              <a:rPr lang="en-GB" dirty="0" smtClean="0"/>
              <a:t>Focus on the following areas: </a:t>
            </a:r>
          </a:p>
          <a:p>
            <a:r>
              <a:rPr lang="en-GB" dirty="0" smtClean="0"/>
              <a:t>Delegated legislation (16-18)</a:t>
            </a:r>
          </a:p>
          <a:p>
            <a:r>
              <a:rPr lang="en-GB" dirty="0" smtClean="0"/>
              <a:t>Judicial precedent (22-28)</a:t>
            </a:r>
          </a:p>
          <a:p>
            <a:r>
              <a:rPr lang="en-GB" dirty="0" smtClean="0"/>
              <a:t>HRA 1998 impact on English law (37-42)</a:t>
            </a:r>
          </a:p>
          <a:p>
            <a:endParaRPr lang="en-GB"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458</TotalTime>
  <Words>2165</Words>
  <Application>Microsoft Office PowerPoint</Application>
  <PresentationFormat>On-screen Show (4:3)</PresentationFormat>
  <Paragraphs>254</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Module</vt:lpstr>
      <vt:lpstr>Legal Process </vt:lpstr>
      <vt:lpstr>The Syllabus</vt:lpstr>
      <vt:lpstr>PowerPoint Presentation</vt:lpstr>
      <vt:lpstr>How to Study Law </vt:lpstr>
      <vt:lpstr>How to Study Law </vt:lpstr>
      <vt:lpstr>How to Study Law</vt:lpstr>
      <vt:lpstr>Lecture 1: The English Legal System</vt:lpstr>
      <vt:lpstr>Creating the law </vt:lpstr>
      <vt:lpstr>Creating the law</vt:lpstr>
      <vt:lpstr>Acts of Parliament </vt:lpstr>
      <vt:lpstr>Legislation </vt:lpstr>
      <vt:lpstr>Creating an Act of Parliament</vt:lpstr>
      <vt:lpstr>Sources of English Law   </vt:lpstr>
      <vt:lpstr>Delegated Legislation  </vt:lpstr>
      <vt:lpstr>Types of Delegated Legislation</vt:lpstr>
      <vt:lpstr>Advantages of Delegated Legislation </vt:lpstr>
      <vt:lpstr>Criticisms of Delegated Legislation</vt:lpstr>
      <vt:lpstr>Control of Delegated Legislation</vt:lpstr>
      <vt:lpstr>Control of Delegated Legislation</vt:lpstr>
      <vt:lpstr>The Doctrine of Judicial Precedent</vt:lpstr>
      <vt:lpstr>The English Courts Hierarchy</vt:lpstr>
      <vt:lpstr>The Common Law: Judicial Precedent/Ratio Decidendi</vt:lpstr>
      <vt:lpstr>Does Case A set a Precedent for Case B?</vt:lpstr>
      <vt:lpstr>Advantages and Disadvantages of the Doctrine of Judicial Precedent</vt:lpstr>
      <vt:lpstr>Advantages and Disadvantages of the Doctrine of Judicial Precedent</vt:lpstr>
      <vt:lpstr>Avoiding Precedent</vt:lpstr>
      <vt:lpstr>Avoiding Precedent</vt:lpstr>
      <vt:lpstr>Human Rights </vt:lpstr>
      <vt:lpstr>The European Convention on  Human Rights</vt:lpstr>
      <vt:lpstr>The European Convention on Human Rights </vt:lpstr>
      <vt:lpstr>PowerPoint Presentation</vt:lpstr>
      <vt:lpstr>The HRA 1998 impact on statutory interpretation </vt:lpstr>
      <vt:lpstr>  Impact of the Act on English Law</vt:lpstr>
      <vt:lpstr>Human Rights Cases</vt:lpstr>
      <vt:lpstr>The HRA 1998 impact on judicial precedent </vt:lpstr>
      <vt:lpstr>Human Rights Cases</vt:lpstr>
      <vt:lpstr>Statutory Interpretation</vt:lpstr>
      <vt:lpstr>Judicial Precedent</vt:lpstr>
      <vt:lpstr>Supplementary reading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and Business Law</dc:title>
  <dc:creator>Christina</dc:creator>
  <cp:lastModifiedBy>Lisa McNeil-Duncan</cp:lastModifiedBy>
  <cp:revision>75</cp:revision>
  <dcterms:created xsi:type="dcterms:W3CDTF">2011-05-12T18:04:19Z</dcterms:created>
  <dcterms:modified xsi:type="dcterms:W3CDTF">2011-10-21T10:24:52Z</dcterms:modified>
</cp:coreProperties>
</file>